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358" r:id="rId3"/>
    <p:sldId id="359" r:id="rId4"/>
    <p:sldId id="361" r:id="rId5"/>
    <p:sldId id="362" r:id="rId6"/>
    <p:sldId id="364" r:id="rId7"/>
    <p:sldId id="392" r:id="rId8"/>
    <p:sldId id="360" r:id="rId9"/>
    <p:sldId id="280" r:id="rId10"/>
    <p:sldId id="257" r:id="rId11"/>
    <p:sldId id="258" r:id="rId12"/>
    <p:sldId id="387" r:id="rId13"/>
    <p:sldId id="259" r:id="rId14"/>
    <p:sldId id="260" r:id="rId15"/>
    <p:sldId id="261" r:id="rId16"/>
    <p:sldId id="262" r:id="rId17"/>
    <p:sldId id="393" r:id="rId18"/>
    <p:sldId id="263" r:id="rId19"/>
    <p:sldId id="264" r:id="rId20"/>
    <p:sldId id="265" r:id="rId21"/>
    <p:sldId id="266" r:id="rId22"/>
    <p:sldId id="267" r:id="rId23"/>
    <p:sldId id="268" r:id="rId24"/>
    <p:sldId id="269" r:id="rId25"/>
    <p:sldId id="278" r:id="rId26"/>
    <p:sldId id="279" r:id="rId27"/>
    <p:sldId id="277" r:id="rId28"/>
    <p:sldId id="270" r:id="rId29"/>
    <p:sldId id="271" r:id="rId30"/>
    <p:sldId id="272" r:id="rId31"/>
    <p:sldId id="396" r:id="rId32"/>
    <p:sldId id="273" r:id="rId33"/>
    <p:sldId id="274" r:id="rId34"/>
    <p:sldId id="365" r:id="rId35"/>
    <p:sldId id="367" r:id="rId36"/>
    <p:sldId id="368" r:id="rId37"/>
    <p:sldId id="369" r:id="rId38"/>
    <p:sldId id="390" r:id="rId39"/>
    <p:sldId id="378" r:id="rId40"/>
    <p:sldId id="379" r:id="rId41"/>
    <p:sldId id="380" r:id="rId42"/>
    <p:sldId id="381" r:id="rId43"/>
    <p:sldId id="391" r:id="rId44"/>
    <p:sldId id="276" r:id="rId45"/>
    <p:sldId id="382" r:id="rId46"/>
    <p:sldId id="383" r:id="rId47"/>
    <p:sldId id="384" r:id="rId48"/>
    <p:sldId id="385" r:id="rId49"/>
    <p:sldId id="281" r:id="rId50"/>
    <p:sldId id="282" r:id="rId51"/>
    <p:sldId id="283" r:id="rId52"/>
    <p:sldId id="284" r:id="rId53"/>
    <p:sldId id="285" r:id="rId54"/>
    <p:sldId id="287" r:id="rId55"/>
    <p:sldId id="288" r:id="rId56"/>
    <p:sldId id="388" r:id="rId57"/>
    <p:sldId id="386" r:id="rId58"/>
    <p:sldId id="295" r:id="rId59"/>
    <p:sldId id="303" r:id="rId60"/>
    <p:sldId id="296" r:id="rId61"/>
    <p:sldId id="297" r:id="rId62"/>
    <p:sldId id="298" r:id="rId63"/>
    <p:sldId id="299" r:id="rId64"/>
    <p:sldId id="300" r:id="rId65"/>
    <p:sldId id="301" r:id="rId66"/>
    <p:sldId id="397"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8815" autoAdjust="0"/>
  </p:normalViewPr>
  <p:slideViewPr>
    <p:cSldViewPr>
      <p:cViewPr>
        <p:scale>
          <a:sx n="60" d="100"/>
          <a:sy n="60" d="100"/>
        </p:scale>
        <p:origin x="1412"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4D785B-F163-43CF-B981-E877DF1DF71D}" type="datetimeFigureOut">
              <a:rPr lang="en-US" smtClean="0"/>
              <a:t>11/29/2024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506B48-D5BD-43D4-8162-7817950034B5}" type="slidenum">
              <a:rPr lang="en-US" smtClean="0"/>
              <a:t>‹#›</a:t>
            </a:fld>
            <a:endParaRPr lang="en-US"/>
          </a:p>
        </p:txBody>
      </p:sp>
    </p:spTree>
    <p:extLst>
      <p:ext uri="{BB962C8B-B14F-4D97-AF65-F5344CB8AC3E}">
        <p14:creationId xmlns:p14="http://schemas.microsoft.com/office/powerpoint/2010/main" val="1103837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2</a:t>
            </a:fld>
            <a:endParaRPr lang="en-US" altLang="zh-CN"/>
          </a:p>
        </p:txBody>
      </p:sp>
    </p:spTree>
    <p:extLst>
      <p:ext uri="{BB962C8B-B14F-4D97-AF65-F5344CB8AC3E}">
        <p14:creationId xmlns:p14="http://schemas.microsoft.com/office/powerpoint/2010/main" val="1172321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数据结构课程通常需要解释其在计算机上的具体实现，而算法课则着重讨论更为抽象层次上解决问题的技巧和分析方法</a:t>
            </a:r>
            <a:r>
              <a:rPr lang="en-US" altLang="zh-CN" dirty="0"/>
              <a:t>.</a:t>
            </a:r>
          </a:p>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12</a:t>
            </a:fld>
            <a:endParaRPr lang="en-US"/>
          </a:p>
        </p:txBody>
      </p:sp>
    </p:spTree>
    <p:extLst>
      <p:ext uri="{BB962C8B-B14F-4D97-AF65-F5344CB8AC3E}">
        <p14:creationId xmlns:p14="http://schemas.microsoft.com/office/powerpoint/2010/main" val="373304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panose="02020603050405020304" pitchFamily="18" charset="0"/>
              </a:rPr>
              <a:t>Index</a:t>
            </a:r>
            <a:r>
              <a:rPr lang="zh-CN" altLang="en-US" dirty="0">
                <a:latin typeface="Times" panose="02020603050405020304" pitchFamily="18" charset="0"/>
              </a:rPr>
              <a:t>记录着</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err="1">
                <a:latin typeface="Times" panose="02020603050405020304" pitchFamily="18" charset="0"/>
              </a:rPr>
              <a:t>i</a:t>
            </a:r>
            <a:r>
              <a:rPr lang="en-US" altLang="zh-CN" dirty="0">
                <a:latin typeface="Times" panose="02020603050405020304" pitchFamily="18" charset="0"/>
              </a:rPr>
              <a:t>,…</a:t>
            </a:r>
            <a:r>
              <a:rPr lang="en-US" altLang="zh-CN" i="1" dirty="0">
                <a:latin typeface="Times" panose="02020603050405020304" pitchFamily="18" charset="0"/>
              </a:rPr>
              <a:t>n</a:t>
            </a:r>
            <a:r>
              <a:rPr lang="en-US" altLang="zh-CN" dirty="0">
                <a:latin typeface="Times" panose="02020603050405020304" pitchFamily="18" charset="0"/>
              </a:rPr>
              <a:t>]</a:t>
            </a:r>
            <a:r>
              <a:rPr lang="zh-CN" altLang="en-US" dirty="0">
                <a:latin typeface="Times" panose="02020603050405020304" pitchFamily="18" charset="0"/>
              </a:rPr>
              <a:t>中最小的那个元素的</a:t>
            </a:r>
            <a:r>
              <a:rPr lang="en-US" altLang="zh-CN" dirty="0">
                <a:latin typeface="Times" panose="02020603050405020304" pitchFamily="18" charset="0"/>
              </a:rPr>
              <a:t>index</a:t>
            </a:r>
          </a:p>
          <a:p>
            <a:r>
              <a:rPr lang="zh-CN" altLang="en-US" dirty="0">
                <a:latin typeface="Times" panose="02020603050405020304" pitchFamily="18" charset="0"/>
              </a:rPr>
              <a:t>这段代码显示，即使</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err="1">
                <a:latin typeface="Times" panose="02020603050405020304" pitchFamily="18" charset="0"/>
              </a:rPr>
              <a:t>i</a:t>
            </a:r>
            <a:r>
              <a:rPr lang="en-US" altLang="zh-CN" dirty="0">
                <a:latin typeface="Times" panose="02020603050405020304" pitchFamily="18" charset="0"/>
              </a:rPr>
              <a:t>]</a:t>
            </a:r>
            <a:r>
              <a:rPr lang="zh-CN" altLang="en-US" dirty="0">
                <a:latin typeface="Times" panose="02020603050405020304" pitchFamily="18" charset="0"/>
              </a:rPr>
              <a:t>就是</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err="1">
                <a:latin typeface="Times" panose="02020603050405020304" pitchFamily="18" charset="0"/>
              </a:rPr>
              <a:t>i</a:t>
            </a:r>
            <a:r>
              <a:rPr lang="en-US" altLang="zh-CN" dirty="0">
                <a:latin typeface="Times" panose="02020603050405020304" pitchFamily="18" charset="0"/>
              </a:rPr>
              <a:t>,…</a:t>
            </a:r>
            <a:r>
              <a:rPr lang="en-US" altLang="zh-CN" i="1" dirty="0">
                <a:latin typeface="Times" panose="02020603050405020304" pitchFamily="18" charset="0"/>
              </a:rPr>
              <a:t>n</a:t>
            </a:r>
            <a:r>
              <a:rPr lang="en-US" altLang="zh-CN" dirty="0">
                <a:latin typeface="Times" panose="02020603050405020304" pitchFamily="18" charset="0"/>
              </a:rPr>
              <a:t>]</a:t>
            </a:r>
            <a:r>
              <a:rPr lang="zh-CN" altLang="en-US" dirty="0">
                <a:latin typeface="Times" panose="02020603050405020304" pitchFamily="18" charset="0"/>
              </a:rPr>
              <a:t>中最小的那个，这里给出的选择排序，也要进行</a:t>
            </a:r>
            <a:r>
              <a:rPr lang="en-US" altLang="zh-CN" i="1" dirty="0">
                <a:latin typeface="Times" panose="02020603050405020304" pitchFamily="18" charset="0"/>
              </a:rPr>
              <a:t>n</a:t>
            </a:r>
            <a:r>
              <a:rPr lang="en-US" altLang="zh-CN" dirty="0">
                <a:latin typeface="Times" panose="02020603050405020304" pitchFamily="18" charset="0"/>
              </a:rPr>
              <a:t>-</a:t>
            </a:r>
            <a:r>
              <a:rPr lang="en-US" altLang="zh-CN" i="1" dirty="0" err="1">
                <a:latin typeface="Times" panose="02020603050405020304" pitchFamily="18" charset="0"/>
              </a:rPr>
              <a:t>i</a:t>
            </a:r>
            <a:r>
              <a:rPr lang="zh-CN" altLang="en-US" dirty="0">
                <a:latin typeface="Times" panose="02020603050405020304" pitchFamily="18" charset="0"/>
              </a:rPr>
              <a:t>次比较</a:t>
            </a:r>
            <a:endParaRPr lang="en-US" altLang="zh-CN" dirty="0">
              <a:latin typeface="Times" panose="02020603050405020304" pitchFamily="18" charset="0"/>
            </a:endParaRPr>
          </a:p>
          <a:p>
            <a:r>
              <a:rPr lang="en-US" altLang="zh-CN" dirty="0">
                <a:latin typeface="Times" panose="02020603050405020304" pitchFamily="18" charset="0"/>
              </a:rPr>
              <a:t>【</a:t>
            </a:r>
            <a:r>
              <a:rPr lang="zh-CN" altLang="en-US" dirty="0">
                <a:latin typeface="Times" panose="02020603050405020304" pitchFamily="18" charset="0"/>
              </a:rPr>
              <a:t>右下角的图里，显示虚框里的代码的比较范围</a:t>
            </a:r>
            <a:r>
              <a:rPr lang="en-US" altLang="zh-CN" dirty="0">
                <a:latin typeface="Times" panose="02020603050405020304" pitchFamily="18" charset="0"/>
              </a:rPr>
              <a:t>】</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13</a:t>
            </a:fld>
            <a:endParaRPr lang="en-US"/>
          </a:p>
        </p:txBody>
      </p:sp>
    </p:spTree>
    <p:extLst>
      <p:ext uri="{BB962C8B-B14F-4D97-AF65-F5344CB8AC3E}">
        <p14:creationId xmlns:p14="http://schemas.microsoft.com/office/powerpoint/2010/main" val="2903474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14</a:t>
            </a:fld>
            <a:endParaRPr lang="en-US"/>
          </a:p>
        </p:txBody>
      </p:sp>
    </p:spTree>
    <p:extLst>
      <p:ext uri="{BB962C8B-B14F-4D97-AF65-F5344CB8AC3E}">
        <p14:creationId xmlns:p14="http://schemas.microsoft.com/office/powerpoint/2010/main" val="158511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度量算法的计算复杂度，通常我们不采用算法在计算机上的执行时间来度量，这时因为这将依赖于具体采用的程序语言和那种计算机，是不合理的，常常不能真实反应算法本身的优劣</a:t>
            </a:r>
            <a:r>
              <a:rPr lang="en-US" altLang="zh-CN" dirty="0"/>
              <a:t>.</a:t>
            </a:r>
          </a:p>
          <a:p>
            <a:endParaRPr lang="en-US" dirty="0"/>
          </a:p>
          <a:p>
            <a:r>
              <a:rPr lang="zh-CN" altLang="en-US" dirty="0"/>
              <a:t>一个较为客观的办法是数一数算法执行一次共需要多少次基本预算</a:t>
            </a:r>
            <a:r>
              <a:rPr lang="en-US" altLang="zh-CN" dirty="0"/>
              <a:t>….</a:t>
            </a:r>
            <a:r>
              <a:rPr lang="zh-CN" altLang="en-US" dirty="0"/>
              <a:t>但这通常涉及加、减、乘、除、赋值、比较等多种运算，很难得到一个精确的值。解决的办法就是只统计</a:t>
            </a:r>
            <a:r>
              <a:rPr lang="zh-CN" altLang="en-US" sz="1200" dirty="0">
                <a:latin typeface="Times New Roman" pitchFamily="18" charset="0"/>
                <a:ea typeface="SimSun" pitchFamily="2" charset="-122"/>
                <a:cs typeface="Times New Roman" pitchFamily="18" charset="0"/>
              </a:rPr>
              <a:t>算法中一个</a:t>
            </a:r>
            <a:r>
              <a:rPr lang="zh-CN" altLang="en-US" sz="1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主要的基本运算</a:t>
            </a:r>
            <a:r>
              <a:rPr lang="zh-CN" altLang="en-US" sz="1200" dirty="0">
                <a:latin typeface="Times New Roman" pitchFamily="18" charset="0"/>
                <a:ea typeface="SimSun" pitchFamily="2" charset="-122"/>
                <a:cs typeface="Times New Roman" pitchFamily="18" charset="0"/>
              </a:rPr>
              <a:t>被</a:t>
            </a:r>
            <a:r>
              <a:rPr lang="zh-CN" altLang="en-US" sz="1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执行的次数</a:t>
            </a:r>
            <a:r>
              <a:rPr lang="zh-CN" altLang="en-US" sz="1200" dirty="0">
                <a:latin typeface="Times New Roman" pitchFamily="18" charset="0"/>
                <a:ea typeface="SimSun" pitchFamily="2" charset="-122"/>
                <a:cs typeface="Times New Roman" pitchFamily="18" charset="0"/>
              </a:rPr>
              <a:t>作为时间复杂度。主要的基本预算即执行次数最多的一个。</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15</a:t>
            </a:fld>
            <a:endParaRPr lang="en-US"/>
          </a:p>
        </p:txBody>
      </p:sp>
    </p:spTree>
    <p:extLst>
      <p:ext uri="{BB962C8B-B14F-4D97-AF65-F5344CB8AC3E}">
        <p14:creationId xmlns:p14="http://schemas.microsoft.com/office/powerpoint/2010/main" val="262517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r>
              <a:rPr lang="zh-CN" altLang="en-US" sz="1200" dirty="0">
                <a:latin typeface="Times New Roman" pitchFamily="18" charset="0"/>
                <a:ea typeface="SimSun" pitchFamily="2" charset="-122"/>
                <a:cs typeface="Times New Roman" pitchFamily="18" charset="0"/>
                <a:sym typeface="Symbol"/>
              </a:rPr>
              <a:t>相</a:t>
            </a:r>
            <a:r>
              <a:rPr lang="en-US" sz="1200" dirty="0" err="1">
                <a:latin typeface="Times New Roman" pitchFamily="18" charset="0"/>
                <a:ea typeface="SimSun" pitchFamily="2" charset="-122"/>
                <a:cs typeface="Times New Roman" pitchFamily="18" charset="0"/>
                <a:sym typeface="Symbol"/>
              </a:rPr>
              <a:t>差常数倍因子的两个复杂度函数认为是</a:t>
            </a:r>
            <a:r>
              <a:rPr lang="zh-CN" altLang="en-US" sz="1200" dirty="0">
                <a:latin typeface="Times New Roman" pitchFamily="18" charset="0"/>
                <a:ea typeface="SimSun" pitchFamily="2" charset="-122"/>
                <a:cs typeface="Times New Roman" pitchFamily="18" charset="0"/>
                <a:sym typeface="Symbol"/>
              </a:rPr>
              <a:t>同</a:t>
            </a:r>
            <a:r>
              <a:rPr lang="en-US" sz="1200" dirty="0" err="1">
                <a:latin typeface="Times New Roman" pitchFamily="18" charset="0"/>
                <a:ea typeface="SimSun" pitchFamily="2" charset="-122"/>
                <a:cs typeface="Times New Roman" pitchFamily="18" charset="0"/>
                <a:sym typeface="Symbol"/>
              </a:rPr>
              <a:t>阶的</a:t>
            </a:r>
            <a:r>
              <a:rPr lang="zh-CN" altLang="en-US" sz="1200" dirty="0">
                <a:latin typeface="Times New Roman" pitchFamily="18" charset="0"/>
                <a:ea typeface="SimSun" pitchFamily="2" charset="-122"/>
                <a:cs typeface="Times New Roman" pitchFamily="18" charset="0"/>
                <a:sym typeface="Symbol"/>
              </a:rPr>
              <a:t>、</a:t>
            </a:r>
            <a:r>
              <a:rPr lang="zh-CN" altLang="en-US" sz="1200" u="none" dirty="0">
                <a:latin typeface="Times New Roman" pitchFamily="18" charset="0"/>
                <a:ea typeface="SimSun" pitchFamily="2" charset="-122"/>
                <a:cs typeface="Times New Roman" pitchFamily="18" charset="0"/>
              </a:rPr>
              <a:t>任何两个</a:t>
            </a:r>
            <a:r>
              <a:rPr lang="en-US" sz="1200" u="none" dirty="0" err="1">
                <a:latin typeface="Times New Roman" pitchFamily="18" charset="0"/>
                <a:ea typeface="SimSun" pitchFamily="2" charset="-122"/>
                <a:cs typeface="Times New Roman" pitchFamily="18" charset="0"/>
              </a:rPr>
              <a:t>不同基本运算</a:t>
            </a:r>
            <a:r>
              <a:rPr lang="zh-CN" altLang="en-US" sz="1200" u="none" dirty="0">
                <a:latin typeface="Times New Roman" pitchFamily="18" charset="0"/>
                <a:ea typeface="SimSun" pitchFamily="2" charset="-122"/>
                <a:cs typeface="Times New Roman" pitchFamily="18" charset="0"/>
              </a:rPr>
              <a:t>所需的时间假定相同、任一</a:t>
            </a:r>
            <a:r>
              <a:rPr lang="en-US" sz="1200" u="none" dirty="0" err="1">
                <a:latin typeface="Times New Roman" pitchFamily="18" charset="0"/>
                <a:ea typeface="SimSun" pitchFamily="2" charset="-122"/>
                <a:cs typeface="Times New Roman" pitchFamily="18" charset="0"/>
              </a:rPr>
              <a:t>基本运算所需时间</a:t>
            </a:r>
            <a:r>
              <a:rPr lang="zh-CN" altLang="en-US" sz="1200" u="none" dirty="0">
                <a:latin typeface="Times New Roman" pitchFamily="18" charset="0"/>
                <a:ea typeface="SimSun" pitchFamily="2" charset="-122"/>
                <a:cs typeface="Times New Roman" pitchFamily="18" charset="0"/>
              </a:rPr>
              <a:t>假定是常数，这些假设的合理性是建立在输入规模趋向无穷大的假设之上（即，渐进意义上的算法性能）。因此，我们对算法理论设计和分析都是建立在这一假设之上的。</a:t>
            </a:r>
            <a:endParaRPr lang="en-US" altLang="zh-CN" sz="1200" u="none" dirty="0">
              <a:latin typeface="Times New Roman" pitchFamily="18" charset="0"/>
              <a:ea typeface="SimSun" pitchFamily="2" charset="-122"/>
              <a:cs typeface="Times New Roman" pitchFamily="18" charset="0"/>
            </a:endParaRPr>
          </a:p>
          <a:p>
            <a:pPr marL="0" indent="0">
              <a:lnSpc>
                <a:spcPct val="150000"/>
              </a:lnSpc>
              <a:buNone/>
            </a:pPr>
            <a:r>
              <a:rPr lang="en-US" altLang="zh-CN" sz="1200" u="none" dirty="0">
                <a:latin typeface="Times New Roman" pitchFamily="18" charset="0"/>
                <a:ea typeface="SimSun" pitchFamily="2" charset="-122"/>
                <a:cs typeface="Times New Roman" pitchFamily="18" charset="0"/>
              </a:rPr>
              <a:t>【</a:t>
            </a:r>
            <a:r>
              <a:rPr lang="zh-CN" altLang="en-US" sz="1200" u="none" dirty="0">
                <a:latin typeface="Times New Roman" pitchFamily="18" charset="0"/>
                <a:ea typeface="SimSun" pitchFamily="2" charset="-122"/>
                <a:cs typeface="Times New Roman" pitchFamily="18" charset="0"/>
              </a:rPr>
              <a:t>上述内容就是对本页最后一行的另一种解释</a:t>
            </a:r>
            <a:r>
              <a:rPr lang="en-US" altLang="zh-CN" sz="1200" u="none" dirty="0">
                <a:latin typeface="Times New Roman" pitchFamily="18" charset="0"/>
                <a:ea typeface="SimSun" pitchFamily="2" charset="-122"/>
                <a:cs typeface="Times New Roman" pitchFamily="18" charset="0"/>
              </a:rPr>
              <a:t>】</a:t>
            </a:r>
            <a:endParaRPr lang="en-US" u="none" dirty="0"/>
          </a:p>
        </p:txBody>
      </p:sp>
      <p:sp>
        <p:nvSpPr>
          <p:cNvPr id="4" name="灯片编号占位符 3"/>
          <p:cNvSpPr>
            <a:spLocks noGrp="1"/>
          </p:cNvSpPr>
          <p:nvPr>
            <p:ph type="sldNum" sz="quarter" idx="5"/>
          </p:nvPr>
        </p:nvSpPr>
        <p:spPr/>
        <p:txBody>
          <a:bodyPr/>
          <a:lstStyle/>
          <a:p>
            <a:fld id="{8B506B48-D5BD-43D4-8162-7817950034B5}" type="slidenum">
              <a:rPr lang="en-US" smtClean="0"/>
              <a:t>16</a:t>
            </a:fld>
            <a:endParaRPr lang="en-US"/>
          </a:p>
        </p:txBody>
      </p:sp>
    </p:spTree>
    <p:extLst>
      <p:ext uri="{BB962C8B-B14F-4D97-AF65-F5344CB8AC3E}">
        <p14:creationId xmlns:p14="http://schemas.microsoft.com/office/powerpoint/2010/main" val="332309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None/>
            </a:pP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17</a:t>
            </a:fld>
            <a:endParaRPr lang="en-US"/>
          </a:p>
        </p:txBody>
      </p:sp>
    </p:spTree>
    <p:extLst>
      <p:ext uri="{BB962C8B-B14F-4D97-AF65-F5344CB8AC3E}">
        <p14:creationId xmlns:p14="http://schemas.microsoft.com/office/powerpoint/2010/main" val="130584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18</a:t>
            </a:fld>
            <a:endParaRPr lang="en-US"/>
          </a:p>
        </p:txBody>
      </p:sp>
    </p:spTree>
    <p:extLst>
      <p:ext uri="{BB962C8B-B14F-4D97-AF65-F5344CB8AC3E}">
        <p14:creationId xmlns:p14="http://schemas.microsoft.com/office/powerpoint/2010/main" val="29317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即：从数组</a:t>
            </a:r>
            <a:r>
              <a:rPr lang="en-US" altLang="zh-CN" dirty="0"/>
              <a:t>A</a:t>
            </a:r>
            <a:r>
              <a:rPr lang="zh-CN" altLang="en-US" dirty="0"/>
              <a:t>中寻找值为</a:t>
            </a:r>
            <a:r>
              <a:rPr lang="en-US" altLang="zh-CN" dirty="0"/>
              <a:t>x</a:t>
            </a:r>
            <a:r>
              <a:rPr lang="zh-CN" altLang="en-US" dirty="0"/>
              <a:t>的元素的序号</a:t>
            </a:r>
            <a:r>
              <a:rPr lang="en-US" altLang="zh-CN" dirty="0"/>
              <a:t>index. </a:t>
            </a:r>
          </a:p>
          <a:p>
            <a:r>
              <a:rPr lang="zh-CN" altLang="en-US" dirty="0"/>
              <a:t>如果</a:t>
            </a:r>
            <a:r>
              <a:rPr lang="en-US" altLang="zh-CN" dirty="0"/>
              <a:t>x</a:t>
            </a:r>
            <a:r>
              <a:rPr lang="zh-CN" altLang="en-US" dirty="0"/>
              <a:t>的取值范围可以超出</a:t>
            </a:r>
            <a:r>
              <a:rPr lang="zh-CN" altLang="en-US" dirty="0">
                <a:latin typeface="Times New Roman" pitchFamily="18" charset="0"/>
                <a:ea typeface="SimSun" pitchFamily="2" charset="-122"/>
                <a:cs typeface="Times New Roman" pitchFamily="18" charset="0"/>
              </a:rPr>
              <a:t>数组</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[1..</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a:t>
            </a:r>
            <a:r>
              <a:rPr lang="zh-CN" altLang="en-US" dirty="0">
                <a:latin typeface="Times New Roman" pitchFamily="18" charset="0"/>
                <a:ea typeface="SimSun" pitchFamily="2" charset="-122"/>
                <a:cs typeface="Times New Roman" pitchFamily="18" charset="0"/>
              </a:rPr>
              <a:t>中的元素数值范围，那还需要不同情况发生的概率，取其加权平均值，作为平均计算复杂度</a:t>
            </a:r>
            <a:r>
              <a:rPr lang="en-US" altLang="zh-CN" dirty="0">
                <a:latin typeface="Times New Roman" pitchFamily="18" charset="0"/>
                <a:ea typeface="SimSun" pitchFamily="2" charset="-122"/>
                <a:cs typeface="Times New Roman" pitchFamily="18" charset="0"/>
              </a:rPr>
              <a:t>.</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20</a:t>
            </a:fld>
            <a:endParaRPr lang="en-US"/>
          </a:p>
        </p:txBody>
      </p:sp>
    </p:spTree>
    <p:extLst>
      <p:ext uri="{BB962C8B-B14F-4D97-AF65-F5344CB8AC3E}">
        <p14:creationId xmlns:p14="http://schemas.microsoft.com/office/powerpoint/2010/main" val="764300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注：取</a:t>
            </a:r>
            <a:r>
              <a:rPr lang="zh-CN" altLang="en-US" sz="1200" dirty="0">
                <a:latin typeface="Times New Roman" pitchFamily="18" charset="0"/>
                <a:cs typeface="Times New Roman" pitchFamily="18" charset="0"/>
              </a:rPr>
              <a:t>取</a:t>
            </a:r>
            <a:r>
              <a:rPr lang="en-US" sz="1200" i="1" dirty="0">
                <a:latin typeface="Times New Roman" pitchFamily="18" charset="0"/>
                <a:cs typeface="Times New Roman" pitchFamily="18" charset="0"/>
              </a:rPr>
              <a:t>c</a:t>
            </a:r>
            <a:r>
              <a:rPr lang="en-US" sz="1200" dirty="0">
                <a:latin typeface="Times New Roman" pitchFamily="18" charset="0"/>
                <a:cs typeface="Times New Roman" pitchFamily="18" charset="0"/>
              </a:rPr>
              <a:t> = 8, </a:t>
            </a:r>
            <a:r>
              <a:rPr lang="en-US" sz="1200" i="1" dirty="0">
                <a:latin typeface="Times New Roman" pitchFamily="18" charset="0"/>
                <a:cs typeface="Times New Roman" pitchFamily="18" charset="0"/>
              </a:rPr>
              <a:t>n</a:t>
            </a:r>
            <a:r>
              <a:rPr lang="en-US" sz="1400" baseline="-15000" dirty="0">
                <a:latin typeface="Times New Roman" pitchFamily="18" charset="0"/>
                <a:cs typeface="Times New Roman" pitchFamily="18" charset="0"/>
              </a:rPr>
              <a:t>0</a:t>
            </a:r>
            <a:r>
              <a:rPr lang="en-US" sz="1200" dirty="0">
                <a:latin typeface="Times New Roman" pitchFamily="18" charset="0"/>
                <a:cs typeface="Times New Roman" pitchFamily="18" charset="0"/>
              </a:rPr>
              <a:t> = 1</a:t>
            </a:r>
            <a:r>
              <a:rPr lang="zh-CN" altLang="en-US" dirty="0"/>
              <a:t>时，</a:t>
            </a:r>
            <a:r>
              <a:rPr lang="en-US" sz="1200" dirty="0">
                <a:latin typeface="Times New Roman" pitchFamily="18" charset="0"/>
                <a:cs typeface="Times New Roman" pitchFamily="18" charset="0"/>
              </a:rPr>
              <a:t>8</a:t>
            </a:r>
            <a:r>
              <a:rPr lang="en-US" sz="1200" i="1" dirty="0">
                <a:latin typeface="Times New Roman" pitchFamily="18" charset="0"/>
                <a:cs typeface="Times New Roman" pitchFamily="18" charset="0"/>
              </a:rPr>
              <a:t>n</a:t>
            </a:r>
            <a:r>
              <a:rPr lang="en-US" sz="1400" baseline="20000" dirty="0">
                <a:latin typeface="Times New Roman" pitchFamily="18" charset="0"/>
                <a:cs typeface="Times New Roman" pitchFamily="18" charset="0"/>
              </a:rPr>
              <a:t>3</a:t>
            </a:r>
            <a:r>
              <a:rPr lang="zh-CN" altLang="en-US" dirty="0"/>
              <a:t> </a:t>
            </a:r>
            <a:r>
              <a:rPr lang="en-US" altLang="zh-CN" dirty="0"/>
              <a:t>= </a:t>
            </a:r>
            <a:r>
              <a:rPr lang="en-US" sz="1200" i="1" dirty="0">
                <a:latin typeface="Times New Roman" pitchFamily="18" charset="0"/>
                <a:cs typeface="Times New Roman" pitchFamily="18" charset="0"/>
              </a:rPr>
              <a:t>n</a:t>
            </a:r>
            <a:r>
              <a:rPr lang="en-US" sz="1400" baseline="20000" dirty="0">
                <a:latin typeface="Times New Roman" pitchFamily="18" charset="0"/>
                <a:cs typeface="Times New Roman" pitchFamily="18" charset="0"/>
              </a:rPr>
              <a:t>3</a:t>
            </a:r>
            <a:r>
              <a:rPr lang="en-US" sz="1200" dirty="0">
                <a:latin typeface="Times New Roman" pitchFamily="18" charset="0"/>
                <a:cs typeface="Times New Roman" pitchFamily="18" charset="0"/>
              </a:rPr>
              <a:t> + 2</a:t>
            </a:r>
            <a:r>
              <a:rPr lang="en-US" sz="1200" i="1" dirty="0">
                <a:latin typeface="Times New Roman" pitchFamily="18" charset="0"/>
                <a:cs typeface="Times New Roman" pitchFamily="18" charset="0"/>
              </a:rPr>
              <a:t>n</a:t>
            </a:r>
            <a:r>
              <a:rPr lang="en-US" sz="1400" baseline="20000" dirty="0">
                <a:latin typeface="Times New Roman" pitchFamily="18" charset="0"/>
                <a:cs typeface="Times New Roman" pitchFamily="18" charset="0"/>
              </a:rPr>
              <a:t>3</a:t>
            </a:r>
            <a:r>
              <a:rPr lang="en-US" sz="1200" dirty="0">
                <a:latin typeface="Times New Roman" pitchFamily="18" charset="0"/>
                <a:cs typeface="Times New Roman" pitchFamily="18" charset="0"/>
              </a:rPr>
              <a:t> +5</a:t>
            </a:r>
            <a:r>
              <a:rPr lang="en-US" sz="1200" i="1" dirty="0">
                <a:latin typeface="Times New Roman" pitchFamily="18" charset="0"/>
                <a:cs typeface="Times New Roman" pitchFamily="18" charset="0"/>
              </a:rPr>
              <a:t>n</a:t>
            </a:r>
            <a:r>
              <a:rPr lang="en-US" sz="1400" baseline="20000" dirty="0">
                <a:latin typeface="Times New Roman" pitchFamily="18" charset="0"/>
                <a:cs typeface="Times New Roman" pitchFamily="18" charset="0"/>
              </a:rPr>
              <a:t>3</a:t>
            </a:r>
            <a:r>
              <a:rPr lang="zh-CN" altLang="en-US" dirty="0"/>
              <a:t>中每一项，都大于等于原式</a:t>
            </a:r>
            <a:r>
              <a:rPr lang="en-US" sz="1200" i="1" dirty="0">
                <a:latin typeface="Times New Roman" pitchFamily="18" charset="0"/>
                <a:cs typeface="Times New Roman" pitchFamily="18" charset="0"/>
              </a:rPr>
              <a:t>n</a:t>
            </a:r>
            <a:r>
              <a:rPr lang="en-US" sz="1400" baseline="20000" dirty="0">
                <a:latin typeface="Times New Roman" pitchFamily="18" charset="0"/>
                <a:cs typeface="Times New Roman" pitchFamily="18" charset="0"/>
              </a:rPr>
              <a:t>3</a:t>
            </a:r>
            <a:r>
              <a:rPr lang="en-US" sz="1200" dirty="0">
                <a:latin typeface="Times New Roman" pitchFamily="18" charset="0"/>
                <a:cs typeface="Times New Roman" pitchFamily="18" charset="0"/>
              </a:rPr>
              <a:t> + 2</a:t>
            </a:r>
            <a:r>
              <a:rPr lang="en-US" sz="1200" i="1" dirty="0">
                <a:latin typeface="Times New Roman" pitchFamily="18" charset="0"/>
                <a:cs typeface="Times New Roman" pitchFamily="18" charset="0"/>
              </a:rPr>
              <a:t>n</a:t>
            </a:r>
            <a:r>
              <a:rPr lang="en-US" sz="1200" dirty="0">
                <a:latin typeface="Times New Roman" pitchFamily="18" charset="0"/>
                <a:cs typeface="Times New Roman" pitchFamily="18" charset="0"/>
              </a:rPr>
              <a:t> +5</a:t>
            </a:r>
            <a:r>
              <a:rPr lang="zh-CN" altLang="en-US" dirty="0"/>
              <a:t>中的对应项</a:t>
            </a:r>
            <a:r>
              <a:rPr lang="en-US" altLang="zh-CN" dirty="0"/>
              <a:t>.</a:t>
            </a:r>
          </a:p>
          <a:p>
            <a:r>
              <a:rPr lang="en-US" altLang="zh-CN" dirty="0"/>
              <a:t>O: order</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21</a:t>
            </a:fld>
            <a:endParaRPr lang="en-US"/>
          </a:p>
        </p:txBody>
      </p:sp>
    </p:spTree>
    <p:extLst>
      <p:ext uri="{BB962C8B-B14F-4D97-AF65-F5344CB8AC3E}">
        <p14:creationId xmlns:p14="http://schemas.microsoft.com/office/powerpoint/2010/main" val="3545259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同阶，渐进意义上，相同阶的，即不会好了，也不会坏了</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23</a:t>
            </a:fld>
            <a:endParaRPr lang="en-US"/>
          </a:p>
        </p:txBody>
      </p:sp>
    </p:spTree>
    <p:extLst>
      <p:ext uri="{BB962C8B-B14F-4D97-AF65-F5344CB8AC3E}">
        <p14:creationId xmlns:p14="http://schemas.microsoft.com/office/powerpoint/2010/main" val="21691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3</a:t>
            </a:fld>
            <a:endParaRPr lang="en-US" altLang="zh-CN"/>
          </a:p>
        </p:txBody>
      </p:sp>
    </p:spTree>
    <p:extLst>
      <p:ext uri="{BB962C8B-B14F-4D97-AF65-F5344CB8AC3E}">
        <p14:creationId xmlns:p14="http://schemas.microsoft.com/office/powerpoint/2010/main" val="1475723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“增长从慢到快”怎么读？从左到右、从上到下，都成立</a:t>
            </a:r>
            <a:r>
              <a:rPr lang="en-US" altLang="zh-CN" dirty="0"/>
              <a:t>…</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24</a:t>
            </a:fld>
            <a:endParaRPr lang="en-US"/>
          </a:p>
        </p:txBody>
      </p:sp>
    </p:spTree>
    <p:extLst>
      <p:ext uri="{BB962C8B-B14F-4D97-AF65-F5344CB8AC3E}">
        <p14:creationId xmlns:p14="http://schemas.microsoft.com/office/powerpoint/2010/main" val="1720244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最左一列为输入规模，如</a:t>
            </a:r>
            <a:r>
              <a:rPr lang="en-US" altLang="zh-CN" dirty="0"/>
              <a:t>n=10, </a:t>
            </a:r>
            <a:r>
              <a:rPr lang="zh-CN" altLang="en-US" dirty="0"/>
              <a:t>右边四列为对应的复杂度情况下的执行时间</a:t>
            </a:r>
            <a:endParaRPr lang="en-US" altLang="zh-CN" dirty="0"/>
          </a:p>
          <a:p>
            <a:r>
              <a:rPr lang="zh-CN" altLang="en-US" dirty="0"/>
              <a:t>单位时间为微秒，指的是单位运算的耗时假定为</a:t>
            </a:r>
            <a:r>
              <a:rPr lang="en-US" altLang="zh-CN" dirty="0"/>
              <a:t>1</a:t>
            </a:r>
            <a:r>
              <a:rPr lang="zh-CN" altLang="en-US" dirty="0"/>
              <a:t>微秒</a:t>
            </a:r>
            <a:endParaRPr lang="en-US" altLang="zh-CN" dirty="0"/>
          </a:p>
          <a:p>
            <a:endParaRPr lang="en-US" dirty="0"/>
          </a:p>
          <a:p>
            <a:r>
              <a:rPr lang="en-US" dirty="0"/>
              <a:t>0.00033</a:t>
            </a:r>
            <a:r>
              <a:rPr lang="en-US" altLang="zh-CN" dirty="0"/>
              <a:t>sec = 330 us</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26</a:t>
            </a:fld>
            <a:endParaRPr lang="en-US"/>
          </a:p>
        </p:txBody>
      </p:sp>
    </p:spTree>
    <p:extLst>
      <p:ext uri="{BB962C8B-B14F-4D97-AF65-F5344CB8AC3E}">
        <p14:creationId xmlns:p14="http://schemas.microsoft.com/office/powerpoint/2010/main" val="3200868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该定理中，并未限制</a:t>
            </a:r>
            <a:r>
              <a:rPr lang="en-US" sz="1050" i="1" dirty="0">
                <a:latin typeface="Times New Roman" pitchFamily="18" charset="0"/>
                <a:cs typeface="Times New Roman" pitchFamily="18" charset="0"/>
              </a:rPr>
              <a:t>a</a:t>
            </a:r>
            <a:r>
              <a:rPr lang="en-US" sz="1200" i="1" baseline="-25000" dirty="0">
                <a:latin typeface="Times New Roman" pitchFamily="18" charset="0"/>
                <a:cs typeface="Times New Roman" pitchFamily="18" charset="0"/>
              </a:rPr>
              <a:t>k</a:t>
            </a:r>
            <a:r>
              <a:rPr lang="en-US" sz="1200" baseline="-25000" dirty="0">
                <a:latin typeface="Times New Roman" pitchFamily="18" charset="0"/>
                <a:cs typeface="Times New Roman" pitchFamily="18" charset="0"/>
              </a:rPr>
              <a:t>-1</a:t>
            </a:r>
            <a:r>
              <a:rPr lang="zh-CN" altLang="en-US" dirty="0"/>
              <a:t>，</a:t>
            </a:r>
            <a:r>
              <a:rPr lang="en-US" sz="1050" i="1" dirty="0">
                <a:latin typeface="Times New Roman" pitchFamily="18" charset="0"/>
                <a:cs typeface="Times New Roman" pitchFamily="18" charset="0"/>
              </a:rPr>
              <a:t>a</a:t>
            </a:r>
            <a:r>
              <a:rPr lang="en-US" sz="1200" i="1" baseline="-25000" dirty="0">
                <a:latin typeface="Times New Roman" pitchFamily="18" charset="0"/>
                <a:cs typeface="Times New Roman" pitchFamily="18" charset="0"/>
              </a:rPr>
              <a:t>k</a:t>
            </a:r>
            <a:r>
              <a:rPr lang="en-US" sz="1200" baseline="-25000" dirty="0">
                <a:latin typeface="Times New Roman" pitchFamily="18" charset="0"/>
                <a:cs typeface="Times New Roman" pitchFamily="18" charset="0"/>
              </a:rPr>
              <a:t>-2</a:t>
            </a:r>
            <a:r>
              <a:rPr lang="en-US" altLang="zh-CN" dirty="0"/>
              <a:t>,…, </a:t>
            </a:r>
            <a:r>
              <a:rPr lang="en-US" sz="1200" i="1" dirty="0">
                <a:latin typeface="Times New Roman" pitchFamily="18" charset="0"/>
                <a:cs typeface="Times New Roman" pitchFamily="18" charset="0"/>
              </a:rPr>
              <a:t>a</a:t>
            </a:r>
            <a:r>
              <a:rPr lang="en-US" sz="1600" baseline="-25000" dirty="0">
                <a:latin typeface="Times New Roman" pitchFamily="18" charset="0"/>
                <a:cs typeface="Times New Roman" pitchFamily="18" charset="0"/>
              </a:rPr>
              <a:t>0</a:t>
            </a:r>
            <a:r>
              <a:rPr lang="zh-CN" altLang="en-US" dirty="0"/>
              <a:t>的值是正是负</a:t>
            </a:r>
            <a:r>
              <a:rPr lang="en-US" altLang="zh-CN" dirty="0"/>
              <a:t>.</a:t>
            </a:r>
          </a:p>
          <a:p>
            <a:r>
              <a:rPr lang="zh-CN" altLang="en-US" dirty="0"/>
              <a:t>最后一步成立可以套用第</a:t>
            </a:r>
            <a:r>
              <a:rPr lang="en-US" altLang="zh-CN" dirty="0"/>
              <a:t>22</a:t>
            </a:r>
            <a:r>
              <a:rPr lang="zh-CN" altLang="en-US" dirty="0"/>
              <a:t>页上的定理</a:t>
            </a:r>
            <a:r>
              <a:rPr lang="en-US" altLang="zh-CN" dirty="0"/>
              <a:t>.</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28</a:t>
            </a:fld>
            <a:endParaRPr lang="en-US"/>
          </a:p>
        </p:txBody>
      </p:sp>
    </p:spTree>
    <p:extLst>
      <p:ext uri="{BB962C8B-B14F-4D97-AF65-F5344CB8AC3E}">
        <p14:creationId xmlns:p14="http://schemas.microsoft.com/office/powerpoint/2010/main" val="214152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29</a:t>
            </a:fld>
            <a:endParaRPr lang="en-US"/>
          </a:p>
        </p:txBody>
      </p:sp>
    </p:spTree>
    <p:extLst>
      <p:ext uri="{BB962C8B-B14F-4D97-AF65-F5344CB8AC3E}">
        <p14:creationId xmlns:p14="http://schemas.microsoft.com/office/powerpoint/2010/main" val="4219677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罗比塔法则的传说</a:t>
            </a:r>
            <a:endParaRPr lang="en-US" altLang="zh-CN" dirty="0"/>
          </a:p>
          <a:p>
            <a:r>
              <a:rPr lang="en-US" altLang="zh-CN" dirty="0"/>
              <a:t>[</a:t>
            </a:r>
            <a:r>
              <a:rPr lang="zh-CN" altLang="en-US" sz="1200" b="0" i="0" kern="1200" dirty="0">
                <a:solidFill>
                  <a:schemeClr val="tx1"/>
                </a:solidFill>
                <a:effectLst/>
                <a:latin typeface="+mn-lt"/>
                <a:ea typeface="+mn-ea"/>
                <a:cs typeface="+mn-cs"/>
              </a:rPr>
              <a:t>纪尧姆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弗朗索瓦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安托万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洛必达侯爵，</a:t>
            </a:r>
            <a:r>
              <a:rPr lang="en-US" altLang="zh-CN" sz="1200" b="0" i="0" kern="1200" dirty="0">
                <a:solidFill>
                  <a:schemeClr val="tx1"/>
                </a:solidFill>
                <a:effectLst/>
                <a:latin typeface="+mn-lt"/>
                <a:ea typeface="+mn-ea"/>
                <a:cs typeface="+mn-cs"/>
              </a:rPr>
              <a:t>1661-1704]</a:t>
            </a:r>
            <a:endParaRPr lang="en-US" altLang="zh-CN" dirty="0"/>
          </a:p>
          <a:p>
            <a:endParaRPr lang="en-US" dirty="0"/>
          </a:p>
          <a:p>
            <a:r>
              <a:rPr lang="zh-CN" altLang="en-US" dirty="0"/>
              <a:t>据说，俄国的沙皇曾与一个国际象棋大师下棋输了，象棋大师要的奖赏是棋盘上第一个格子放一粒米，然后每个格子，米的粒数加倍</a:t>
            </a:r>
            <a:r>
              <a:rPr lang="en-US" altLang="zh-CN" dirty="0"/>
              <a:t>….1 + 2 + 4 +…+2^63 =  2^64 - 1 = 16 * 10^18, </a:t>
            </a:r>
            <a:r>
              <a:rPr lang="zh-CN" altLang="en-US" dirty="0"/>
              <a:t>一两米约</a:t>
            </a:r>
            <a:r>
              <a:rPr lang="en-US" altLang="zh-CN" dirty="0"/>
              <a:t>2500</a:t>
            </a:r>
            <a:r>
              <a:rPr lang="zh-CN" altLang="en-US" dirty="0"/>
              <a:t>粒，每吨米约为</a:t>
            </a:r>
            <a:r>
              <a:rPr lang="en-US" altLang="zh-CN" dirty="0"/>
              <a:t>5000</a:t>
            </a:r>
            <a:r>
              <a:rPr lang="zh-CN" altLang="en-US" dirty="0"/>
              <a:t>万粒米，因此这么多米的总重量差不多是</a:t>
            </a:r>
            <a:r>
              <a:rPr lang="en-US" altLang="zh-CN" dirty="0"/>
              <a:t>3000</a:t>
            </a:r>
            <a:r>
              <a:rPr lang="zh-CN" altLang="en-US" dirty="0"/>
              <a:t>亿吨</a:t>
            </a:r>
            <a:r>
              <a:rPr lang="en-US" altLang="zh-CN" dirty="0"/>
              <a:t>!</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30</a:t>
            </a:fld>
            <a:endParaRPr lang="en-US"/>
          </a:p>
        </p:txBody>
      </p:sp>
    </p:spTree>
    <p:extLst>
      <p:ext uri="{BB962C8B-B14F-4D97-AF65-F5344CB8AC3E}">
        <p14:creationId xmlns:p14="http://schemas.microsoft.com/office/powerpoint/2010/main" val="924000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博士研究期间的工作。</a:t>
            </a:r>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31</a:t>
            </a:fld>
            <a:endParaRPr lang="en-US"/>
          </a:p>
        </p:txBody>
      </p:sp>
    </p:spTree>
    <p:extLst>
      <p:ext uri="{BB962C8B-B14F-4D97-AF65-F5344CB8AC3E}">
        <p14:creationId xmlns:p14="http://schemas.microsoft.com/office/powerpoint/2010/main" val="2613088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lg(n): </a:t>
            </a:r>
            <a:r>
              <a:rPr lang="zh-CN" altLang="en-US" dirty="0"/>
              <a:t>以</a:t>
            </a:r>
            <a:r>
              <a:rPr lang="en-US" altLang="zh-CN" dirty="0"/>
              <a:t>2</a:t>
            </a:r>
            <a:r>
              <a:rPr lang="zh-CN" altLang="en-US" dirty="0"/>
              <a:t>为底的对数；</a:t>
            </a:r>
            <a:r>
              <a:rPr lang="en-US" dirty="0"/>
              <a:t>ln(n): </a:t>
            </a:r>
            <a:r>
              <a:rPr lang="zh-CN" altLang="en-US" dirty="0"/>
              <a:t>以</a:t>
            </a:r>
            <a:r>
              <a:rPr lang="en-US" altLang="zh-CN" dirty="0"/>
              <a:t>e</a:t>
            </a:r>
            <a:r>
              <a:rPr lang="zh-CN" altLang="en-US" dirty="0"/>
              <a:t>为底的对数；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宋体" panose="02010600030101010101" pitchFamily="2" charset="-122"/>
                <a:ea typeface="宋体" panose="02010600030101010101" pitchFamily="2" charset="-122"/>
              </a:rPr>
              <a:t>对数函数求导公式：</a:t>
            </a:r>
            <a:r>
              <a:rPr lang="en-US" altLang="zh-CN" b="0" i="0" dirty="0">
                <a:solidFill>
                  <a:srgbClr val="444444"/>
                </a:solidFill>
                <a:effectLst/>
                <a:latin typeface="宋体" panose="02010600030101010101" pitchFamily="2" charset="-122"/>
                <a:ea typeface="宋体" panose="02010600030101010101" pitchFamily="2" charset="-122"/>
              </a:rPr>
              <a:t>(Inx)' = 1/x(ln</a:t>
            </a:r>
            <a:r>
              <a:rPr lang="zh-CN" altLang="en-US" b="0" i="0" dirty="0">
                <a:solidFill>
                  <a:srgbClr val="444444"/>
                </a:solidFill>
                <a:effectLst/>
                <a:latin typeface="宋体" panose="02010600030101010101" pitchFamily="2" charset="-122"/>
                <a:ea typeface="宋体" panose="02010600030101010101" pitchFamily="2" charset="-122"/>
              </a:rPr>
              <a:t>为自然对数</a:t>
            </a:r>
            <a:r>
              <a:rPr lang="en-US" altLang="zh-CN" b="0" i="0" dirty="0">
                <a:solidFill>
                  <a:srgbClr val="444444"/>
                </a:solidFill>
                <a:effectLst/>
                <a:latin typeface="宋体" panose="02010600030101010101" pitchFamily="2" charset="-122"/>
                <a:ea typeface="宋体"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32</a:t>
            </a:fld>
            <a:endParaRPr lang="en-US"/>
          </a:p>
        </p:txBody>
      </p:sp>
    </p:spTree>
    <p:extLst>
      <p:ext uri="{BB962C8B-B14F-4D97-AF65-F5344CB8AC3E}">
        <p14:creationId xmlns:p14="http://schemas.microsoft.com/office/powerpoint/2010/main" val="785882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当今来说，更关注于时间复杂度</a:t>
            </a:r>
            <a:r>
              <a:rPr lang="en-US" altLang="zh-CN" dirty="0"/>
              <a:t>….</a:t>
            </a:r>
            <a:r>
              <a:rPr lang="zh-CN" altLang="en-US" dirty="0"/>
              <a:t>除此之外，还有消息复杂度</a:t>
            </a:r>
            <a:r>
              <a:rPr lang="en-US" altLang="zh-CN" dirty="0"/>
              <a:t>.</a:t>
            </a:r>
          </a:p>
          <a:p>
            <a:r>
              <a:rPr lang="zh-CN" altLang="en-US" dirty="0"/>
              <a:t>对于分布式算法来说，有时也关注消息复杂度，即在算法执行过程中，最坏情况下，需要交互多少信令消息。</a:t>
            </a:r>
            <a:endParaRPr lang="en-US" altLang="zh-CN" dirty="0"/>
          </a:p>
          <a:p>
            <a:r>
              <a:rPr lang="zh-CN" altLang="en-US" dirty="0"/>
              <a:t>有了算法，才使得计算机从工程变成一门科学</a:t>
            </a:r>
            <a:r>
              <a:rPr lang="en-US" altLang="zh-CN" dirty="0"/>
              <a:t>…Computer Science</a:t>
            </a:r>
          </a:p>
          <a:p>
            <a:endParaRPr lang="en-US" dirty="0"/>
          </a:p>
          <a:p>
            <a:r>
              <a:rPr lang="zh-CN" altLang="en-US" dirty="0"/>
              <a:t>算法复杂度能够达到对应问题下界的，称作渐进最优算法</a:t>
            </a:r>
            <a:r>
              <a:rPr lang="en-US" altLang="zh-CN" dirty="0"/>
              <a:t>. </a:t>
            </a:r>
            <a:r>
              <a:rPr lang="zh-CN" altLang="en-US" dirty="0"/>
              <a:t>渐进最优的算法 </a:t>
            </a:r>
            <a:r>
              <a:rPr lang="en-US" altLang="zh-CN" dirty="0"/>
              <a:t>=/=</a:t>
            </a:r>
            <a:r>
              <a:rPr lang="zh-CN" altLang="en-US" dirty="0"/>
              <a:t>绝对最优的算法</a:t>
            </a:r>
            <a:r>
              <a:rPr lang="en-US" altLang="zh-CN" dirty="0"/>
              <a:t>.</a:t>
            </a:r>
          </a:p>
          <a:p>
            <a:endParaRPr lang="en-US" dirty="0"/>
          </a:p>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33</a:t>
            </a:fld>
            <a:endParaRPr lang="en-US"/>
          </a:p>
        </p:txBody>
      </p:sp>
    </p:spTree>
    <p:extLst>
      <p:ext uri="{BB962C8B-B14F-4D97-AF65-F5344CB8AC3E}">
        <p14:creationId xmlns:p14="http://schemas.microsoft.com/office/powerpoint/2010/main" val="1528786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34</a:t>
            </a:fld>
            <a:endParaRPr lang="en-US" altLang="zh-CN"/>
          </a:p>
        </p:txBody>
      </p:sp>
    </p:spTree>
    <p:extLst>
      <p:ext uri="{BB962C8B-B14F-4D97-AF65-F5344CB8AC3E}">
        <p14:creationId xmlns:p14="http://schemas.microsoft.com/office/powerpoint/2010/main" val="2386708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t>S={</a:t>
            </a:r>
            <a:r>
              <a:rPr lang="en-US" altLang="zh-CN" sz="1200" dirty="0" err="1"/>
              <a:t>x|x</a:t>
            </a:r>
            <a:r>
              <a:rPr lang="en-US" altLang="zh-CN" sz="1200" dirty="0"/>
              <a:t>&gt;3, </a:t>
            </a:r>
            <a:r>
              <a:rPr lang="en-US" altLang="zh-CN" sz="1200" dirty="0" err="1"/>
              <a:t>x</a:t>
            </a:r>
            <a:r>
              <a:rPr lang="en-US" altLang="zh-CN" sz="1200" dirty="0" err="1">
                <a:sym typeface="Symbol" panose="05050102010706020507" pitchFamily="18" charset="2"/>
              </a:rPr>
              <a:t>Z</a:t>
            </a:r>
            <a:r>
              <a:rPr lang="en-US" altLang="zh-CN" sz="1200" dirty="0">
                <a:sym typeface="Symbol" panose="05050102010706020507" pitchFamily="18" charset="2"/>
              </a:rPr>
              <a:t>}</a:t>
            </a:r>
            <a:r>
              <a:rPr lang="zh-CN" altLang="en-US" sz="1200" dirty="0">
                <a:sym typeface="Symbol" panose="05050102010706020507" pitchFamily="18" charset="2"/>
              </a:rPr>
              <a:t>指属于集合</a:t>
            </a:r>
            <a:r>
              <a:rPr lang="en-US" altLang="zh-CN" sz="1200" dirty="0">
                <a:sym typeface="Symbol" panose="05050102010706020507" pitchFamily="18" charset="2"/>
              </a:rPr>
              <a:t>Z</a:t>
            </a:r>
            <a:r>
              <a:rPr lang="zh-CN" altLang="en-US" sz="1200" dirty="0">
                <a:sym typeface="Symbol" panose="05050102010706020507" pitchFamily="18" charset="2"/>
              </a:rPr>
              <a:t>中大于</a:t>
            </a:r>
            <a:r>
              <a:rPr lang="en-US" altLang="zh-CN" sz="1200" dirty="0">
                <a:sym typeface="Symbol" panose="05050102010706020507" pitchFamily="18" charset="2"/>
              </a:rPr>
              <a:t>3</a:t>
            </a:r>
            <a:r>
              <a:rPr lang="zh-CN" altLang="en-US" sz="1200" dirty="0">
                <a:sym typeface="Symbol" panose="05050102010706020507" pitchFamily="18" charset="2"/>
              </a:rPr>
              <a:t>的所有元素</a:t>
            </a:r>
            <a:r>
              <a:rPr lang="en-US" altLang="zh-CN" sz="1200" dirty="0">
                <a:sym typeface="Symbol" panose="05050102010706020507" pitchFamily="18" charset="2"/>
              </a:rPr>
              <a:t>.</a:t>
            </a:r>
          </a:p>
          <a:p>
            <a:r>
              <a:rPr lang="en-US" altLang="zh-CN" sz="1200" dirty="0">
                <a:sym typeface="Symbol" panose="05050102010706020507" pitchFamily="18" charset="2"/>
              </a:rPr>
              <a:t>xS1, xS2: S1S2   </a:t>
            </a:r>
            <a:r>
              <a:rPr lang="zh-CN" altLang="en-US" sz="1200" dirty="0">
                <a:sym typeface="Symbol" panose="05050102010706020507" pitchFamily="18" charset="2"/>
              </a:rPr>
              <a:t>指，如果所有属于集合</a:t>
            </a:r>
            <a:r>
              <a:rPr lang="en-US" altLang="zh-CN" sz="1200" dirty="0">
                <a:sym typeface="Symbol" panose="05050102010706020507" pitchFamily="18" charset="2"/>
              </a:rPr>
              <a:t>S1</a:t>
            </a:r>
            <a:r>
              <a:rPr lang="zh-CN" altLang="en-US" sz="1200" dirty="0">
                <a:sym typeface="Symbol" panose="05050102010706020507" pitchFamily="18" charset="2"/>
              </a:rPr>
              <a:t>的元素，其都属于集合</a:t>
            </a:r>
            <a:r>
              <a:rPr lang="en-US" altLang="zh-CN" sz="1200" dirty="0">
                <a:sym typeface="Symbol" panose="05050102010706020507" pitchFamily="18" charset="2"/>
              </a:rPr>
              <a:t>S2</a:t>
            </a:r>
            <a:r>
              <a:rPr lang="zh-CN" altLang="en-US" sz="1200" dirty="0">
                <a:sym typeface="Symbol" panose="05050102010706020507" pitchFamily="18" charset="2"/>
              </a:rPr>
              <a:t>，那么有</a:t>
            </a:r>
            <a:r>
              <a:rPr lang="en-US" altLang="zh-CN" sz="1200" dirty="0">
                <a:sym typeface="Symbol" panose="05050102010706020507" pitchFamily="18" charset="2"/>
              </a:rPr>
              <a:t>S1S2 </a:t>
            </a:r>
          </a:p>
          <a:p>
            <a:r>
              <a:rPr lang="zh-CN" altLang="en-US" sz="1200" dirty="0"/>
              <a:t>集合确定性指集合一定要描述的非常清楚，不可出现这个元素在集合或不在集合中的模糊情况</a:t>
            </a:r>
            <a:endParaRPr lang="en-US" altLang="zh-CN" sz="1200" dirty="0"/>
          </a:p>
          <a:p>
            <a:r>
              <a:rPr lang="zh-CN" altLang="en-US" sz="1200" dirty="0"/>
              <a:t>集合互异性，指集合中不应出现重复元素： 如</a:t>
            </a:r>
            <a:r>
              <a:rPr lang="en-US" altLang="zh-CN" sz="1200" dirty="0"/>
              <a:t>B=</a:t>
            </a:r>
            <a:r>
              <a:rPr lang="zh-CN" altLang="en-US" sz="1200" dirty="0"/>
              <a:t>｛</a:t>
            </a:r>
            <a:r>
              <a:rPr lang="en-US" altLang="zh-CN" sz="1200" dirty="0"/>
              <a:t>a</a:t>
            </a:r>
            <a:r>
              <a:rPr lang="zh-CN" altLang="en-US" sz="1200" dirty="0"/>
              <a:t>，</a:t>
            </a:r>
            <a:r>
              <a:rPr lang="en-US" altLang="zh-CN" sz="1200" dirty="0"/>
              <a:t>a</a:t>
            </a:r>
            <a:r>
              <a:rPr lang="zh-CN" altLang="en-US" sz="1200" dirty="0"/>
              <a:t>，</a:t>
            </a:r>
            <a:r>
              <a:rPr lang="en-US" altLang="zh-CN" sz="1200" dirty="0"/>
              <a:t>b</a:t>
            </a:r>
            <a:r>
              <a:rPr lang="zh-CN" altLang="en-US" sz="1200" dirty="0"/>
              <a:t>｝是不符合集合的互异性的，通常应用于含未知数的集合在通过其他途径求出后带入检验看是否出现重复元素（可以包含多个相同元素的结合变体称作多重集，这里不考虑）</a:t>
            </a:r>
            <a:endParaRPr lang="en-US" altLang="zh-CN" sz="1200" dirty="0"/>
          </a:p>
          <a:p>
            <a:r>
              <a:rPr lang="zh-CN" altLang="en-US" sz="1200" dirty="0"/>
              <a:t>集合无序性，指集合中元素交换位置仍为相同集合，如</a:t>
            </a:r>
            <a:r>
              <a:rPr lang="en-US" altLang="zh-CN" sz="1200" dirty="0"/>
              <a:t>{</a:t>
            </a:r>
            <a:r>
              <a:rPr lang="en-US" altLang="zh-CN" sz="1200" dirty="0" err="1"/>
              <a:t>x,y</a:t>
            </a:r>
            <a:r>
              <a:rPr lang="en-US" altLang="zh-CN" sz="1200" dirty="0"/>
              <a:t>}</a:t>
            </a:r>
            <a:r>
              <a:rPr lang="zh-CN" altLang="en-US" sz="1200" dirty="0"/>
              <a:t>与</a:t>
            </a:r>
            <a:r>
              <a:rPr lang="en-US" altLang="zh-CN" sz="1200" dirty="0"/>
              <a:t>{</a:t>
            </a:r>
            <a:r>
              <a:rPr lang="en-US" altLang="zh-CN" sz="1200" dirty="0" err="1"/>
              <a:t>y,x</a:t>
            </a:r>
            <a:r>
              <a:rPr lang="en-US" altLang="zh-CN" sz="1200" dirty="0"/>
              <a:t>}</a:t>
            </a:r>
            <a:r>
              <a:rPr lang="zh-CN" altLang="en-US" sz="1200" dirty="0"/>
              <a:t>为同一集合</a:t>
            </a:r>
            <a:r>
              <a:rPr lang="en-US" altLang="zh-CN" sz="1200" dirty="0"/>
              <a:t>.</a:t>
            </a:r>
          </a:p>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35</a:t>
            </a:fld>
            <a:endParaRPr lang="en-US"/>
          </a:p>
        </p:txBody>
      </p:sp>
    </p:spTree>
    <p:extLst>
      <p:ext uri="{BB962C8B-B14F-4D97-AF65-F5344CB8AC3E}">
        <p14:creationId xmlns:p14="http://schemas.microsoft.com/office/powerpoint/2010/main" val="216098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4</a:t>
            </a:fld>
            <a:endParaRPr lang="en-US" altLang="zh-CN"/>
          </a:p>
        </p:txBody>
      </p:sp>
    </p:spTree>
    <p:extLst>
      <p:ext uri="{BB962C8B-B14F-4D97-AF65-F5344CB8AC3E}">
        <p14:creationId xmlns:p14="http://schemas.microsoft.com/office/powerpoint/2010/main" val="3913602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36</a:t>
            </a:fld>
            <a:endParaRPr lang="en-US"/>
          </a:p>
        </p:txBody>
      </p:sp>
    </p:spTree>
    <p:extLst>
      <p:ext uri="{BB962C8B-B14F-4D97-AF65-F5344CB8AC3E}">
        <p14:creationId xmlns:p14="http://schemas.microsoft.com/office/powerpoint/2010/main" val="1758274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37</a:t>
            </a:fld>
            <a:endParaRPr lang="en-US"/>
          </a:p>
        </p:txBody>
      </p:sp>
    </p:spTree>
    <p:extLst>
      <p:ext uri="{BB962C8B-B14F-4D97-AF65-F5344CB8AC3E}">
        <p14:creationId xmlns:p14="http://schemas.microsoft.com/office/powerpoint/2010/main" val="413422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38</a:t>
            </a:fld>
            <a:endParaRPr lang="en-US" altLang="zh-CN"/>
          </a:p>
        </p:txBody>
      </p:sp>
    </p:spTree>
    <p:extLst>
      <p:ext uri="{BB962C8B-B14F-4D97-AF65-F5344CB8AC3E}">
        <p14:creationId xmlns:p14="http://schemas.microsoft.com/office/powerpoint/2010/main" val="1604563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S</a:t>
            </a:r>
            <a:r>
              <a:rPr lang="zh-CN" altLang="en-US" dirty="0"/>
              <a:t>补</a:t>
            </a:r>
            <a:endParaRPr lang="en-US" dirty="0"/>
          </a:p>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39</a:t>
            </a:fld>
            <a:endParaRPr lang="en-US"/>
          </a:p>
        </p:txBody>
      </p:sp>
    </p:spTree>
    <p:extLst>
      <p:ext uri="{BB962C8B-B14F-4D97-AF65-F5344CB8AC3E}">
        <p14:creationId xmlns:p14="http://schemas.microsoft.com/office/powerpoint/2010/main" val="3032776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40</a:t>
            </a:fld>
            <a:endParaRPr lang="en-US"/>
          </a:p>
        </p:txBody>
      </p:sp>
    </p:spTree>
    <p:extLst>
      <p:ext uri="{BB962C8B-B14F-4D97-AF65-F5344CB8AC3E}">
        <p14:creationId xmlns:p14="http://schemas.microsoft.com/office/powerpoint/2010/main" val="982970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X: [2, 12]</a:t>
            </a:r>
          </a:p>
          <a:p>
            <a:r>
              <a:rPr lang="en-US" dirty="0"/>
              <a:t>Y: [0, 5]</a:t>
            </a:r>
          </a:p>
          <a:p>
            <a:r>
              <a:rPr lang="en-US" altLang="zh-CN" dirty="0"/>
              <a:t>e</a:t>
            </a:r>
            <a:r>
              <a:rPr lang="zh-CN" altLang="en-US" dirty="0"/>
              <a:t>：</a:t>
            </a:r>
            <a:r>
              <a:rPr lang="en-US" altLang="zh-CN" dirty="0"/>
              <a:t>event</a:t>
            </a:r>
          </a:p>
          <a:p>
            <a:r>
              <a:rPr lang="zh-CN" altLang="en-US" dirty="0"/>
              <a:t>这里求解的随机变量期望值，是一个离散随机变量</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41</a:t>
            </a:fld>
            <a:endParaRPr lang="en-US"/>
          </a:p>
        </p:txBody>
      </p:sp>
    </p:spTree>
    <p:extLst>
      <p:ext uri="{BB962C8B-B14F-4D97-AF65-F5344CB8AC3E}">
        <p14:creationId xmlns:p14="http://schemas.microsoft.com/office/powerpoint/2010/main" val="609302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 S</a:t>
            </a:r>
            <a:r>
              <a:rPr lang="zh-CN" altLang="en-US" dirty="0"/>
              <a:t>补</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42</a:t>
            </a:fld>
            <a:endParaRPr lang="en-US"/>
          </a:p>
        </p:txBody>
      </p:sp>
    </p:spTree>
    <p:extLst>
      <p:ext uri="{BB962C8B-B14F-4D97-AF65-F5344CB8AC3E}">
        <p14:creationId xmlns:p14="http://schemas.microsoft.com/office/powerpoint/2010/main" val="2968847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43</a:t>
            </a:fld>
            <a:endParaRPr lang="en-US" altLang="zh-CN"/>
          </a:p>
        </p:txBody>
      </p:sp>
    </p:spTree>
    <p:extLst>
      <p:ext uri="{BB962C8B-B14F-4D97-AF65-F5344CB8AC3E}">
        <p14:creationId xmlns:p14="http://schemas.microsoft.com/office/powerpoint/2010/main" val="2177251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44</a:t>
            </a:fld>
            <a:endParaRPr lang="en-US"/>
          </a:p>
        </p:txBody>
      </p:sp>
    </p:spTree>
    <p:extLst>
      <p:ext uri="{BB962C8B-B14F-4D97-AF65-F5344CB8AC3E}">
        <p14:creationId xmlns:p14="http://schemas.microsoft.com/office/powerpoint/2010/main" val="4205909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x^(logy) = y^(</a:t>
            </a:r>
            <a:r>
              <a:rPr lang="en-US" dirty="0" err="1"/>
              <a:t>logx</a:t>
            </a:r>
            <a:r>
              <a:rPr lang="en-US" dirty="0"/>
              <a:t>), </a:t>
            </a:r>
            <a:r>
              <a:rPr lang="zh-CN" altLang="en-US" dirty="0"/>
              <a:t>这一特性可以通过两边取对数，再转换得到</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45</a:t>
            </a:fld>
            <a:endParaRPr lang="en-US"/>
          </a:p>
        </p:txBody>
      </p:sp>
    </p:spTree>
    <p:extLst>
      <p:ext uri="{BB962C8B-B14F-4D97-AF65-F5344CB8AC3E}">
        <p14:creationId xmlns:p14="http://schemas.microsoft.com/office/powerpoint/2010/main" val="271907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读英文原版的好处，有些单词被分别翻译成了不同的中文，读者反而不知道英文愿意了，阅读英文时反而产生障碍</a:t>
            </a:r>
            <a:r>
              <a:rPr lang="en-US" altLang="zh-CN" dirty="0"/>
              <a:t>…</a:t>
            </a:r>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5</a:t>
            </a:fld>
            <a:endParaRPr lang="en-US" altLang="zh-CN"/>
          </a:p>
        </p:txBody>
      </p:sp>
    </p:spTree>
    <p:extLst>
      <p:ext uri="{BB962C8B-B14F-4D97-AF65-F5344CB8AC3E}">
        <p14:creationId xmlns:p14="http://schemas.microsoft.com/office/powerpoint/2010/main" val="964978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倒数第二个级数和，给出了一个深度为</a:t>
            </a:r>
            <a:r>
              <a:rPr lang="en-US" altLang="zh-CN" dirty="0"/>
              <a:t>n</a:t>
            </a:r>
            <a:r>
              <a:rPr lang="zh-CN" altLang="en-US" dirty="0"/>
              <a:t>的二叉树里最大节点数</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46</a:t>
            </a:fld>
            <a:endParaRPr lang="en-US"/>
          </a:p>
        </p:txBody>
      </p:sp>
    </p:spTree>
    <p:extLst>
      <p:ext uri="{BB962C8B-B14F-4D97-AF65-F5344CB8AC3E}">
        <p14:creationId xmlns:p14="http://schemas.microsoft.com/office/powerpoint/2010/main" val="77128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47</a:t>
            </a:fld>
            <a:endParaRPr lang="en-US"/>
          </a:p>
        </p:txBody>
      </p:sp>
    </p:spTree>
    <p:extLst>
      <p:ext uri="{BB962C8B-B14F-4D97-AF65-F5344CB8AC3E}">
        <p14:creationId xmlns:p14="http://schemas.microsoft.com/office/powerpoint/2010/main" val="2908115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48</a:t>
            </a:fld>
            <a:endParaRPr lang="en-US"/>
          </a:p>
        </p:txBody>
      </p:sp>
    </p:spTree>
    <p:extLst>
      <p:ext uri="{BB962C8B-B14F-4D97-AF65-F5344CB8AC3E}">
        <p14:creationId xmlns:p14="http://schemas.microsoft.com/office/powerpoint/2010/main" val="2131478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49</a:t>
            </a:fld>
            <a:endParaRPr lang="en-US"/>
          </a:p>
        </p:txBody>
      </p:sp>
    </p:spTree>
    <p:extLst>
      <p:ext uri="{BB962C8B-B14F-4D97-AF65-F5344CB8AC3E}">
        <p14:creationId xmlns:p14="http://schemas.microsoft.com/office/powerpoint/2010/main" val="411630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50</a:t>
            </a:fld>
            <a:endParaRPr lang="en-US"/>
          </a:p>
        </p:txBody>
      </p:sp>
    </p:spTree>
    <p:extLst>
      <p:ext uri="{BB962C8B-B14F-4D97-AF65-F5344CB8AC3E}">
        <p14:creationId xmlns:p14="http://schemas.microsoft.com/office/powerpoint/2010/main" val="313771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此页下半部分，说明见下页</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51</a:t>
            </a:fld>
            <a:endParaRPr lang="en-US"/>
          </a:p>
        </p:txBody>
      </p:sp>
    </p:spTree>
    <p:extLst>
      <p:ext uri="{BB962C8B-B14F-4D97-AF65-F5344CB8AC3E}">
        <p14:creationId xmlns:p14="http://schemas.microsoft.com/office/powerpoint/2010/main" val="840846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图中每个矩形中的值代表矩形面积，矩形的总面积代表</a:t>
            </a:r>
            <a:r>
              <a:rPr lang="zh-CN" altLang="en-US" dirty="0">
                <a:sym typeface="Symbol" panose="05050102010706020507" pitchFamily="18" charset="2"/>
              </a:rPr>
              <a:t>求和的值</a:t>
            </a:r>
            <a:r>
              <a:rPr lang="en-US" altLang="zh-CN" dirty="0">
                <a:sym typeface="Symbol" panose="05050102010706020507" pitchFamily="18" charset="2"/>
              </a:rPr>
              <a:t>. </a:t>
            </a:r>
            <a:r>
              <a:rPr lang="zh-CN" altLang="en-US" dirty="0">
                <a:sym typeface="Symbol" panose="05050102010706020507" pitchFamily="18" charset="2"/>
              </a:rPr>
              <a:t>红色曲线下面的面积代表积分的值</a:t>
            </a:r>
            <a:r>
              <a:rPr lang="en-US" altLang="zh-CN" dirty="0">
                <a:sym typeface="Symbol" panose="05050102010706020507" pitchFamily="18" charset="2"/>
              </a:rPr>
              <a:t>. </a:t>
            </a:r>
            <a:r>
              <a:rPr lang="zh-CN" altLang="en-US" dirty="0">
                <a:sym typeface="Symbol" panose="05050102010706020507" pitchFamily="18" charset="2"/>
              </a:rPr>
              <a:t>由图可以看出，上述不等式成立</a:t>
            </a:r>
            <a:r>
              <a:rPr lang="en-US" altLang="zh-CN" dirty="0">
                <a:sym typeface="Symbol" panose="05050102010706020507" pitchFamily="18" charset="2"/>
              </a:rPr>
              <a:t>.</a:t>
            </a:r>
          </a:p>
          <a:p>
            <a:endParaRPr lang="en-US" dirty="0">
              <a:sym typeface="Symbol" panose="05050102010706020507" pitchFamily="18" charset="2"/>
            </a:endParaRPr>
          </a:p>
          <a:p>
            <a:r>
              <a:rPr lang="zh-CN" altLang="en-US" dirty="0"/>
              <a:t>将矩形左移一个单位，可以得到下页图上的结论</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52</a:t>
            </a:fld>
            <a:endParaRPr lang="en-US"/>
          </a:p>
        </p:txBody>
      </p:sp>
    </p:spTree>
    <p:extLst>
      <p:ext uri="{BB962C8B-B14F-4D97-AF65-F5344CB8AC3E}">
        <p14:creationId xmlns:p14="http://schemas.microsoft.com/office/powerpoint/2010/main" val="2054231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53</a:t>
            </a:fld>
            <a:endParaRPr lang="en-US"/>
          </a:p>
        </p:txBody>
      </p:sp>
    </p:spTree>
    <p:extLst>
      <p:ext uri="{BB962C8B-B14F-4D97-AF65-F5344CB8AC3E}">
        <p14:creationId xmlns:p14="http://schemas.microsoft.com/office/powerpoint/2010/main" val="1028244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F73131"/>
                </a:solidFill>
                <a:effectLst/>
                <a:latin typeface="Arial" panose="020B0604020202020204" pitchFamily="34" charset="0"/>
              </a:rPr>
              <a:t>调和级数</a:t>
            </a:r>
            <a:r>
              <a:rPr lang="zh-CN" altLang="en-US" b="0" i="0" dirty="0">
                <a:solidFill>
                  <a:srgbClr val="333333"/>
                </a:solidFill>
                <a:effectLst/>
                <a:latin typeface="Arial" panose="020B0604020202020204" pitchFamily="34" charset="0"/>
              </a:rPr>
              <a:t>（英语：</a:t>
            </a:r>
            <a:r>
              <a:rPr lang="en-US" altLang="zh-CN" b="0" i="0" dirty="0">
                <a:solidFill>
                  <a:srgbClr val="333333"/>
                </a:solidFill>
                <a:effectLst/>
                <a:latin typeface="Arial" panose="020B0604020202020204" pitchFamily="34" charset="0"/>
              </a:rPr>
              <a:t>Harmonic series</a:t>
            </a:r>
            <a:r>
              <a:rPr lang="zh-CN" altLang="en-US" b="0" i="0" dirty="0">
                <a:solidFill>
                  <a:srgbClr val="333333"/>
                </a:solidFill>
                <a:effectLst/>
                <a:latin typeface="Arial" panose="020B0604020202020204" pitchFamily="34" charset="0"/>
              </a:rPr>
              <a:t>）是一个发散的无穷级数</a:t>
            </a:r>
            <a:endParaRPr lang="en-US" altLang="zh-CN" b="0" i="0" dirty="0">
              <a:solidFill>
                <a:srgbClr val="333333"/>
              </a:solidFill>
              <a:effectLst/>
              <a:latin typeface="Arial" panose="020B0604020202020204" pitchFamily="34" charset="0"/>
            </a:endParaRPr>
          </a:p>
          <a:p>
            <a:endParaRPr lang="en-US" b="0" i="0" dirty="0">
              <a:solidFill>
                <a:srgbClr val="333333"/>
              </a:solidFill>
              <a:effectLst/>
              <a:latin typeface="Arial" panose="020B0604020202020204" pitchFamily="34" charset="0"/>
            </a:endParaRPr>
          </a:p>
          <a:p>
            <a:r>
              <a:rPr lang="zh-CN" altLang="en-US" dirty="0"/>
              <a:t>图示为第一种情况的说明</a:t>
            </a:r>
            <a:r>
              <a:rPr lang="en-US" altLang="zh-CN" dirty="0"/>
              <a:t>…</a:t>
            </a:r>
            <a:r>
              <a:rPr lang="zh-CN" altLang="en-US" dirty="0"/>
              <a:t>从右向左看，每个矩形都低于曲线</a:t>
            </a:r>
            <a:r>
              <a:rPr lang="en-US" altLang="zh-CN" dirty="0"/>
              <a:t>f(x) = 1/x【</a:t>
            </a:r>
            <a:r>
              <a:rPr lang="zh-CN" altLang="en-US" dirty="0"/>
              <a:t>注：第一个矩形面积恰好是</a:t>
            </a:r>
            <a:r>
              <a:rPr lang="en-US" altLang="zh-CN" dirty="0"/>
              <a:t>1</a:t>
            </a:r>
            <a:r>
              <a:rPr lang="zh-CN" altLang="en-US" dirty="0"/>
              <a:t>，即第二行不等号右侧的</a:t>
            </a:r>
            <a:r>
              <a:rPr lang="en-US" altLang="zh-CN" dirty="0"/>
              <a:t>1</a:t>
            </a:r>
            <a:r>
              <a:rPr lang="zh-CN" altLang="en-US" dirty="0"/>
              <a:t>，相等；而后面的每个矩形都低于</a:t>
            </a:r>
            <a:r>
              <a:rPr lang="en-US" altLang="zh-CN" dirty="0"/>
              <a:t>f(x).】</a:t>
            </a:r>
            <a:r>
              <a:rPr lang="zh-CN" altLang="en-US" dirty="0"/>
              <a:t>；如果右移一格，则在区间</a:t>
            </a:r>
            <a:r>
              <a:rPr lang="en-US" altLang="zh-CN" dirty="0"/>
              <a:t>[1,n+1]</a:t>
            </a:r>
            <a:r>
              <a:rPr lang="zh-CN" altLang="en-US" dirty="0"/>
              <a:t>上，每个矩形都高于</a:t>
            </a:r>
            <a:r>
              <a:rPr lang="en-US" altLang="zh-CN" dirty="0"/>
              <a:t>f(x) = 1/x</a:t>
            </a:r>
            <a:r>
              <a:rPr lang="zh-CN" altLang="en-US" dirty="0"/>
              <a:t>在对应区间上的值</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54</a:t>
            </a:fld>
            <a:endParaRPr lang="en-US"/>
          </a:p>
        </p:txBody>
      </p:sp>
    </p:spTree>
    <p:extLst>
      <p:ext uri="{BB962C8B-B14F-4D97-AF65-F5344CB8AC3E}">
        <p14:creationId xmlns:p14="http://schemas.microsoft.com/office/powerpoint/2010/main" val="1163187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值有限情况下的调和数</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55</a:t>
            </a:fld>
            <a:endParaRPr lang="en-US"/>
          </a:p>
        </p:txBody>
      </p:sp>
    </p:spTree>
    <p:extLst>
      <p:ext uri="{BB962C8B-B14F-4D97-AF65-F5344CB8AC3E}">
        <p14:creationId xmlns:p14="http://schemas.microsoft.com/office/powerpoint/2010/main" val="206097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6</a:t>
            </a:fld>
            <a:endParaRPr lang="en-US" altLang="zh-CN"/>
          </a:p>
        </p:txBody>
      </p:sp>
    </p:spTree>
    <p:extLst>
      <p:ext uri="{BB962C8B-B14F-4D97-AF65-F5344CB8AC3E}">
        <p14:creationId xmlns:p14="http://schemas.microsoft.com/office/powerpoint/2010/main" val="2608834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56</a:t>
            </a:fld>
            <a:endParaRPr lang="en-US" altLang="zh-CN"/>
          </a:p>
        </p:txBody>
      </p:sp>
    </p:spTree>
    <p:extLst>
      <p:ext uri="{BB962C8B-B14F-4D97-AF65-F5344CB8AC3E}">
        <p14:creationId xmlns:p14="http://schemas.microsoft.com/office/powerpoint/2010/main" val="2192123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单链表中每一个结点只保存</a:t>
            </a:r>
            <a:r>
              <a:rPr lang="en-US" altLang="zh-CN" sz="1200" b="0" i="0" kern="1200" dirty="0">
                <a:solidFill>
                  <a:schemeClr val="tx1"/>
                </a:solidFill>
                <a:effectLst/>
                <a:latin typeface="+mn-lt"/>
                <a:ea typeface="+mn-ea"/>
                <a:cs typeface="+mn-cs"/>
              </a:rPr>
              <a:t>next</a:t>
            </a:r>
            <a:r>
              <a:rPr lang="zh-CN" altLang="en-US" sz="1200" b="0" i="0" kern="1200" dirty="0">
                <a:solidFill>
                  <a:schemeClr val="tx1"/>
                </a:solidFill>
                <a:effectLst/>
                <a:latin typeface="+mn-lt"/>
                <a:ea typeface="+mn-ea"/>
                <a:cs typeface="+mn-cs"/>
              </a:rPr>
              <a:t>，因此，单链表中只能通过一个结点访问它的后继结点而无法访问前驱，如果你想要通过一个结点既能访问前驱又能访问后继，那么可以使用双链表。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循环链表：将一条链表的首尾相连我们就会得到一条循环链表，有</a:t>
            </a:r>
            <a:r>
              <a:rPr lang="zh-CN" altLang="en-US" sz="1200" b="1" i="0" kern="1200" dirty="0">
                <a:solidFill>
                  <a:schemeClr val="tx1"/>
                </a:solidFill>
                <a:effectLst/>
                <a:latin typeface="+mn-lt"/>
                <a:ea typeface="+mn-ea"/>
                <a:cs typeface="+mn-cs"/>
              </a:rPr>
              <a:t>单循环链表</a:t>
            </a:r>
            <a:r>
              <a:rPr lang="zh-CN" altLang="en-US" sz="1200" b="0" i="0" kern="1200" dirty="0">
                <a:solidFill>
                  <a:schemeClr val="tx1"/>
                </a:solidFill>
                <a:effectLst/>
                <a:latin typeface="+mn-lt"/>
                <a:ea typeface="+mn-ea"/>
                <a:cs typeface="+mn-cs"/>
              </a:rPr>
              <a:t>和</a:t>
            </a:r>
            <a:r>
              <a:rPr lang="zh-CN" altLang="en-US" sz="1200" b="1" i="0" kern="1200" dirty="0">
                <a:solidFill>
                  <a:schemeClr val="tx1"/>
                </a:solidFill>
                <a:effectLst/>
                <a:latin typeface="+mn-lt"/>
                <a:ea typeface="+mn-ea"/>
                <a:cs typeface="+mn-cs"/>
              </a:rPr>
              <a:t>双循环链表</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dirty="0"/>
          </a:p>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57</a:t>
            </a:fld>
            <a:endParaRPr lang="en-US"/>
          </a:p>
        </p:txBody>
      </p:sp>
    </p:spTree>
    <p:extLst>
      <p:ext uri="{BB962C8B-B14F-4D97-AF65-F5344CB8AC3E}">
        <p14:creationId xmlns:p14="http://schemas.microsoft.com/office/powerpoint/2010/main" val="960533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线性表、栈、队列、堆，都是动态集合</a:t>
            </a:r>
            <a:r>
              <a:rPr lang="en-US" altLang="zh-CN" dirty="0"/>
              <a:t>, </a:t>
            </a:r>
            <a:r>
              <a:rPr lang="zh-CN" altLang="en-US" dirty="0"/>
              <a:t>后三者都可以通过数组来实现</a:t>
            </a:r>
            <a:r>
              <a:rPr lang="en-US" altLang="zh-CN" dirty="0"/>
              <a:t>.</a:t>
            </a:r>
          </a:p>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58</a:t>
            </a:fld>
            <a:endParaRPr lang="en-US"/>
          </a:p>
        </p:txBody>
      </p:sp>
    </p:spTree>
    <p:extLst>
      <p:ext uri="{BB962C8B-B14F-4D97-AF65-F5344CB8AC3E}">
        <p14:creationId xmlns:p14="http://schemas.microsoft.com/office/powerpoint/2010/main" val="2324206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通过数组实现的栈</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59</a:t>
            </a:fld>
            <a:endParaRPr lang="en-US"/>
          </a:p>
        </p:txBody>
      </p:sp>
    </p:spTree>
    <p:extLst>
      <p:ext uri="{BB962C8B-B14F-4D97-AF65-F5344CB8AC3E}">
        <p14:creationId xmlns:p14="http://schemas.microsoft.com/office/powerpoint/2010/main" val="1269467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对于队列来说，一个数组</a:t>
            </a:r>
            <a:r>
              <a:rPr lang="en-US" altLang="zh-CN" dirty="0"/>
              <a:t>Q[1,…n]</a:t>
            </a:r>
            <a:r>
              <a:rPr lang="zh-CN" altLang="en-US" dirty="0"/>
              <a:t>可以容纳最多</a:t>
            </a:r>
            <a:r>
              <a:rPr lang="en-US" altLang="zh-CN" dirty="0"/>
              <a:t>n-1</a:t>
            </a:r>
            <a:r>
              <a:rPr lang="zh-CN" altLang="en-US" dirty="0"/>
              <a:t>个元素，</a:t>
            </a:r>
            <a:r>
              <a:rPr lang="en-US" altLang="zh-CN" dirty="0" err="1"/>
              <a:t>Q.head</a:t>
            </a:r>
            <a:r>
              <a:rPr lang="zh-CN" altLang="en-US" dirty="0"/>
              <a:t>指向队头元素，</a:t>
            </a:r>
            <a:r>
              <a:rPr lang="en-US" altLang="zh-CN" dirty="0" err="1"/>
              <a:t>Q.tail</a:t>
            </a:r>
            <a:r>
              <a:rPr lang="zh-CN" altLang="en-US" dirty="0"/>
              <a:t>指向下一个新元素将要插入的位置</a:t>
            </a:r>
            <a:r>
              <a:rPr lang="en-US" altLang="zh-CN" dirty="0"/>
              <a:t>..</a:t>
            </a:r>
            <a:r>
              <a:rPr lang="zh-CN" altLang="en-US" dirty="0"/>
              <a:t>即，队中元素存储在</a:t>
            </a:r>
            <a:r>
              <a:rPr lang="en-US" altLang="zh-CN" dirty="0" err="1"/>
              <a:t>Q.head</a:t>
            </a:r>
            <a:r>
              <a:rPr lang="en-US" altLang="zh-CN" dirty="0"/>
              <a:t>, Q.head+1, …, Q.tail-1</a:t>
            </a:r>
            <a:r>
              <a:rPr lang="zh-CN" altLang="en-US" dirty="0"/>
              <a:t>这些位置上</a:t>
            </a:r>
            <a:r>
              <a:rPr lang="en-US" altLang="zh-CN" dirty="0"/>
              <a:t>..</a:t>
            </a:r>
            <a:r>
              <a:rPr lang="zh-CN" altLang="en-US" dirty="0"/>
              <a:t>可以循环，即数组的第一个元素与最后一个元素是相邻的</a:t>
            </a:r>
            <a:r>
              <a:rPr lang="en-US" altLang="zh-CN" dirty="0"/>
              <a:t>.[</a:t>
            </a:r>
            <a:r>
              <a:rPr lang="zh-CN" altLang="en-US" dirty="0"/>
              <a:t>见</a:t>
            </a:r>
            <a:r>
              <a:rPr lang="en-US" altLang="zh-CN" dirty="0"/>
              <a:t>《</a:t>
            </a:r>
            <a:r>
              <a:rPr lang="zh-CN" altLang="en-US" dirty="0"/>
              <a:t>算法导论</a:t>
            </a:r>
            <a:r>
              <a:rPr lang="en-US" altLang="zh-CN" dirty="0"/>
              <a:t>》130</a:t>
            </a:r>
            <a:r>
              <a:rPr lang="zh-CN" altLang="en-US" dirty="0"/>
              <a:t>页</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60</a:t>
            </a:fld>
            <a:endParaRPr lang="en-US"/>
          </a:p>
        </p:txBody>
      </p:sp>
    </p:spTree>
    <p:extLst>
      <p:ext uri="{BB962C8B-B14F-4D97-AF65-F5344CB8AC3E}">
        <p14:creationId xmlns:p14="http://schemas.microsoft.com/office/powerpoint/2010/main" val="1792728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二叉树和图论中的树不同</a:t>
            </a:r>
            <a:r>
              <a:rPr lang="en-US" altLang="zh-CN" dirty="0"/>
              <a:t>.</a:t>
            </a:r>
          </a:p>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61</a:t>
            </a:fld>
            <a:endParaRPr lang="en-US"/>
          </a:p>
        </p:txBody>
      </p:sp>
    </p:spTree>
    <p:extLst>
      <p:ext uri="{BB962C8B-B14F-4D97-AF65-F5344CB8AC3E}">
        <p14:creationId xmlns:p14="http://schemas.microsoft.com/office/powerpoint/2010/main" val="3834790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完美二叉树的所有叶结点，都在最下面一层，即：其它层没有叶子节点，而满二叉树则可以在其它层有叶子节点</a:t>
            </a:r>
            <a:r>
              <a:rPr lang="en-US" altLang="zh-CN" dirty="0"/>
              <a:t>.</a:t>
            </a:r>
          </a:p>
          <a:p>
            <a:endParaRPr lang="en-US" dirty="0"/>
          </a:p>
          <a:p>
            <a:r>
              <a:rPr lang="zh-CN" altLang="en-US" dirty="0"/>
              <a:t>关于最后一条，可见下页例子，即对于完全二叉树来说，树内节点数量占一半，叶子节点占一半</a:t>
            </a:r>
            <a:r>
              <a:rPr lang="en-US" altLang="zh-CN" dirty="0"/>
              <a:t>.</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62</a:t>
            </a:fld>
            <a:endParaRPr lang="en-US"/>
          </a:p>
        </p:txBody>
      </p:sp>
    </p:spTree>
    <p:extLst>
      <p:ext uri="{BB962C8B-B14F-4D97-AF65-F5344CB8AC3E}">
        <p14:creationId xmlns:p14="http://schemas.microsoft.com/office/powerpoint/2010/main" val="1264088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63</a:t>
            </a:fld>
            <a:endParaRPr lang="en-US"/>
          </a:p>
        </p:txBody>
      </p:sp>
    </p:spTree>
    <p:extLst>
      <p:ext uri="{BB962C8B-B14F-4D97-AF65-F5344CB8AC3E}">
        <p14:creationId xmlns:p14="http://schemas.microsoft.com/office/powerpoint/2010/main" val="3297889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64</a:t>
            </a:fld>
            <a:endParaRPr lang="en-US"/>
          </a:p>
        </p:txBody>
      </p:sp>
    </p:spTree>
    <p:extLst>
      <p:ext uri="{BB962C8B-B14F-4D97-AF65-F5344CB8AC3E}">
        <p14:creationId xmlns:p14="http://schemas.microsoft.com/office/powerpoint/2010/main" val="2201972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二叉堆是一种完全二叉树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分最大堆、最小堆两种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子结点总是大于或小于父结点。 最大堆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顾名思义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根是最大的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每个子结点都要小于父结点</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在二叉搜索树中，某结点的右孩子结点的值一定大于该结点的左孩子结点的值；在堆中却不一定，堆只是限定了某结点的值大于（或小于）其左右孩子结点的值，但没有限定左右孩子结点之间的大小关系。</a:t>
            </a:r>
            <a:endParaRPr lang="en-US" sz="1200" b="0" i="0" kern="1200" dirty="0">
              <a:solidFill>
                <a:schemeClr val="tx1"/>
              </a:solidFill>
              <a:effectLst/>
              <a:latin typeface="+mn-lt"/>
              <a:ea typeface="+mn-ea"/>
              <a:cs typeface="+mn-cs"/>
            </a:endParaRPr>
          </a:p>
          <a:p>
            <a:endParaRPr lang="en-US" dirty="0"/>
          </a:p>
          <a:p>
            <a:r>
              <a:rPr lang="zh-CN" altLang="en-US" sz="1200" b="0" i="0" kern="1200" dirty="0">
                <a:solidFill>
                  <a:schemeClr val="tx1"/>
                </a:solidFill>
                <a:effectLst/>
                <a:latin typeface="+mn-lt"/>
                <a:ea typeface="+mn-ea"/>
                <a:cs typeface="+mn-cs"/>
              </a:rPr>
              <a:t>在二叉搜索树中，最小值结点是最左下结点，其左指针为空；最大值结点是最右下结点，其右指针为空。在大根堆中，最小值结点位于某个叶子结点，而最大值结点是大根堆的堆顶（即根结点）。</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二叉搜索树是为了实现动态查找而设计的数据结构，它是面向查找操作的，在二叉搜索树中查找一个结点的平均时间复杂度是</a:t>
            </a:r>
            <a:r>
              <a:rPr lang="en-US" altLang="zh-CN" sz="1200" b="0" i="0" kern="1200" dirty="0">
                <a:solidFill>
                  <a:schemeClr val="tx1"/>
                </a:solidFill>
                <a:effectLst/>
                <a:latin typeface="+mn-lt"/>
                <a:ea typeface="+mn-ea"/>
                <a:cs typeface="+mn-cs"/>
              </a:rPr>
              <a:t>O(lg n)</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堆是为了实现排序而设计的一种数据结构，它不是面向查找操作的，因而在堆中查找一个结点需要进行遍历，其平均时间复杂度是</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65</a:t>
            </a:fld>
            <a:endParaRPr lang="en-US"/>
          </a:p>
        </p:txBody>
      </p:sp>
    </p:spTree>
    <p:extLst>
      <p:ext uri="{BB962C8B-B14F-4D97-AF65-F5344CB8AC3E}">
        <p14:creationId xmlns:p14="http://schemas.microsoft.com/office/powerpoint/2010/main" val="201969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7</a:t>
            </a:fld>
            <a:endParaRPr lang="en-US" altLang="zh-CN"/>
          </a:p>
        </p:txBody>
      </p:sp>
    </p:spTree>
    <p:extLst>
      <p:ext uri="{BB962C8B-B14F-4D97-AF65-F5344CB8AC3E}">
        <p14:creationId xmlns:p14="http://schemas.microsoft.com/office/powerpoint/2010/main" val="3270092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0617F19-B289-4541-93BE-B00664B12DFB}" type="slidenum">
              <a:rPr lang="en-US" smtClean="0"/>
              <a:t>66</a:t>
            </a:fld>
            <a:endParaRPr lang="en-US"/>
          </a:p>
        </p:txBody>
      </p:sp>
    </p:spTree>
    <p:extLst>
      <p:ext uri="{BB962C8B-B14F-4D97-AF65-F5344CB8AC3E}">
        <p14:creationId xmlns:p14="http://schemas.microsoft.com/office/powerpoint/2010/main" val="19970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72114A2-B024-420B-A910-D28852BF1094}" type="slidenum">
              <a:rPr lang="en-US" altLang="zh-CN" smtClean="0"/>
              <a:pPr/>
              <a:t>8</a:t>
            </a:fld>
            <a:endParaRPr lang="en-US" altLang="zh-CN"/>
          </a:p>
        </p:txBody>
      </p:sp>
    </p:spTree>
    <p:extLst>
      <p:ext uri="{BB962C8B-B14F-4D97-AF65-F5344CB8AC3E}">
        <p14:creationId xmlns:p14="http://schemas.microsoft.com/office/powerpoint/2010/main" val="333846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9</a:t>
            </a:fld>
            <a:endParaRPr lang="en-US"/>
          </a:p>
        </p:txBody>
      </p:sp>
    </p:spTree>
    <p:extLst>
      <p:ext uri="{BB962C8B-B14F-4D97-AF65-F5344CB8AC3E}">
        <p14:creationId xmlns:p14="http://schemas.microsoft.com/office/powerpoint/2010/main" val="975162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撰写正确的伪代码并不是那么容易的一件事，即使计算机程序是你自己实现的</a:t>
            </a:r>
            <a:r>
              <a:rPr lang="en-US" altLang="zh-CN" dirty="0"/>
              <a:t>…</a:t>
            </a:r>
            <a:r>
              <a:rPr lang="zh-CN" altLang="en-US" dirty="0"/>
              <a:t>这一定程度上考验你的抽象能力</a:t>
            </a:r>
            <a:r>
              <a:rPr lang="en-US" altLang="zh-CN" dirty="0"/>
              <a:t>…</a:t>
            </a:r>
            <a:r>
              <a:rPr lang="zh-CN" altLang="en-US" dirty="0"/>
              <a:t>这有点和给出一篇文章的中心思想类似</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B506B48-D5BD-43D4-8162-7817950034B5}" type="slidenum">
              <a:rPr lang="en-US" smtClean="0"/>
              <a:t>11</a:t>
            </a:fld>
            <a:endParaRPr lang="en-US"/>
          </a:p>
        </p:txBody>
      </p:sp>
    </p:spTree>
    <p:extLst>
      <p:ext uri="{BB962C8B-B14F-4D97-AF65-F5344CB8AC3E}">
        <p14:creationId xmlns:p14="http://schemas.microsoft.com/office/powerpoint/2010/main" val="12046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831A6F-1DFC-4471-8A72-C6816987025E}" type="datetime1">
              <a:rPr lang="en-US" smtClean="0"/>
              <a:t>11/29/2024</a:t>
            </a:fld>
            <a:endParaRPr lang="en-US"/>
          </a:p>
        </p:txBody>
      </p:sp>
      <p:sp>
        <p:nvSpPr>
          <p:cNvPr id="5" name="Footer Placeholder 4"/>
          <p:cNvSpPr>
            <a:spLocks noGrp="1"/>
          </p:cNvSpPr>
          <p:nvPr>
            <p:ph type="ftr" sz="quarter" idx="11"/>
          </p:nvPr>
        </p:nvSpPr>
        <p:spPr/>
        <p:txBody>
          <a:bodyPr/>
          <a:lstStyle/>
          <a:p>
            <a:r>
              <a:rPr lang="en-US"/>
              <a:t>1-3</a:t>
            </a:r>
          </a:p>
        </p:txBody>
      </p:sp>
      <p:sp>
        <p:nvSpPr>
          <p:cNvPr id="6" name="Slide Number Placeholder 5"/>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250254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E0FB3C-F512-48FB-AF14-621E06B15292}" type="datetime1">
              <a:rPr lang="en-US" smtClean="0"/>
              <a:t>11/29/2024</a:t>
            </a:fld>
            <a:endParaRPr lang="en-US"/>
          </a:p>
        </p:txBody>
      </p:sp>
      <p:sp>
        <p:nvSpPr>
          <p:cNvPr id="5" name="Footer Placeholder 4"/>
          <p:cNvSpPr>
            <a:spLocks noGrp="1"/>
          </p:cNvSpPr>
          <p:nvPr>
            <p:ph type="ftr" sz="quarter" idx="11"/>
          </p:nvPr>
        </p:nvSpPr>
        <p:spPr/>
        <p:txBody>
          <a:bodyPr/>
          <a:lstStyle/>
          <a:p>
            <a:r>
              <a:rPr lang="en-US"/>
              <a:t>1-3</a:t>
            </a:r>
          </a:p>
        </p:txBody>
      </p:sp>
      <p:sp>
        <p:nvSpPr>
          <p:cNvPr id="6" name="Slide Number Placeholder 5"/>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325031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282B91-7386-4806-A806-F638EAFB5D47}" type="datetime1">
              <a:rPr lang="en-US" smtClean="0"/>
              <a:t>11/29/2024</a:t>
            </a:fld>
            <a:endParaRPr lang="en-US"/>
          </a:p>
        </p:txBody>
      </p:sp>
      <p:sp>
        <p:nvSpPr>
          <p:cNvPr id="5" name="Footer Placeholder 4"/>
          <p:cNvSpPr>
            <a:spLocks noGrp="1"/>
          </p:cNvSpPr>
          <p:nvPr>
            <p:ph type="ftr" sz="quarter" idx="11"/>
          </p:nvPr>
        </p:nvSpPr>
        <p:spPr/>
        <p:txBody>
          <a:bodyPr/>
          <a:lstStyle/>
          <a:p>
            <a:r>
              <a:rPr lang="en-US"/>
              <a:t>1-3</a:t>
            </a:r>
          </a:p>
        </p:txBody>
      </p:sp>
      <p:sp>
        <p:nvSpPr>
          <p:cNvPr id="6" name="Slide Number Placeholder 5"/>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4038564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E34A81-BB98-403D-920F-2F02098828EC}" type="datetime1">
              <a:rPr lang="en-US" smtClean="0"/>
              <a:t>11/29/2024</a:t>
            </a:fld>
            <a:endParaRPr lang="en-US"/>
          </a:p>
        </p:txBody>
      </p:sp>
      <p:sp>
        <p:nvSpPr>
          <p:cNvPr id="5" name="Footer Placeholder 4"/>
          <p:cNvSpPr>
            <a:spLocks noGrp="1"/>
          </p:cNvSpPr>
          <p:nvPr>
            <p:ph type="ftr" sz="quarter" idx="11"/>
          </p:nvPr>
        </p:nvSpPr>
        <p:spPr/>
        <p:txBody>
          <a:bodyPr/>
          <a:lstStyle/>
          <a:p>
            <a:r>
              <a:rPr lang="en-US"/>
              <a:t>1-3</a:t>
            </a:r>
          </a:p>
        </p:txBody>
      </p:sp>
      <p:sp>
        <p:nvSpPr>
          <p:cNvPr id="6" name="Slide Number Placeholder 5"/>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100080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8DAFBC-FFDF-41AA-B928-478EAD10104E}" type="datetime1">
              <a:rPr lang="en-US" smtClean="0"/>
              <a:t>11/29/2024</a:t>
            </a:fld>
            <a:endParaRPr lang="en-US"/>
          </a:p>
        </p:txBody>
      </p:sp>
      <p:sp>
        <p:nvSpPr>
          <p:cNvPr id="5" name="Footer Placeholder 4"/>
          <p:cNvSpPr>
            <a:spLocks noGrp="1"/>
          </p:cNvSpPr>
          <p:nvPr>
            <p:ph type="ftr" sz="quarter" idx="11"/>
          </p:nvPr>
        </p:nvSpPr>
        <p:spPr/>
        <p:txBody>
          <a:bodyPr/>
          <a:lstStyle/>
          <a:p>
            <a:r>
              <a:rPr lang="en-US"/>
              <a:t>1-3</a:t>
            </a:r>
          </a:p>
        </p:txBody>
      </p:sp>
      <p:sp>
        <p:nvSpPr>
          <p:cNvPr id="6" name="Slide Number Placeholder 5"/>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391067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69745D-AFB4-4FC0-9400-0FD3DC13A9E5}" type="datetime1">
              <a:rPr lang="en-US" smtClean="0"/>
              <a:t>11/29/2024</a:t>
            </a:fld>
            <a:endParaRPr lang="en-US"/>
          </a:p>
        </p:txBody>
      </p:sp>
      <p:sp>
        <p:nvSpPr>
          <p:cNvPr id="6" name="Footer Placeholder 5"/>
          <p:cNvSpPr>
            <a:spLocks noGrp="1"/>
          </p:cNvSpPr>
          <p:nvPr>
            <p:ph type="ftr" sz="quarter" idx="11"/>
          </p:nvPr>
        </p:nvSpPr>
        <p:spPr/>
        <p:txBody>
          <a:bodyPr/>
          <a:lstStyle/>
          <a:p>
            <a:r>
              <a:rPr lang="en-US"/>
              <a:t>1-3</a:t>
            </a:r>
          </a:p>
        </p:txBody>
      </p:sp>
      <p:sp>
        <p:nvSpPr>
          <p:cNvPr id="7" name="Slide Number Placeholder 6"/>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202080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06C622-C0CB-4EEF-BB3A-831947E3230E}" type="datetime1">
              <a:rPr lang="en-US" smtClean="0"/>
              <a:t>11/29/2024</a:t>
            </a:fld>
            <a:endParaRPr lang="en-US"/>
          </a:p>
        </p:txBody>
      </p:sp>
      <p:sp>
        <p:nvSpPr>
          <p:cNvPr id="8" name="Footer Placeholder 7"/>
          <p:cNvSpPr>
            <a:spLocks noGrp="1"/>
          </p:cNvSpPr>
          <p:nvPr>
            <p:ph type="ftr" sz="quarter" idx="11"/>
          </p:nvPr>
        </p:nvSpPr>
        <p:spPr/>
        <p:txBody>
          <a:bodyPr/>
          <a:lstStyle/>
          <a:p>
            <a:r>
              <a:rPr lang="en-US"/>
              <a:t>1-3</a:t>
            </a:r>
          </a:p>
        </p:txBody>
      </p:sp>
      <p:sp>
        <p:nvSpPr>
          <p:cNvPr id="9" name="Slide Number Placeholder 8"/>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400741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3AC768-0E18-4E15-8E3F-FE03BF73ECA9}" type="datetime1">
              <a:rPr lang="en-US" smtClean="0"/>
              <a:t>11/29/2024</a:t>
            </a:fld>
            <a:endParaRPr lang="en-US"/>
          </a:p>
        </p:txBody>
      </p:sp>
      <p:sp>
        <p:nvSpPr>
          <p:cNvPr id="4" name="Footer Placeholder 3"/>
          <p:cNvSpPr>
            <a:spLocks noGrp="1"/>
          </p:cNvSpPr>
          <p:nvPr>
            <p:ph type="ftr" sz="quarter" idx="11"/>
          </p:nvPr>
        </p:nvSpPr>
        <p:spPr/>
        <p:txBody>
          <a:bodyPr/>
          <a:lstStyle/>
          <a:p>
            <a:r>
              <a:rPr lang="en-US"/>
              <a:t>1-3</a:t>
            </a:r>
          </a:p>
        </p:txBody>
      </p:sp>
      <p:sp>
        <p:nvSpPr>
          <p:cNvPr id="5" name="Slide Number Placeholder 4"/>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119690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9D57E-C294-4705-8DDF-DEBB3A42EC01}" type="datetime1">
              <a:rPr lang="en-US" smtClean="0"/>
              <a:t>11/29/2024</a:t>
            </a:fld>
            <a:endParaRPr lang="en-US"/>
          </a:p>
        </p:txBody>
      </p:sp>
      <p:sp>
        <p:nvSpPr>
          <p:cNvPr id="3" name="Footer Placeholder 2"/>
          <p:cNvSpPr>
            <a:spLocks noGrp="1"/>
          </p:cNvSpPr>
          <p:nvPr>
            <p:ph type="ftr" sz="quarter" idx="11"/>
          </p:nvPr>
        </p:nvSpPr>
        <p:spPr/>
        <p:txBody>
          <a:bodyPr/>
          <a:lstStyle/>
          <a:p>
            <a:r>
              <a:rPr lang="en-US"/>
              <a:t>1-3</a:t>
            </a:r>
          </a:p>
        </p:txBody>
      </p:sp>
      <p:sp>
        <p:nvSpPr>
          <p:cNvPr id="4" name="Slide Number Placeholder 3"/>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64463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CE374B-F74B-4EDC-98B2-A44B2F22B35E}" type="datetime1">
              <a:rPr lang="en-US" smtClean="0"/>
              <a:t>11/29/2024</a:t>
            </a:fld>
            <a:endParaRPr lang="en-US"/>
          </a:p>
        </p:txBody>
      </p:sp>
      <p:sp>
        <p:nvSpPr>
          <p:cNvPr id="6" name="Footer Placeholder 5"/>
          <p:cNvSpPr>
            <a:spLocks noGrp="1"/>
          </p:cNvSpPr>
          <p:nvPr>
            <p:ph type="ftr" sz="quarter" idx="11"/>
          </p:nvPr>
        </p:nvSpPr>
        <p:spPr/>
        <p:txBody>
          <a:bodyPr/>
          <a:lstStyle/>
          <a:p>
            <a:r>
              <a:rPr lang="en-US"/>
              <a:t>1-3</a:t>
            </a:r>
          </a:p>
        </p:txBody>
      </p:sp>
      <p:sp>
        <p:nvSpPr>
          <p:cNvPr id="7" name="Slide Number Placeholder 6"/>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204995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67A85B-7C6B-47FE-BC2E-90B19BD6A669}" type="datetime1">
              <a:rPr lang="en-US" smtClean="0"/>
              <a:t>11/29/2024</a:t>
            </a:fld>
            <a:endParaRPr lang="en-US"/>
          </a:p>
        </p:txBody>
      </p:sp>
      <p:sp>
        <p:nvSpPr>
          <p:cNvPr id="6" name="Footer Placeholder 5"/>
          <p:cNvSpPr>
            <a:spLocks noGrp="1"/>
          </p:cNvSpPr>
          <p:nvPr>
            <p:ph type="ftr" sz="quarter" idx="11"/>
          </p:nvPr>
        </p:nvSpPr>
        <p:spPr/>
        <p:txBody>
          <a:bodyPr/>
          <a:lstStyle/>
          <a:p>
            <a:r>
              <a:rPr lang="en-US"/>
              <a:t>1-3</a:t>
            </a:r>
          </a:p>
        </p:txBody>
      </p:sp>
      <p:sp>
        <p:nvSpPr>
          <p:cNvPr id="7" name="Slide Number Placeholder 6"/>
          <p:cNvSpPr>
            <a:spLocks noGrp="1"/>
          </p:cNvSpPr>
          <p:nvPr>
            <p:ph type="sldNum" sz="quarter" idx="12"/>
          </p:nvPr>
        </p:nvSpPr>
        <p:spPr/>
        <p:txBody>
          <a:bodyPr/>
          <a:lstStyle/>
          <a:p>
            <a:fld id="{C462427C-90CD-4661-B725-C3D658441D48}" type="slidenum">
              <a:rPr lang="en-US" smtClean="0"/>
              <a:t>‹#›</a:t>
            </a:fld>
            <a:endParaRPr lang="en-US"/>
          </a:p>
        </p:txBody>
      </p:sp>
    </p:spTree>
    <p:extLst>
      <p:ext uri="{BB962C8B-B14F-4D97-AF65-F5344CB8AC3E}">
        <p14:creationId xmlns:p14="http://schemas.microsoft.com/office/powerpoint/2010/main" val="59085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48E85-D1D2-4E38-8F76-1BEFFF229C5C}" type="datetime1">
              <a:rPr lang="en-US" smtClean="0"/>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1-3</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2427C-90CD-4661-B725-C3D658441D48}" type="slidenum">
              <a:rPr lang="en-US" smtClean="0"/>
              <a:t>‹#›</a:t>
            </a:fld>
            <a:endParaRPr lang="en-US"/>
          </a:p>
        </p:txBody>
      </p:sp>
    </p:spTree>
    <p:extLst>
      <p:ext uri="{BB962C8B-B14F-4D97-AF65-F5344CB8AC3E}">
        <p14:creationId xmlns:p14="http://schemas.microsoft.com/office/powerpoint/2010/main" val="1922096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0.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66543"/>
            <a:ext cx="8001000" cy="1143001"/>
          </a:xfrm>
        </p:spPr>
        <p:txBody>
          <a:bodyPr>
            <a:normAutofit/>
          </a:bodyPr>
          <a:lstStyle/>
          <a:p>
            <a:r>
              <a:rPr lang="zh-CN" altLang="en-US" b="1" dirty="0">
                <a:latin typeface="华文细黑" panose="02010600040101010101" pitchFamily="2" charset="-122"/>
                <a:ea typeface="华文细黑" panose="02010600040101010101" pitchFamily="2" charset="-122"/>
              </a:rPr>
              <a:t>第 </a:t>
            </a:r>
            <a:r>
              <a:rPr lang="en-US" b="1" dirty="0">
                <a:latin typeface="华文细黑" panose="02010600040101010101" pitchFamily="2" charset="-122"/>
                <a:ea typeface="华文细黑" panose="02010600040101010101" pitchFamily="2" charset="-122"/>
              </a:rPr>
              <a:t>1 </a:t>
            </a:r>
            <a:r>
              <a:rPr lang="zh-CN" altLang="en-US" b="1" dirty="0">
                <a:latin typeface="华文细黑" panose="02010600040101010101" pitchFamily="2" charset="-122"/>
                <a:ea typeface="华文细黑" panose="02010600040101010101" pitchFamily="2" charset="-122"/>
              </a:rPr>
              <a:t>章</a:t>
            </a:r>
            <a:r>
              <a:rPr lang="en-US" b="1" dirty="0">
                <a:latin typeface="华文细黑" panose="02010600040101010101" pitchFamily="2" charset="-122"/>
                <a:ea typeface="华文细黑" panose="02010600040101010101" pitchFamily="2" charset="-122"/>
              </a:rPr>
              <a:t>	</a:t>
            </a:r>
            <a:r>
              <a:rPr lang="zh-CN" altLang="en-US" b="1" dirty="0">
                <a:latin typeface="华文细黑" panose="02010600040101010101" pitchFamily="2" charset="-122"/>
                <a:ea typeface="华文细黑" panose="02010600040101010101" pitchFamily="2" charset="-122"/>
              </a:rPr>
              <a:t>算法概述</a:t>
            </a:r>
            <a:endParaRPr lang="en-US" sz="6000" dirty="0">
              <a:latin typeface="华文细黑" panose="02010600040101010101" pitchFamily="2" charset="-122"/>
              <a:ea typeface="华文细黑" panose="02010600040101010101" pitchFamily="2" charset="-122"/>
            </a:endParaRPr>
          </a:p>
        </p:txBody>
      </p:sp>
      <p:sp>
        <p:nvSpPr>
          <p:cNvPr id="5" name="灯片编号占位符 4">
            <a:extLst>
              <a:ext uri="{FF2B5EF4-FFF2-40B4-BE49-F238E27FC236}">
                <a16:creationId xmlns:a16="http://schemas.microsoft.com/office/drawing/2014/main" id="{9D5F68EA-E8CC-409C-9E58-90CD6EF1BFFE}"/>
              </a:ext>
            </a:extLst>
          </p:cNvPr>
          <p:cNvSpPr>
            <a:spLocks noGrp="1"/>
          </p:cNvSpPr>
          <p:nvPr>
            <p:ph type="sldNum" sz="quarter" idx="12"/>
          </p:nvPr>
        </p:nvSpPr>
        <p:spPr/>
        <p:txBody>
          <a:bodyPr/>
          <a:lstStyle/>
          <a:p>
            <a:fld id="{C462427C-90CD-4661-B725-C3D658441D48}" type="slidenum">
              <a:rPr lang="en-US" smtClean="0"/>
              <a:t>1</a:t>
            </a:fld>
            <a:endParaRPr lang="en-US"/>
          </a:p>
        </p:txBody>
      </p:sp>
    </p:spTree>
    <p:extLst>
      <p:ext uri="{BB962C8B-B14F-4D97-AF65-F5344CB8AC3E}">
        <p14:creationId xmlns:p14="http://schemas.microsoft.com/office/powerpoint/2010/main" val="136985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609601"/>
            <a:ext cx="8077200" cy="533400"/>
          </a:xfrm>
        </p:spPr>
        <p:txBody>
          <a:bodyPr>
            <a:normAutofit lnSpcReduction="10000"/>
          </a:bodyPr>
          <a:lstStyle/>
          <a:p>
            <a:pPr marL="65088" lvl="2" algn="just"/>
            <a:r>
              <a:rPr lang="zh-CN" altLang="en-US" sz="3200" b="1" dirty="0">
                <a:solidFill>
                  <a:schemeClr val="tx1"/>
                </a:solidFill>
                <a:latin typeface="华文细黑" panose="02010600040101010101" pitchFamily="2" charset="-122"/>
                <a:ea typeface="华文细黑" panose="02010600040101010101" pitchFamily="2" charset="-122"/>
                <a:cs typeface="Times New Roman" pitchFamily="18" charset="0"/>
              </a:rPr>
              <a:t>什么是算法？</a:t>
            </a:r>
            <a:endParaRPr lang="en-US" sz="3200" b="1" dirty="0">
              <a:solidFill>
                <a:schemeClr val="tx1"/>
              </a:solidFill>
              <a:latin typeface="华文细黑" panose="02010600040101010101" pitchFamily="2" charset="-122"/>
              <a:ea typeface="华文细黑" panose="02010600040101010101" pitchFamily="2" charset="-122"/>
              <a:cs typeface="Times New Roman" pitchFamily="18" charset="0"/>
            </a:endParaRPr>
          </a:p>
        </p:txBody>
      </p:sp>
      <p:sp>
        <p:nvSpPr>
          <p:cNvPr id="5" name="Content Placeholder 3">
            <a:extLst>
              <a:ext uri="{FF2B5EF4-FFF2-40B4-BE49-F238E27FC236}">
                <a16:creationId xmlns:a16="http://schemas.microsoft.com/office/drawing/2014/main" id="{B40BBE2E-31E1-43E9-9222-92533188AA2C}"/>
              </a:ext>
            </a:extLst>
          </p:cNvPr>
          <p:cNvSpPr txBox="1">
            <a:spLocks/>
          </p:cNvSpPr>
          <p:nvPr/>
        </p:nvSpPr>
        <p:spPr>
          <a:xfrm>
            <a:off x="533400" y="2057400"/>
            <a:ext cx="8458200" cy="4571999"/>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50000"/>
              </a:lnSpc>
            </a:pP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简单地说，算法</a:t>
            </a:r>
            <a:r>
              <a:rPr lang="en-US" sz="2100" b="1" dirty="0">
                <a:solidFill>
                  <a:schemeClr val="tx1"/>
                </a:solidFill>
                <a:latin typeface="华文细黑" panose="02010600040101010101" pitchFamily="2" charset="-122"/>
                <a:ea typeface="华文细黑" panose="02010600040101010101" pitchFamily="2" charset="-122"/>
                <a:cs typeface="Times New Roman" pitchFamily="18" charset="0"/>
              </a:rPr>
              <a:t>(Algorithm)</a:t>
            </a: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是为了解决某一计算问题而设计的一个过程</a:t>
            </a:r>
            <a:r>
              <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rPr>
              <a:t>(Procedure)</a:t>
            </a: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，其每一步必须能在计算机上实现并在有限时间内完成。</a:t>
            </a:r>
            <a:endPar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endParaRPr>
          </a:p>
          <a:p>
            <a:pPr marL="285750" indent="-285750">
              <a:lnSpc>
                <a:spcPct val="150000"/>
              </a:lnSpc>
              <a:buFont typeface="Arial" panose="020B0604020202020204" pitchFamily="34" charset="0"/>
              <a:buChar char="•"/>
            </a:pP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一个算法必须是正确的，一个良算法（</a:t>
            </a:r>
            <a:r>
              <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rPr>
              <a:t>good algorithm</a:t>
            </a: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）必须是可读的、时间有效的、空间有效的</a:t>
            </a:r>
            <a:endPar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endParaRPr>
          </a:p>
          <a:p>
            <a:pPr>
              <a:lnSpc>
                <a:spcPct val="150000"/>
              </a:lnSpc>
              <a:spcBef>
                <a:spcPts val="1200"/>
              </a:spcBef>
            </a:pPr>
            <a:endPar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endParaRPr>
          </a:p>
          <a:p>
            <a:pPr>
              <a:lnSpc>
                <a:spcPct val="150000"/>
              </a:lnSpc>
              <a:spcBef>
                <a:spcPts val="1200"/>
              </a:spcBef>
            </a:pP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为了理论分析的严格性和方便，我们对算法的定义加了某些限制。主要的限制是要求算法所要解决的问题具有</a:t>
            </a:r>
            <a:r>
              <a:rPr lang="zh-CN" altLang="en-US" sz="2100" b="1" dirty="0">
                <a:solidFill>
                  <a:srgbClr val="FF0000"/>
                </a:solidFill>
                <a:latin typeface="华文细黑" panose="02010600040101010101" pitchFamily="2" charset="-122"/>
                <a:ea typeface="华文细黑" panose="02010600040101010101" pitchFamily="2" charset="-122"/>
                <a:cs typeface="Times New Roman" pitchFamily="18" charset="0"/>
              </a:rPr>
              <a:t>无穷多个可能的输入规模</a:t>
            </a: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a:t>
            </a:r>
            <a:br>
              <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rPr>
            </a:br>
            <a:br>
              <a:rPr lang="en-US" altLang="zh-CN" sz="2100" b="1" dirty="0">
                <a:solidFill>
                  <a:schemeClr val="tx1"/>
                </a:solidFill>
                <a:latin typeface="华文细黑" panose="02010600040101010101" pitchFamily="2" charset="-122"/>
                <a:ea typeface="华文细黑" panose="02010600040101010101" pitchFamily="2" charset="-122"/>
                <a:cs typeface="Times New Roman" pitchFamily="18" charset="0"/>
              </a:rPr>
            </a:br>
            <a:r>
              <a:rPr lang="zh-CN" altLang="en-US" sz="2100" b="1" dirty="0">
                <a:solidFill>
                  <a:schemeClr val="tx1"/>
                </a:solidFill>
                <a:latin typeface="华文细黑" panose="02010600040101010101" pitchFamily="2" charset="-122"/>
                <a:ea typeface="华文细黑" panose="02010600040101010101" pitchFamily="2" charset="-122"/>
                <a:cs typeface="Times New Roman" pitchFamily="18" charset="0"/>
              </a:rPr>
              <a:t>通过下面的讨论，我们将可以理解为什么要引入这一限制。</a:t>
            </a:r>
            <a:br>
              <a:rPr lang="en-US" sz="2100" b="1" dirty="0">
                <a:latin typeface="华文细黑" panose="02010600040101010101" pitchFamily="2" charset="-122"/>
                <a:ea typeface="华文细黑" panose="02010600040101010101" pitchFamily="2" charset="-122"/>
              </a:rPr>
            </a:br>
            <a:endParaRPr lang="en-US" altLang="zh-CN" sz="2100" b="1" dirty="0">
              <a:latin typeface="华文细黑" panose="02010600040101010101" pitchFamily="2" charset="-122"/>
              <a:ea typeface="华文细黑" panose="02010600040101010101" pitchFamily="2" charset="-122"/>
            </a:endParaRPr>
          </a:p>
        </p:txBody>
      </p:sp>
      <p:sp>
        <p:nvSpPr>
          <p:cNvPr id="8" name="灯片编号占位符 7">
            <a:extLst>
              <a:ext uri="{FF2B5EF4-FFF2-40B4-BE49-F238E27FC236}">
                <a16:creationId xmlns:a16="http://schemas.microsoft.com/office/drawing/2014/main" id="{868C7A2F-D087-4599-B353-53013E37748B}"/>
              </a:ext>
            </a:extLst>
          </p:cNvPr>
          <p:cNvSpPr>
            <a:spLocks noGrp="1"/>
          </p:cNvSpPr>
          <p:nvPr>
            <p:ph type="sldNum" sz="quarter" idx="12"/>
          </p:nvPr>
        </p:nvSpPr>
        <p:spPr/>
        <p:txBody>
          <a:bodyPr/>
          <a:lstStyle/>
          <a:p>
            <a:fld id="{C462427C-90CD-4661-B725-C3D658441D48}" type="slidenum">
              <a:rPr lang="en-US" smtClean="0"/>
              <a:t>10</a:t>
            </a:fld>
            <a:endParaRPr lang="en-US"/>
          </a:p>
        </p:txBody>
      </p:sp>
    </p:spTree>
    <p:extLst>
      <p:ext uri="{BB962C8B-B14F-4D97-AF65-F5344CB8AC3E}">
        <p14:creationId xmlns:p14="http://schemas.microsoft.com/office/powerpoint/2010/main" val="305166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65088" lvl="2"/>
            <a:r>
              <a:rPr lang="zh-CN" altLang="en-US" sz="32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cs typeface="+mn-cs"/>
              </a:rPr>
              <a:t>算法的伪代码</a:t>
            </a:r>
            <a:r>
              <a:rPr lang="en-US" sz="3200" dirty="0">
                <a:latin typeface="华文细黑" panose="02010600040101010101" pitchFamily="2" charset="-122"/>
                <a:ea typeface="华文细黑" panose="02010600040101010101" pitchFamily="2" charset="-122"/>
              </a:rPr>
              <a:t>(</a:t>
            </a:r>
            <a:r>
              <a:rPr lang="en-US" sz="32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Pseudo code</a:t>
            </a:r>
            <a:r>
              <a:rPr lang="en-US" sz="3200" dirty="0">
                <a:latin typeface="华文细黑" panose="02010600040101010101" pitchFamily="2" charset="-122"/>
                <a:ea typeface="华文细黑" panose="02010600040101010101" pitchFamily="2" charset="-122"/>
              </a:rPr>
              <a:t>)</a:t>
            </a:r>
            <a:r>
              <a:rPr lang="zh-CN" altLang="en-US" sz="3200" b="1" dirty="0">
                <a:latin typeface="华文细黑" panose="02010600040101010101" pitchFamily="2" charset="-122"/>
                <a:ea typeface="华文细黑" panose="02010600040101010101" pitchFamily="2" charset="-122"/>
                <a:cs typeface="Times New Roman" pitchFamily="18" charset="0"/>
              </a:rPr>
              <a:t>表示</a:t>
            </a:r>
            <a:endParaRPr lang="en-US" sz="3200" b="1" dirty="0">
              <a:latin typeface="华文细黑" panose="02010600040101010101" pitchFamily="2" charset="-122"/>
              <a:ea typeface="华文细黑" panose="02010600040101010101" pitchFamily="2" charset="-122"/>
              <a:cs typeface="Times New Roman" pitchFamily="18" charset="0"/>
            </a:endParaRPr>
          </a:p>
        </p:txBody>
      </p:sp>
      <p:sp>
        <p:nvSpPr>
          <p:cNvPr id="4" name="Content Placeholder 3"/>
          <p:cNvSpPr>
            <a:spLocks noGrp="1"/>
          </p:cNvSpPr>
          <p:nvPr>
            <p:ph idx="1"/>
          </p:nvPr>
        </p:nvSpPr>
        <p:spPr>
          <a:xfrm>
            <a:off x="381000" y="1295400"/>
            <a:ext cx="8686800" cy="5181600"/>
          </a:xfrm>
        </p:spPr>
        <p:txBody>
          <a:bodyPr>
            <a:noAutofit/>
          </a:bodyPr>
          <a:lstStyle/>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算法的描述不依赖于特定计算机语言，但又必须采用一种语言去描述。</a:t>
            </a:r>
            <a:endParaRPr lang="en-US" altLang="zh-CN" sz="2400" dirty="0">
              <a:latin typeface="华文细黑" panose="02010600040101010101" pitchFamily="2" charset="-122"/>
              <a:ea typeface="华文细黑" panose="02010600040101010101" pitchFamily="2" charset="-122"/>
            </a:endParaRPr>
          </a:p>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这个语言称为伪语言，伪语言所表述的算法称为伪代码</a:t>
            </a:r>
            <a:r>
              <a:rPr lang="en-US" sz="2400" dirty="0">
                <a:latin typeface="华文细黑" panose="02010600040101010101" pitchFamily="2" charset="-122"/>
                <a:ea typeface="华文细黑" panose="02010600040101010101" pitchFamily="2" charset="-122"/>
              </a:rPr>
              <a:t> </a:t>
            </a:r>
            <a:r>
              <a:rPr lang="zh-CN" altLang="en-US" sz="2400" dirty="0">
                <a:latin typeface="华文细黑" panose="02010600040101010101" pitchFamily="2" charset="-122"/>
                <a:ea typeface="华文细黑" panose="02010600040101010101" pitchFamily="2" charset="-122"/>
              </a:rPr>
              <a:t>。</a:t>
            </a:r>
            <a:endParaRPr lang="en-US" altLang="zh-CN" sz="2400" dirty="0">
              <a:latin typeface="华文细黑" panose="02010600040101010101" pitchFamily="2" charset="-122"/>
              <a:ea typeface="华文细黑" panose="02010600040101010101" pitchFamily="2" charset="-122"/>
            </a:endParaRPr>
          </a:p>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伪代码不受繁琐和严格的语法约束，从而简化了对算法的表述。</a:t>
            </a:r>
            <a:endParaRPr lang="en-US" altLang="zh-CN" sz="2400" dirty="0">
              <a:latin typeface="华文细黑" panose="02010600040101010101" pitchFamily="2" charset="-122"/>
              <a:ea typeface="华文细黑" panose="02010600040101010101" pitchFamily="2" charset="-122"/>
            </a:endParaRPr>
          </a:p>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伪代码着重表达</a:t>
            </a: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算法的设计思路和方法</a:t>
            </a:r>
            <a:r>
              <a:rPr lang="zh-CN" altLang="en-US" sz="2400" dirty="0">
                <a:latin typeface="华文细黑" panose="02010600040101010101" pitchFamily="2" charset="-122"/>
                <a:ea typeface="华文细黑" panose="02010600040101010101" pitchFamily="2" charset="-122"/>
              </a:rPr>
              <a:t>。</a:t>
            </a:r>
            <a:endParaRPr lang="en-US" altLang="zh-CN" sz="2400" dirty="0">
              <a:latin typeface="华文细黑" panose="02010600040101010101" pitchFamily="2" charset="-122"/>
              <a:ea typeface="华文细黑" panose="02010600040101010101" pitchFamily="2" charset="-122"/>
            </a:endParaRPr>
          </a:p>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不同的人可以采用不同形式的伪代码，只要能让读者清楚地看懂即可。</a:t>
            </a:r>
            <a:endParaRPr lang="en-US" altLang="zh-CN" sz="2400" dirty="0">
              <a:latin typeface="华文细黑" panose="02010600040101010101" pitchFamily="2" charset="-122"/>
              <a:ea typeface="华文细黑" panose="02010600040101010101" pitchFamily="2" charset="-122"/>
            </a:endParaRPr>
          </a:p>
          <a:p>
            <a:pPr>
              <a:lnSpc>
                <a:spcPct val="150000"/>
              </a:lnSpc>
              <a:buFont typeface="Symbol"/>
              <a:buChar char="·"/>
            </a:pPr>
            <a:r>
              <a:rPr lang="zh-CN" altLang="en-US" sz="2400" dirty="0">
                <a:latin typeface="华文细黑" panose="02010600040101010101" pitchFamily="2" charset="-122"/>
                <a:ea typeface="华文细黑" panose="02010600040101010101" pitchFamily="2" charset="-122"/>
              </a:rPr>
              <a:t>伪代码中的每一步必须可以在计算机上实现。</a:t>
            </a:r>
            <a:endParaRPr lang="en-US" altLang="zh-CN" sz="2400" dirty="0">
              <a:latin typeface="华文细黑" panose="02010600040101010101" pitchFamily="2" charset="-122"/>
              <a:ea typeface="华文细黑" panose="02010600040101010101" pitchFamily="2" charset="-122"/>
            </a:endParaRPr>
          </a:p>
          <a:p>
            <a:pPr marL="0" indent="0">
              <a:lnSpc>
                <a:spcPct val="150000"/>
              </a:lnSpc>
              <a:buNone/>
            </a:pPr>
            <a:endParaRPr lang="en-US" altLang="zh-CN" sz="1800" dirty="0"/>
          </a:p>
        </p:txBody>
      </p:sp>
      <p:sp>
        <p:nvSpPr>
          <p:cNvPr id="5" name="灯片编号占位符 4">
            <a:extLst>
              <a:ext uri="{FF2B5EF4-FFF2-40B4-BE49-F238E27FC236}">
                <a16:creationId xmlns:a16="http://schemas.microsoft.com/office/drawing/2014/main" id="{C43747F3-7A46-4729-879D-A77B9FFC3EB7}"/>
              </a:ext>
            </a:extLst>
          </p:cNvPr>
          <p:cNvSpPr>
            <a:spLocks noGrp="1"/>
          </p:cNvSpPr>
          <p:nvPr>
            <p:ph type="sldNum" sz="quarter" idx="12"/>
          </p:nvPr>
        </p:nvSpPr>
        <p:spPr/>
        <p:txBody>
          <a:bodyPr/>
          <a:lstStyle/>
          <a:p>
            <a:fld id="{C462427C-90CD-4661-B725-C3D658441D48}" type="slidenum">
              <a:rPr lang="en-US" smtClean="0"/>
              <a:t>11</a:t>
            </a:fld>
            <a:endParaRPr lang="en-US"/>
          </a:p>
        </p:txBody>
      </p:sp>
    </p:spTree>
    <p:extLst>
      <p:ext uri="{BB962C8B-B14F-4D97-AF65-F5344CB8AC3E}">
        <p14:creationId xmlns:p14="http://schemas.microsoft.com/office/powerpoint/2010/main" val="105306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6637"/>
            <a:ext cx="3733800" cy="1143000"/>
          </a:xfrm>
        </p:spPr>
        <p:txBody>
          <a:bodyPr/>
          <a:lstStyle/>
          <a:p>
            <a:pPr marL="65088" lvl="2"/>
            <a:r>
              <a:rPr lang="zh-CN" altLang="en-US" sz="2400" b="1" dirty="0">
                <a:solidFill>
                  <a:srgbClr val="0000FF"/>
                </a:solidFill>
                <a:effectLst>
                  <a:outerShdw blurRad="38100" dist="38100" dir="2700000" algn="tl">
                    <a:srgbClr val="C0C0C0"/>
                  </a:outerShdw>
                </a:effectLst>
                <a:latin typeface="华文细黑" pitchFamily="2" charset="-122"/>
                <a:ea typeface="华文细黑" pitchFamily="2" charset="-122"/>
                <a:cs typeface="+mn-cs"/>
              </a:rPr>
              <a:t>算法与数据结构的关系</a:t>
            </a:r>
            <a:endParaRPr lang="en-US" sz="2400" b="1" dirty="0">
              <a:latin typeface="SimSun" pitchFamily="2" charset="-122"/>
              <a:ea typeface="SimSun" pitchFamily="2" charset="-122"/>
              <a:cs typeface="Times New Roman" pitchFamily="18" charset="0"/>
            </a:endParaRPr>
          </a:p>
        </p:txBody>
      </p:sp>
      <p:sp>
        <p:nvSpPr>
          <p:cNvPr id="4" name="Content Placeholder 3"/>
          <p:cNvSpPr>
            <a:spLocks noGrp="1"/>
          </p:cNvSpPr>
          <p:nvPr>
            <p:ph idx="1"/>
          </p:nvPr>
        </p:nvSpPr>
        <p:spPr>
          <a:xfrm>
            <a:off x="469232" y="1902342"/>
            <a:ext cx="3930502" cy="4803258"/>
          </a:xfrm>
          <a:ln w="25400">
            <a:solidFill>
              <a:schemeClr val="accent1">
                <a:shade val="50000"/>
              </a:schemeClr>
            </a:solidFill>
          </a:ln>
        </p:spPr>
        <p:txBody>
          <a:bodyPr>
            <a:noAutofit/>
          </a:bodyPr>
          <a:lstStyle/>
          <a:p>
            <a:pPr>
              <a:lnSpc>
                <a:spcPct val="120000"/>
              </a:lnSpc>
              <a:spcBef>
                <a:spcPts val="0"/>
              </a:spcBef>
              <a:buFont typeface="Symbol"/>
              <a:buChar char="·"/>
            </a:pPr>
            <a:r>
              <a:rPr lang="zh-CN" altLang="en-US" sz="2200" u="sng" dirty="0">
                <a:uFill>
                  <a:solidFill>
                    <a:srgbClr val="FF0000"/>
                  </a:solidFill>
                </a:uFill>
                <a:latin typeface="楷体" panose="02010609060101010101" pitchFamily="49" charset="-122"/>
                <a:ea typeface="楷体" panose="02010609060101010101" pitchFamily="49" charset="-122"/>
              </a:rPr>
              <a:t>数据结构</a:t>
            </a:r>
            <a:r>
              <a:rPr lang="zh-CN" altLang="en-US" sz="2200" dirty="0"/>
              <a:t>把</a:t>
            </a:r>
            <a:r>
              <a:rPr lang="zh-CN" altLang="en-US" sz="2200" u="sng" dirty="0">
                <a:uFill>
                  <a:solidFill>
                    <a:srgbClr val="FF0000"/>
                  </a:solidFill>
                </a:uFill>
                <a:latin typeface="楷体" panose="02010609060101010101" pitchFamily="49" charset="-122"/>
                <a:ea typeface="楷体" panose="02010609060101010101" pitchFamily="49" charset="-122"/>
              </a:rPr>
              <a:t>输入数据</a:t>
            </a:r>
            <a:r>
              <a:rPr lang="zh-CN" altLang="en-US" sz="2200" dirty="0"/>
              <a:t>和计算过程中产生的</a:t>
            </a:r>
            <a:r>
              <a:rPr lang="zh-CN" altLang="en-US" sz="2200" u="sng" dirty="0">
                <a:uFill>
                  <a:solidFill>
                    <a:srgbClr val="FF0000"/>
                  </a:solidFill>
                </a:uFill>
                <a:latin typeface="楷体" panose="02010609060101010101" pitchFamily="49" charset="-122"/>
                <a:ea typeface="楷体" panose="02010609060101010101" pitchFamily="49" charset="-122"/>
              </a:rPr>
              <a:t>中间数据</a:t>
            </a:r>
            <a:r>
              <a:rPr lang="zh-CN" altLang="en-US" sz="2200" dirty="0"/>
              <a:t>以某种方式组织起来，以便于动态查找、更改、插入、删除等</a:t>
            </a:r>
            <a:r>
              <a:rPr lang="en-US" altLang="zh-CN" sz="2200" dirty="0"/>
              <a:t>.</a:t>
            </a:r>
          </a:p>
          <a:p>
            <a:pPr>
              <a:lnSpc>
                <a:spcPct val="120000"/>
              </a:lnSpc>
              <a:spcBef>
                <a:spcPts val="0"/>
              </a:spcBef>
            </a:pPr>
            <a:r>
              <a:rPr lang="zh-CN" altLang="en-US" sz="2200" u="sng" dirty="0">
                <a:uFill>
                  <a:solidFill>
                    <a:srgbClr val="FF0000"/>
                  </a:solidFill>
                </a:uFill>
                <a:latin typeface="楷体" panose="02010609060101010101" pitchFamily="49" charset="-122"/>
                <a:ea typeface="楷体" panose="02010609060101010101" pitchFamily="49" charset="-122"/>
              </a:rPr>
              <a:t>高效的算法</a:t>
            </a:r>
            <a:r>
              <a:rPr lang="zh-CN" altLang="en-US" sz="2200" dirty="0"/>
              <a:t>依赖于</a:t>
            </a:r>
            <a:r>
              <a:rPr lang="zh-CN" altLang="en-US" sz="2200" u="sng" dirty="0">
                <a:uFill>
                  <a:solidFill>
                    <a:srgbClr val="FF0000"/>
                  </a:solidFill>
                </a:uFill>
                <a:latin typeface="楷体" panose="02010609060101010101" pitchFamily="49" charset="-122"/>
                <a:ea typeface="楷体" panose="02010609060101010101" pitchFamily="49" charset="-122"/>
              </a:rPr>
              <a:t>高效的数据结构</a:t>
            </a:r>
            <a:endParaRPr lang="en-US" altLang="zh-CN" sz="2200" u="sng" dirty="0">
              <a:uFill>
                <a:solidFill>
                  <a:srgbClr val="FF0000"/>
                </a:solidFill>
              </a:uFill>
              <a:latin typeface="楷体" panose="02010609060101010101" pitchFamily="49" charset="-122"/>
              <a:ea typeface="楷体" panose="02010609060101010101" pitchFamily="49" charset="-122"/>
            </a:endParaRPr>
          </a:p>
          <a:p>
            <a:pPr marL="541338" lvl="1" indent="-180975">
              <a:lnSpc>
                <a:spcPct val="120000"/>
              </a:lnSpc>
              <a:spcBef>
                <a:spcPts val="0"/>
              </a:spcBef>
            </a:pPr>
            <a:r>
              <a:rPr lang="zh-CN" altLang="en-US" sz="2000" spc="-70" dirty="0"/>
              <a:t>但是，没有任何一种数据结构是万能的。应当根据具体问题和算法选用和设计数据结构。因此，熟悉常用数据结构对算法设计与分析很重要</a:t>
            </a:r>
            <a:endParaRPr lang="en-US" sz="2000" spc="-70" dirty="0"/>
          </a:p>
          <a:p>
            <a:pPr marL="0" indent="0">
              <a:lnSpc>
                <a:spcPct val="150000"/>
              </a:lnSpc>
              <a:buNone/>
            </a:pPr>
            <a:endParaRPr lang="en-US" altLang="zh-CN" sz="1800" dirty="0"/>
          </a:p>
        </p:txBody>
      </p:sp>
      <p:sp>
        <p:nvSpPr>
          <p:cNvPr id="5" name="Title 1">
            <a:extLst>
              <a:ext uri="{FF2B5EF4-FFF2-40B4-BE49-F238E27FC236}">
                <a16:creationId xmlns:a16="http://schemas.microsoft.com/office/drawing/2014/main" id="{D3CF4967-0570-4DE8-BDEC-A03D210C9BD0}"/>
              </a:ext>
            </a:extLst>
          </p:cNvPr>
          <p:cNvSpPr txBox="1">
            <a:spLocks/>
          </p:cNvSpPr>
          <p:nvPr/>
        </p:nvSpPr>
        <p:spPr>
          <a:xfrm>
            <a:off x="4596083" y="1024914"/>
            <a:ext cx="3733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65088" lvl="2"/>
            <a:r>
              <a:rPr lang="zh-CN" altLang="en-US" sz="2400" b="1" kern="0" dirty="0">
                <a:solidFill>
                  <a:srgbClr val="0000FF"/>
                </a:solidFill>
                <a:effectLst>
                  <a:outerShdw blurRad="38100" dist="38100" dir="2700000" algn="tl">
                    <a:srgbClr val="C0C0C0"/>
                  </a:outerShdw>
                </a:effectLst>
                <a:latin typeface="华文细黑" pitchFamily="2" charset="-122"/>
                <a:ea typeface="华文细黑" pitchFamily="2" charset="-122"/>
                <a:cs typeface="+mn-cs"/>
              </a:rPr>
              <a:t>算法与程序的关系</a:t>
            </a:r>
            <a:endParaRPr lang="en-US" sz="2400" b="1" kern="0" dirty="0">
              <a:solidFill>
                <a:sysClr val="windowText" lastClr="000000"/>
              </a:solidFill>
              <a:latin typeface="SimSun" pitchFamily="2" charset="-122"/>
              <a:ea typeface="SimSun" pitchFamily="2" charset="-122"/>
              <a:cs typeface="Times New Roman" pitchFamily="18" charset="0"/>
            </a:endParaRPr>
          </a:p>
        </p:txBody>
      </p:sp>
      <p:sp>
        <p:nvSpPr>
          <p:cNvPr id="6" name="Content Placeholder 3">
            <a:extLst>
              <a:ext uri="{FF2B5EF4-FFF2-40B4-BE49-F238E27FC236}">
                <a16:creationId xmlns:a16="http://schemas.microsoft.com/office/drawing/2014/main" id="{CDE577FA-CA3C-4B5E-8ACF-4F598C192D31}"/>
              </a:ext>
            </a:extLst>
          </p:cNvPr>
          <p:cNvSpPr txBox="1">
            <a:spLocks/>
          </p:cNvSpPr>
          <p:nvPr/>
        </p:nvSpPr>
        <p:spPr>
          <a:xfrm>
            <a:off x="4627981" y="1916294"/>
            <a:ext cx="3930502" cy="4789305"/>
          </a:xfrm>
          <a:prstGeom prst="rect">
            <a:avLst/>
          </a:prstGeom>
          <a:ln w="25400">
            <a:solidFill>
              <a:schemeClr val="accent1">
                <a:shade val="50000"/>
              </a:schemeClr>
            </a:solidFill>
          </a:ln>
        </p:spPr>
        <p:txBody>
          <a:bodyPr vert="horz" lIns="91440" tIns="45720" rIns="91440" bIns="45720" rtlCol="0">
            <a:normAutofit fontScale="77500" lnSpcReduction="20000"/>
          </a:bodyPr>
          <a:lstStyle>
            <a:lvl1pPr marL="342900" indent="-342900">
              <a:lnSpc>
                <a:spcPct val="120000"/>
              </a:lnSpc>
              <a:spcBef>
                <a:spcPts val="0"/>
              </a:spcBef>
              <a:buFont typeface="Symbol"/>
              <a:buChar char="·"/>
              <a:defRPr sz="2800"/>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dirty="0"/>
              <a:t>程序是依赖于特定计算机语言的程序代码</a:t>
            </a:r>
            <a:r>
              <a:rPr lang="en-US" altLang="zh-CN" dirty="0"/>
              <a:t>. </a:t>
            </a:r>
          </a:p>
          <a:p>
            <a:pPr lvl="1">
              <a:lnSpc>
                <a:spcPct val="110000"/>
              </a:lnSpc>
            </a:pPr>
            <a:r>
              <a:rPr lang="zh-CN" altLang="en-US" dirty="0"/>
              <a:t>程序依赖于语言甚至机器</a:t>
            </a:r>
            <a:r>
              <a:rPr lang="en-US" altLang="zh-CN" dirty="0"/>
              <a:t>. </a:t>
            </a:r>
            <a:r>
              <a:rPr lang="zh-CN" altLang="en-US" dirty="0"/>
              <a:t>设计过成中，需要考虑内存容量、最大允许数据、数据的最大规模等因素</a:t>
            </a:r>
            <a:r>
              <a:rPr lang="en-US" altLang="zh-CN" dirty="0"/>
              <a:t>.</a:t>
            </a:r>
          </a:p>
          <a:p>
            <a:r>
              <a:rPr lang="zh-CN" altLang="en-US" dirty="0"/>
              <a:t>算法则更抽象，着重讨论抽象层次上解决问题的技巧和分析方法，而不依赖于特定计算机语言和机器。算法描述不需要遵守严格的语法规则和某些术语，常常用</a:t>
            </a:r>
            <a:r>
              <a:rPr lang="zh-CN" altLang="en-US" dirty="0">
                <a:latin typeface="楷体" panose="02010609060101010101" pitchFamily="49" charset="-122"/>
                <a:ea typeface="楷体" panose="02010609060101010101" pitchFamily="49" charset="-122"/>
              </a:rPr>
              <a:t>伪语言</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伪代码</a:t>
            </a:r>
            <a:r>
              <a:rPr lang="zh-CN" altLang="en-US" dirty="0"/>
              <a:t>来描述</a:t>
            </a:r>
            <a:r>
              <a:rPr lang="en-US" altLang="zh-CN" dirty="0"/>
              <a:t>.</a:t>
            </a:r>
            <a:endParaRPr lang="en-US" dirty="0"/>
          </a:p>
        </p:txBody>
      </p:sp>
      <p:sp>
        <p:nvSpPr>
          <p:cNvPr id="7" name="Title 1">
            <a:extLst>
              <a:ext uri="{FF2B5EF4-FFF2-40B4-BE49-F238E27FC236}">
                <a16:creationId xmlns:a16="http://schemas.microsoft.com/office/drawing/2014/main" id="{51E373FE-82BE-475A-A6E9-FD31747E24E3}"/>
              </a:ext>
            </a:extLst>
          </p:cNvPr>
          <p:cNvSpPr txBox="1">
            <a:spLocks/>
          </p:cNvSpPr>
          <p:nvPr/>
        </p:nvSpPr>
        <p:spPr>
          <a:xfrm>
            <a:off x="228600" y="152400"/>
            <a:ext cx="8534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65088" lvl="2"/>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学了</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数据结构</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和</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程序设计</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cs typeface="+mn-cs"/>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rPr>
              <a:t>课之后，为什么还要上</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rPr>
              <a:t>计算机算法</a:t>
            </a:r>
            <a:r>
              <a:rPr lang="en-US" altLang="zh-CN" sz="2800" b="1" kern="0" dirty="0">
                <a:solidFill>
                  <a:srgbClr val="FF0000"/>
                </a:solidFill>
                <a:effectLst>
                  <a:outerShdw blurRad="38100" dist="38100" dir="2700000" algn="tl">
                    <a:srgbClr val="C0C0C0"/>
                  </a:outerShdw>
                </a:effectLst>
                <a:latin typeface="华文细黑" pitchFamily="2" charset="-122"/>
                <a:ea typeface="华文细黑" pitchFamily="2" charset="-122"/>
              </a:rPr>
              <a:t>》</a:t>
            </a:r>
            <a:r>
              <a:rPr lang="zh-CN" altLang="en-US" sz="2800" b="1" kern="0" dirty="0">
                <a:solidFill>
                  <a:srgbClr val="FF0000"/>
                </a:solidFill>
                <a:effectLst>
                  <a:outerShdw blurRad="38100" dist="38100" dir="2700000" algn="tl">
                    <a:srgbClr val="C0C0C0"/>
                  </a:outerShdw>
                </a:effectLst>
                <a:latin typeface="华文细黑" pitchFamily="2" charset="-122"/>
                <a:ea typeface="华文细黑" pitchFamily="2" charset="-122"/>
              </a:rPr>
              <a:t>课？</a:t>
            </a:r>
            <a:endParaRPr lang="en-US" sz="2400" b="1" kern="0" dirty="0">
              <a:solidFill>
                <a:srgbClr val="FF0000"/>
              </a:solidFill>
              <a:latin typeface="SimSun" pitchFamily="2" charset="-122"/>
              <a:ea typeface="SimSun" pitchFamily="2" charset="-122"/>
              <a:cs typeface="Times New Roman" pitchFamily="18" charset="0"/>
            </a:endParaRPr>
          </a:p>
        </p:txBody>
      </p:sp>
      <p:sp>
        <p:nvSpPr>
          <p:cNvPr id="8" name="灯片编号占位符 7">
            <a:extLst>
              <a:ext uri="{FF2B5EF4-FFF2-40B4-BE49-F238E27FC236}">
                <a16:creationId xmlns:a16="http://schemas.microsoft.com/office/drawing/2014/main" id="{7E089A33-5371-44CB-AF35-BAE72E9DDF0F}"/>
              </a:ext>
            </a:extLst>
          </p:cNvPr>
          <p:cNvSpPr>
            <a:spLocks noGrp="1"/>
          </p:cNvSpPr>
          <p:nvPr>
            <p:ph type="sldNum" sz="quarter" idx="12"/>
          </p:nvPr>
        </p:nvSpPr>
        <p:spPr/>
        <p:txBody>
          <a:bodyPr/>
          <a:lstStyle/>
          <a:p>
            <a:fld id="{C462427C-90CD-4661-B725-C3D658441D48}" type="slidenum">
              <a:rPr lang="en-US" smtClean="0"/>
              <a:t>12</a:t>
            </a:fld>
            <a:endParaRPr lang="en-US"/>
          </a:p>
        </p:txBody>
      </p:sp>
    </p:spTree>
    <p:extLst>
      <p:ext uri="{BB962C8B-B14F-4D97-AF65-F5344CB8AC3E}">
        <p14:creationId xmlns:p14="http://schemas.microsoft.com/office/powerpoint/2010/main" val="139370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algn="l"/>
            <a:r>
              <a:rPr lang="en-US" sz="2800" b="1" dirty="0" err="1">
                <a:latin typeface="Times New Roman" pitchFamily="18" charset="0"/>
                <a:cs typeface="Times New Roman" pitchFamily="18" charset="0"/>
              </a:rPr>
              <a:t>一个例子</a:t>
            </a:r>
            <a:r>
              <a:rPr lang="en-US" sz="2800" b="1" dirty="0">
                <a:latin typeface="Times New Roman" pitchFamily="18" charset="0"/>
                <a:cs typeface="Times New Roman" pitchFamily="18" charset="0"/>
              </a:rPr>
              <a:t>: </a:t>
            </a:r>
            <a:r>
              <a:rPr lang="en-US" sz="2800" b="1" dirty="0" err="1">
                <a:solidFill>
                  <a:srgbClr val="0000FF"/>
                </a:solidFill>
                <a:effectLst>
                  <a:outerShdw blurRad="38100" dist="38100" dir="2700000" algn="tl">
                    <a:srgbClr val="C0C0C0"/>
                  </a:outerShdw>
                </a:effectLst>
                <a:latin typeface="华文细黑" pitchFamily="2" charset="-122"/>
                <a:ea typeface="华文细黑" pitchFamily="2" charset="-122"/>
                <a:cs typeface="+mn-cs"/>
              </a:rPr>
              <a:t>选择排序</a:t>
            </a:r>
            <a:r>
              <a:rPr lang="en-US" sz="2800" b="1" dirty="0">
                <a:solidFill>
                  <a:srgbClr val="0000FF"/>
                </a:solidFill>
                <a:effectLst>
                  <a:outerShdw blurRad="38100" dist="38100" dir="2700000" algn="tl">
                    <a:srgbClr val="C0C0C0"/>
                  </a:outerShdw>
                </a:effectLst>
                <a:latin typeface="华文细黑" pitchFamily="2" charset="-122"/>
                <a:ea typeface="华文细黑" pitchFamily="2" charset="-122"/>
                <a:cs typeface="+mn-cs"/>
              </a:rPr>
              <a:t>(</a:t>
            </a:r>
            <a:r>
              <a:rPr lang="en-US" altLang="zh-CN" sz="2800" b="1" dirty="0">
                <a:solidFill>
                  <a:srgbClr val="0000FF"/>
                </a:solidFill>
                <a:effectLst>
                  <a:outerShdw blurRad="38100" dist="38100" dir="2700000" algn="tl">
                    <a:srgbClr val="C0C0C0"/>
                  </a:outerShdw>
                </a:effectLst>
                <a:latin typeface="华文细黑" pitchFamily="2" charset="-122"/>
                <a:ea typeface="华文细黑" pitchFamily="2" charset="-122"/>
                <a:cs typeface="+mn-cs"/>
              </a:rPr>
              <a:t>Selection Sort</a:t>
            </a:r>
            <a:r>
              <a:rPr lang="en-US" sz="2800" b="1" dirty="0">
                <a:solidFill>
                  <a:srgbClr val="0000FF"/>
                </a:solidFill>
                <a:effectLst>
                  <a:outerShdw blurRad="38100" dist="38100" dir="2700000" algn="tl">
                    <a:srgbClr val="C0C0C0"/>
                  </a:outerShdw>
                </a:effectLst>
                <a:latin typeface="华文细黑" pitchFamily="2" charset="-122"/>
                <a:ea typeface="华文细黑" pitchFamily="2" charset="-122"/>
                <a:cs typeface="+mn-cs"/>
              </a:rPr>
              <a:t>)</a:t>
            </a:r>
            <a:endParaRPr lang="en-US" sz="2400" b="1" dirty="0">
              <a:solidFill>
                <a:srgbClr val="0000FF"/>
              </a:solidFill>
              <a:effectLst>
                <a:outerShdw blurRad="38100" dist="38100" dir="2700000" algn="tl">
                  <a:srgbClr val="C0C0C0"/>
                </a:outerShdw>
              </a:effectLst>
              <a:latin typeface="华文细黑" pitchFamily="2" charset="-122"/>
              <a:ea typeface="华文细黑" pitchFamily="2" charset="-122"/>
              <a:cs typeface="+mn-cs"/>
            </a:endParaRPr>
          </a:p>
        </p:txBody>
      </p:sp>
      <p:sp>
        <p:nvSpPr>
          <p:cNvPr id="3" name="Content Placeholder 2"/>
          <p:cNvSpPr>
            <a:spLocks noGrp="1"/>
          </p:cNvSpPr>
          <p:nvPr>
            <p:ph idx="1"/>
          </p:nvPr>
        </p:nvSpPr>
        <p:spPr>
          <a:xfrm>
            <a:off x="457200" y="1295400"/>
            <a:ext cx="8229600" cy="4830763"/>
          </a:xfrm>
        </p:spPr>
        <p:txBody>
          <a:bodyPr>
            <a:noAutofit/>
          </a:bodyPr>
          <a:lstStyle/>
          <a:p>
            <a:pPr marL="0" indent="0">
              <a:buNone/>
            </a:pPr>
            <a:r>
              <a:rPr lang="zh-CN" altLang="en-US" sz="2000" dirty="0">
                <a:latin typeface="Times New Roman" pitchFamily="18" charset="0"/>
                <a:ea typeface="SimSun" pitchFamily="2" charset="-122"/>
                <a:cs typeface="Times New Roman" pitchFamily="18" charset="0"/>
              </a:rPr>
              <a:t>输入</a:t>
            </a:r>
            <a:r>
              <a:rPr lang="en-US" sz="2000" dirty="0">
                <a:latin typeface="Times New Roman" pitchFamily="18" charset="0"/>
                <a:ea typeface="SimSun" pitchFamily="2" charset="-122"/>
                <a:cs typeface="Times New Roman" pitchFamily="18" charset="0"/>
              </a:rPr>
              <a:t>:	</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[1], </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[2], …, </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a:t>
            </a:r>
            <a:r>
              <a:rPr lang="en-US" sz="2000" i="1" dirty="0">
                <a:latin typeface="Times New Roman" pitchFamily="18" charset="0"/>
                <a:ea typeface="SimSun" pitchFamily="2" charset="-122"/>
                <a:cs typeface="Times New Roman" pitchFamily="18" charset="0"/>
              </a:rPr>
              <a:t>n</a:t>
            </a:r>
            <a:r>
              <a:rPr lang="en-US" sz="2000" dirty="0">
                <a:latin typeface="Times New Roman" pitchFamily="18" charset="0"/>
                <a:ea typeface="SimSun" pitchFamily="2" charset="-122"/>
                <a:cs typeface="Times New Roman" pitchFamily="18" charset="0"/>
              </a:rPr>
              <a:t>]</a:t>
            </a:r>
            <a:r>
              <a:rPr lang="en-US" altLang="zh-CN" sz="2000" dirty="0">
                <a:latin typeface="Times New Roman" pitchFamily="18" charset="0"/>
                <a:ea typeface="SimSun" pitchFamily="2" charset="-122"/>
                <a:cs typeface="Times New Roman" pitchFamily="18" charset="0"/>
              </a:rPr>
              <a:t>;</a:t>
            </a:r>
            <a:endParaRPr lang="en-US" sz="2000" dirty="0">
              <a:latin typeface="Times New Roman" pitchFamily="18" charset="0"/>
              <a:ea typeface="SimSun" pitchFamily="2" charset="-122"/>
              <a:cs typeface="Times New Roman" pitchFamily="18" charset="0"/>
            </a:endParaRPr>
          </a:p>
          <a:p>
            <a:pPr marL="0" indent="0">
              <a:buNone/>
            </a:pPr>
            <a:r>
              <a:rPr lang="zh-CN" altLang="en-US" sz="2000" dirty="0">
                <a:latin typeface="Times New Roman" pitchFamily="18" charset="0"/>
                <a:ea typeface="SimSun" pitchFamily="2" charset="-122"/>
                <a:cs typeface="Times New Roman" pitchFamily="18" charset="0"/>
              </a:rPr>
              <a:t>输出</a:t>
            </a:r>
            <a:r>
              <a:rPr lang="en-US" sz="2000" dirty="0">
                <a:latin typeface="Times New Roman" pitchFamily="18" charset="0"/>
                <a:ea typeface="SimSun" pitchFamily="2" charset="-122"/>
                <a:cs typeface="Times New Roman" pitchFamily="18" charset="0"/>
              </a:rPr>
              <a:t>:     </a:t>
            </a:r>
            <a:r>
              <a:rPr lang="zh-CN" altLang="en-US" sz="2000" dirty="0">
                <a:latin typeface="Times New Roman" pitchFamily="18" charset="0"/>
                <a:ea typeface="SimSun" pitchFamily="2" charset="-122"/>
                <a:cs typeface="Times New Roman" pitchFamily="18" charset="0"/>
              </a:rPr>
              <a:t>对其排序使得</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[1] </a:t>
            </a:r>
            <a:r>
              <a:rPr lang="en-US" sz="2000" dirty="0">
                <a:latin typeface="Times New Roman" pitchFamily="18" charset="0"/>
                <a:ea typeface="SimSun" pitchFamily="2" charset="-122"/>
                <a:cs typeface="Times New Roman" pitchFamily="18" charset="0"/>
                <a:sym typeface="Symbol"/>
              </a:rPr>
              <a:t></a:t>
            </a:r>
            <a:r>
              <a:rPr lang="en-US" sz="2000" dirty="0">
                <a:latin typeface="Times New Roman" pitchFamily="18" charset="0"/>
                <a:ea typeface="SimSun" pitchFamily="2" charset="-122"/>
                <a:cs typeface="Times New Roman" pitchFamily="18" charset="0"/>
              </a:rPr>
              <a:t> </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[2] </a:t>
            </a:r>
            <a:r>
              <a:rPr lang="en-US" sz="2000" dirty="0">
                <a:latin typeface="Times New Roman" pitchFamily="18" charset="0"/>
                <a:ea typeface="SimSun" pitchFamily="2" charset="-122"/>
                <a:cs typeface="Times New Roman" pitchFamily="18" charset="0"/>
                <a:sym typeface="Symbol"/>
              </a:rPr>
              <a:t></a:t>
            </a:r>
            <a:r>
              <a:rPr lang="en-US" sz="2000" dirty="0">
                <a:latin typeface="Times New Roman" pitchFamily="18" charset="0"/>
                <a:ea typeface="SimSun" pitchFamily="2" charset="-122"/>
                <a:cs typeface="Times New Roman" pitchFamily="18" charset="0"/>
              </a:rPr>
              <a:t> … </a:t>
            </a:r>
            <a:r>
              <a:rPr lang="en-US" sz="2000" dirty="0">
                <a:latin typeface="Times New Roman" pitchFamily="18" charset="0"/>
                <a:ea typeface="SimSun" pitchFamily="2" charset="-122"/>
                <a:cs typeface="Times New Roman" pitchFamily="18" charset="0"/>
                <a:sym typeface="Symbol"/>
              </a:rPr>
              <a:t></a:t>
            </a:r>
            <a:r>
              <a:rPr lang="en-US" sz="2000" dirty="0">
                <a:latin typeface="Times New Roman" pitchFamily="18" charset="0"/>
                <a:ea typeface="SimSun" pitchFamily="2" charset="-122"/>
                <a:cs typeface="Times New Roman" pitchFamily="18" charset="0"/>
              </a:rPr>
              <a:t> </a:t>
            </a:r>
            <a:r>
              <a:rPr lang="en-US" sz="2000" i="1" dirty="0">
                <a:latin typeface="Times New Roman" pitchFamily="18" charset="0"/>
                <a:ea typeface="SimSun" pitchFamily="2" charset="-122"/>
                <a:cs typeface="Times New Roman" pitchFamily="18" charset="0"/>
              </a:rPr>
              <a:t>A</a:t>
            </a:r>
            <a:r>
              <a:rPr lang="en-US" sz="2000" dirty="0">
                <a:latin typeface="Times New Roman" pitchFamily="18" charset="0"/>
                <a:ea typeface="SimSun" pitchFamily="2" charset="-122"/>
                <a:cs typeface="Times New Roman" pitchFamily="18" charset="0"/>
              </a:rPr>
              <a:t>[</a:t>
            </a:r>
            <a:r>
              <a:rPr lang="en-US" sz="2000" i="1" dirty="0">
                <a:latin typeface="Times New Roman" pitchFamily="18" charset="0"/>
                <a:ea typeface="SimSun" pitchFamily="2" charset="-122"/>
                <a:cs typeface="Times New Roman" pitchFamily="18" charset="0"/>
              </a:rPr>
              <a:t>n</a:t>
            </a:r>
            <a:r>
              <a:rPr lang="en-US" sz="2000" dirty="0">
                <a:latin typeface="Times New Roman" pitchFamily="18" charset="0"/>
                <a:ea typeface="SimSun" pitchFamily="2" charset="-122"/>
                <a:cs typeface="Times New Roman" pitchFamily="18" charset="0"/>
              </a:rPr>
              <a:t>]</a:t>
            </a:r>
            <a:r>
              <a:rPr lang="en-US" altLang="zh-CN" sz="2000" dirty="0">
                <a:latin typeface="Times New Roman" pitchFamily="18" charset="0"/>
                <a:ea typeface="SimSun" pitchFamily="2" charset="-122"/>
                <a:cs typeface="Times New Roman" pitchFamily="18" charset="0"/>
              </a:rPr>
              <a:t>;</a:t>
            </a:r>
            <a:endParaRPr lang="en-US" sz="2000" dirty="0">
              <a:latin typeface="Times New Roman" pitchFamily="18" charset="0"/>
              <a:ea typeface="SimSun" pitchFamily="2" charset="-122"/>
              <a:cs typeface="Times New Roman" pitchFamily="18" charset="0"/>
            </a:endParaRPr>
          </a:p>
          <a:p>
            <a:pPr marL="0" indent="0">
              <a:buNone/>
            </a:pPr>
            <a:r>
              <a:rPr lang="en-US" sz="1800" b="1" dirty="0">
                <a:latin typeface="Times New Roman" pitchFamily="18" charset="0"/>
                <a:ea typeface="SimSun" pitchFamily="2" charset="-122"/>
                <a:cs typeface="Times New Roman" pitchFamily="18" charset="0"/>
              </a:rPr>
              <a:t>1. Selection-Sort</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A</a:t>
            </a:r>
            <a:r>
              <a:rPr lang="en-US" sz="1800" dirty="0">
                <a:latin typeface="Times New Roman" pitchFamily="18" charset="0"/>
                <a:ea typeface="SimSun" pitchFamily="2" charset="-122"/>
                <a:cs typeface="Times New Roman" pitchFamily="18" charset="0"/>
              </a:rPr>
              <a:t>[1..</a:t>
            </a:r>
            <a:r>
              <a:rPr lang="en-US" sz="1800" i="1" dirty="0">
                <a:latin typeface="Times New Roman" pitchFamily="18" charset="0"/>
                <a:ea typeface="SimSun" pitchFamily="2" charset="-122"/>
                <a:cs typeface="Times New Roman" pitchFamily="18" charset="0"/>
              </a:rPr>
              <a:t>n</a:t>
            </a:r>
            <a:r>
              <a:rPr lang="en-US" sz="1800" dirty="0">
                <a:latin typeface="Times New Roman" pitchFamily="18" charset="0"/>
                <a:ea typeface="SimSun" pitchFamily="2" charset="-122"/>
                <a:cs typeface="Times New Roman" pitchFamily="18" charset="0"/>
              </a:rPr>
              <a:t>])</a:t>
            </a:r>
          </a:p>
          <a:p>
            <a:pPr marL="0" lvl="0" indent="0">
              <a:buNone/>
            </a:pPr>
            <a:r>
              <a:rPr lang="en-US" sz="1800" b="1" dirty="0">
                <a:latin typeface="Times New Roman" pitchFamily="18" charset="0"/>
                <a:ea typeface="SimSun" pitchFamily="2" charset="-122"/>
                <a:cs typeface="Times New Roman" pitchFamily="18" charset="0"/>
              </a:rPr>
              <a:t>2. for</a:t>
            </a:r>
            <a:r>
              <a:rPr lang="en-US" sz="1800" dirty="0">
                <a:latin typeface="Times New Roman" pitchFamily="18" charset="0"/>
                <a:ea typeface="SimSun" pitchFamily="2" charset="-122"/>
                <a:cs typeface="Times New Roman" pitchFamily="18" charset="0"/>
              </a:rPr>
              <a:t> (</a:t>
            </a:r>
            <a:r>
              <a:rPr lang="en-US" sz="1800" i="1" dirty="0" err="1">
                <a:latin typeface="Times New Roman" pitchFamily="18" charset="0"/>
                <a:ea typeface="SimSun" pitchFamily="2" charset="-122"/>
                <a:cs typeface="Times New Roman" pitchFamily="18" charset="0"/>
              </a:rPr>
              <a:t>i</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1, </a:t>
            </a:r>
            <a:r>
              <a:rPr lang="en-US" sz="1800" i="1" dirty="0" err="1">
                <a:latin typeface="Times New Roman" pitchFamily="18" charset="0"/>
                <a:ea typeface="SimSun" pitchFamily="2" charset="-122"/>
                <a:cs typeface="Times New Roman" pitchFamily="18" charset="0"/>
              </a:rPr>
              <a:t>i</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n</a:t>
            </a:r>
            <a:r>
              <a:rPr lang="en-US" sz="1800" dirty="0">
                <a:latin typeface="Times New Roman" pitchFamily="18" charset="0"/>
                <a:ea typeface="SimSun" pitchFamily="2" charset="-122"/>
                <a:cs typeface="Times New Roman" pitchFamily="18" charset="0"/>
              </a:rPr>
              <a:t>, </a:t>
            </a:r>
            <a:r>
              <a:rPr lang="en-US" sz="1800" i="1" dirty="0" err="1">
                <a:latin typeface="Times New Roman" pitchFamily="18" charset="0"/>
                <a:ea typeface="SimSun" pitchFamily="2" charset="-122"/>
                <a:cs typeface="Times New Roman" pitchFamily="18" charset="0"/>
              </a:rPr>
              <a:t>i</a:t>
            </a:r>
            <a:r>
              <a:rPr lang="en-US" sz="1800" dirty="0">
                <a:latin typeface="Times New Roman" pitchFamily="18" charset="0"/>
                <a:ea typeface="SimSun" pitchFamily="2" charset="-122"/>
                <a:cs typeface="Times New Roman" pitchFamily="18" charset="0"/>
              </a:rPr>
              <a:t>++) </a:t>
            </a:r>
          </a:p>
          <a:p>
            <a:pPr marL="0" lvl="0" indent="0">
              <a:buNone/>
            </a:pPr>
            <a:r>
              <a:rPr lang="en-US" sz="1800" b="1" dirty="0">
                <a:latin typeface="Times New Roman" pitchFamily="18" charset="0"/>
                <a:ea typeface="SimSun" pitchFamily="2" charset="-122"/>
                <a:cs typeface="Times New Roman" pitchFamily="18" charset="0"/>
              </a:rPr>
              <a:t>3. 	</a:t>
            </a:r>
            <a:r>
              <a:rPr lang="en-US" sz="1800" i="1" dirty="0">
                <a:latin typeface="Times New Roman" pitchFamily="18" charset="0"/>
                <a:ea typeface="SimSun" pitchFamily="2" charset="-122"/>
                <a:cs typeface="Times New Roman" pitchFamily="18" charset="0"/>
              </a:rPr>
              <a:t>key</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altLang="zh-CN" sz="1800" i="1" dirty="0" err="1">
                <a:latin typeface="Times New Roman" pitchFamily="18" charset="0"/>
                <a:ea typeface="SimSun" pitchFamily="2" charset="-122"/>
                <a:cs typeface="Times New Roman" pitchFamily="18" charset="0"/>
              </a:rPr>
              <a:t>i</a:t>
            </a:r>
            <a:r>
              <a:rPr lang="en-US" altLang="zh-CN" sz="1800" dirty="0">
                <a:latin typeface="Times New Roman" pitchFamily="18" charset="0"/>
                <a:ea typeface="SimSun" pitchFamily="2" charset="-122"/>
                <a:cs typeface="Times New Roman" pitchFamily="18" charset="0"/>
              </a:rPr>
              <a:t>;</a:t>
            </a:r>
            <a:r>
              <a:rPr lang="en-US" sz="1800" i="1" dirty="0">
                <a:latin typeface="Times New Roman" pitchFamily="18" charset="0"/>
                <a:ea typeface="SimSun" pitchFamily="2" charset="-122"/>
                <a:cs typeface="Times New Roman" pitchFamily="18" charset="0"/>
              </a:rPr>
              <a:t>                                             //key</a:t>
            </a:r>
            <a:r>
              <a:rPr lang="en-US" sz="1800" dirty="0">
                <a:latin typeface="Times New Roman" pitchFamily="18" charset="0"/>
                <a:ea typeface="SimSun" pitchFamily="2" charset="-122"/>
                <a:cs typeface="Times New Roman" pitchFamily="18" charset="0"/>
              </a:rPr>
              <a:t> is index</a:t>
            </a:r>
          </a:p>
          <a:p>
            <a:pPr marL="0" lvl="0" indent="0">
              <a:buNone/>
            </a:pPr>
            <a:r>
              <a:rPr lang="en-US" sz="1800" b="1" dirty="0">
                <a:latin typeface="Times New Roman" pitchFamily="18" charset="0"/>
                <a:ea typeface="SimSun" pitchFamily="2" charset="-122"/>
                <a:cs typeface="Times New Roman" pitchFamily="18" charset="0"/>
              </a:rPr>
              <a:t>4.</a:t>
            </a:r>
            <a:r>
              <a:rPr lang="en-US" sz="1800" dirty="0">
                <a:latin typeface="Times New Roman" pitchFamily="18" charset="0"/>
                <a:ea typeface="SimSun" pitchFamily="2" charset="-122"/>
                <a:cs typeface="Times New Roman" pitchFamily="18" charset="0"/>
              </a:rPr>
              <a:t> 	</a:t>
            </a:r>
            <a:r>
              <a:rPr lang="en-US" sz="1800" b="1" dirty="0">
                <a:latin typeface="Times New Roman" pitchFamily="18" charset="0"/>
                <a:ea typeface="SimSun" pitchFamily="2" charset="-122"/>
                <a:cs typeface="Times New Roman" pitchFamily="18" charset="0"/>
              </a:rPr>
              <a:t>for</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j</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sz="1800" i="1" dirty="0" err="1">
                <a:latin typeface="Times New Roman" pitchFamily="18" charset="0"/>
                <a:ea typeface="SimSun" pitchFamily="2" charset="-122"/>
                <a:cs typeface="Times New Roman" pitchFamily="18" charset="0"/>
              </a:rPr>
              <a:t>i</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j</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n</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j</a:t>
            </a:r>
            <a:r>
              <a:rPr lang="en-US" sz="1800" dirty="0">
                <a:latin typeface="Times New Roman" pitchFamily="18" charset="0"/>
                <a:ea typeface="SimSun" pitchFamily="2" charset="-122"/>
                <a:cs typeface="Times New Roman" pitchFamily="18" charset="0"/>
              </a:rPr>
              <a:t>++) </a:t>
            </a:r>
          </a:p>
          <a:p>
            <a:pPr marL="0" lvl="0" indent="0">
              <a:buNone/>
            </a:pPr>
            <a:r>
              <a:rPr lang="en-US" sz="1800" b="1" dirty="0">
                <a:latin typeface="Times New Roman" pitchFamily="18" charset="0"/>
                <a:ea typeface="SimSun" pitchFamily="2" charset="-122"/>
                <a:cs typeface="Times New Roman" pitchFamily="18" charset="0"/>
              </a:rPr>
              <a:t>5.</a:t>
            </a:r>
            <a:r>
              <a:rPr lang="en-US" sz="1800" dirty="0">
                <a:latin typeface="Times New Roman" pitchFamily="18" charset="0"/>
                <a:ea typeface="SimSun" pitchFamily="2" charset="-122"/>
                <a:cs typeface="Times New Roman" pitchFamily="18" charset="0"/>
              </a:rPr>
              <a:t> 	 	</a:t>
            </a:r>
            <a:r>
              <a:rPr lang="en-US" sz="1800" b="1" dirty="0">
                <a:latin typeface="Times New Roman" pitchFamily="18" charset="0"/>
                <a:ea typeface="SimSun" pitchFamily="2" charset="-122"/>
                <a:cs typeface="Times New Roman" pitchFamily="18" charset="0"/>
              </a:rPr>
              <a:t>if </a:t>
            </a:r>
            <a:r>
              <a:rPr lang="en-US" sz="1800" i="1" dirty="0">
                <a:latin typeface="Times New Roman" pitchFamily="18" charset="0"/>
                <a:ea typeface="SimSun" pitchFamily="2" charset="-122"/>
                <a:cs typeface="Times New Roman" pitchFamily="18" charset="0"/>
              </a:rPr>
              <a:t>A</a:t>
            </a:r>
            <a:r>
              <a:rPr lang="en-US" sz="1800" dirty="0">
                <a:latin typeface="Times New Roman" pitchFamily="18" charset="0"/>
                <a:ea typeface="SimSun" pitchFamily="2" charset="-122"/>
                <a:cs typeface="Times New Roman" pitchFamily="18" charset="0"/>
              </a:rPr>
              <a:t>[</a:t>
            </a:r>
            <a:r>
              <a:rPr lang="en-US" sz="1800" i="1" dirty="0">
                <a:latin typeface="Times New Roman" pitchFamily="18" charset="0"/>
                <a:ea typeface="SimSun" pitchFamily="2" charset="-122"/>
                <a:cs typeface="Times New Roman" pitchFamily="18" charset="0"/>
              </a:rPr>
              <a:t>j</a:t>
            </a:r>
            <a:r>
              <a:rPr lang="en-US" sz="1800" dirty="0">
                <a:latin typeface="Times New Roman" pitchFamily="18" charset="0"/>
                <a:ea typeface="SimSun" pitchFamily="2" charset="-122"/>
                <a:cs typeface="Times New Roman" pitchFamily="18" charset="0"/>
              </a:rPr>
              <a:t>] &lt; </a:t>
            </a:r>
            <a:r>
              <a:rPr lang="en-US" sz="1800" i="1" dirty="0">
                <a:latin typeface="Times New Roman" pitchFamily="18" charset="0"/>
                <a:ea typeface="SimSun" pitchFamily="2" charset="-122"/>
                <a:cs typeface="Times New Roman" pitchFamily="18" charset="0"/>
              </a:rPr>
              <a:t>A</a:t>
            </a:r>
            <a:r>
              <a:rPr lang="en-US" sz="1800" dirty="0">
                <a:latin typeface="Times New Roman" pitchFamily="18" charset="0"/>
                <a:ea typeface="SimSun" pitchFamily="2" charset="-122"/>
                <a:cs typeface="Times New Roman" pitchFamily="18" charset="0"/>
              </a:rPr>
              <a:t>[</a:t>
            </a:r>
            <a:r>
              <a:rPr lang="en-US" sz="1800" i="1" dirty="0">
                <a:latin typeface="Times New Roman" pitchFamily="18" charset="0"/>
                <a:ea typeface="SimSun" pitchFamily="2" charset="-122"/>
                <a:cs typeface="Times New Roman" pitchFamily="18" charset="0"/>
              </a:rPr>
              <a:t>key</a:t>
            </a:r>
            <a:r>
              <a:rPr lang="en-US" sz="1800" dirty="0">
                <a:latin typeface="Times New Roman" pitchFamily="18" charset="0"/>
                <a:ea typeface="SimSun" pitchFamily="2" charset="-122"/>
                <a:cs typeface="Times New Roman" pitchFamily="18" charset="0"/>
              </a:rPr>
              <a:t>] </a:t>
            </a:r>
          </a:p>
          <a:p>
            <a:pPr marL="0" lvl="0" indent="0">
              <a:buNone/>
            </a:pPr>
            <a:r>
              <a:rPr lang="en-US" sz="1800" b="1" dirty="0">
                <a:latin typeface="Times New Roman" pitchFamily="18" charset="0"/>
                <a:ea typeface="SimSun" pitchFamily="2" charset="-122"/>
                <a:cs typeface="Times New Roman" pitchFamily="18" charset="0"/>
              </a:rPr>
              <a:t>6.</a:t>
            </a:r>
            <a:r>
              <a:rPr lang="en-US" sz="1800" dirty="0">
                <a:latin typeface="Times New Roman" pitchFamily="18" charset="0"/>
                <a:ea typeface="SimSun" pitchFamily="2" charset="-122"/>
                <a:cs typeface="Times New Roman" pitchFamily="18" charset="0"/>
              </a:rPr>
              <a:t> 			</a:t>
            </a:r>
            <a:r>
              <a:rPr lang="en-US" sz="1800" b="1" dirty="0">
                <a:latin typeface="Times New Roman" pitchFamily="18" charset="0"/>
                <a:ea typeface="SimSun" pitchFamily="2" charset="-122"/>
                <a:cs typeface="Times New Roman" pitchFamily="18" charset="0"/>
              </a:rPr>
              <a:t>then</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key</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j</a:t>
            </a:r>
            <a:r>
              <a:rPr lang="en-US" altLang="zh-CN" sz="1800" dirty="0">
                <a:latin typeface="Times New Roman" pitchFamily="18" charset="0"/>
                <a:ea typeface="SimSun" pitchFamily="2" charset="-122"/>
                <a:cs typeface="Times New Roman" pitchFamily="18" charset="0"/>
              </a:rPr>
              <a:t>;</a:t>
            </a:r>
            <a:endParaRPr lang="en-US" sz="1800" dirty="0">
              <a:latin typeface="Times New Roman" pitchFamily="18" charset="0"/>
              <a:ea typeface="SimSun" pitchFamily="2" charset="-122"/>
              <a:cs typeface="Times New Roman" pitchFamily="18" charset="0"/>
            </a:endParaRPr>
          </a:p>
          <a:p>
            <a:pPr marL="0" lvl="0" indent="0">
              <a:buNone/>
            </a:pPr>
            <a:r>
              <a:rPr lang="en-US" sz="1800" b="1" dirty="0">
                <a:latin typeface="Times New Roman" pitchFamily="18" charset="0"/>
                <a:ea typeface="SimSun" pitchFamily="2" charset="-122"/>
                <a:cs typeface="Times New Roman" pitchFamily="18" charset="0"/>
              </a:rPr>
              <a:t>7.</a:t>
            </a:r>
            <a:r>
              <a:rPr lang="en-US" sz="1800" dirty="0">
                <a:latin typeface="Times New Roman" pitchFamily="18" charset="0"/>
                <a:ea typeface="SimSun" pitchFamily="2" charset="-122"/>
                <a:cs typeface="Times New Roman" pitchFamily="18" charset="0"/>
              </a:rPr>
              <a:t> 		</a:t>
            </a:r>
            <a:r>
              <a:rPr lang="en-US" sz="1800" b="1" dirty="0" err="1">
                <a:latin typeface="Times New Roman" pitchFamily="18" charset="0"/>
                <a:ea typeface="SimSun" pitchFamily="2" charset="-122"/>
                <a:cs typeface="Times New Roman" pitchFamily="18" charset="0"/>
              </a:rPr>
              <a:t>endif</a:t>
            </a:r>
            <a:endParaRPr lang="en-US" sz="1800" dirty="0">
              <a:latin typeface="Times New Roman" pitchFamily="18" charset="0"/>
              <a:ea typeface="SimSun" pitchFamily="2" charset="-122"/>
              <a:cs typeface="Times New Roman" pitchFamily="18" charset="0"/>
            </a:endParaRPr>
          </a:p>
          <a:p>
            <a:pPr marL="0" lvl="0" indent="0">
              <a:buNone/>
            </a:pPr>
            <a:r>
              <a:rPr lang="en-US" sz="1800" b="1" dirty="0">
                <a:latin typeface="Times New Roman" pitchFamily="18" charset="0"/>
                <a:ea typeface="SimSun" pitchFamily="2" charset="-122"/>
                <a:cs typeface="Times New Roman" pitchFamily="18" charset="0"/>
              </a:rPr>
              <a:t>8. 	</a:t>
            </a:r>
            <a:r>
              <a:rPr lang="en-US" sz="1800" b="1" dirty="0" err="1">
                <a:latin typeface="Times New Roman" pitchFamily="18" charset="0"/>
                <a:ea typeface="SimSun" pitchFamily="2" charset="-122"/>
                <a:cs typeface="Times New Roman" pitchFamily="18" charset="0"/>
              </a:rPr>
              <a:t>endfor</a:t>
            </a:r>
            <a:endParaRPr lang="en-US" sz="1800" dirty="0">
              <a:latin typeface="Times New Roman" pitchFamily="18" charset="0"/>
              <a:ea typeface="SimSun" pitchFamily="2" charset="-122"/>
              <a:cs typeface="Times New Roman" pitchFamily="18" charset="0"/>
            </a:endParaRPr>
          </a:p>
          <a:p>
            <a:pPr marL="0" lvl="0" indent="0">
              <a:buNone/>
            </a:pPr>
            <a:r>
              <a:rPr lang="en-US" sz="1800" b="1" dirty="0">
                <a:latin typeface="Times New Roman" pitchFamily="18" charset="0"/>
                <a:ea typeface="SimSun" pitchFamily="2" charset="-122"/>
                <a:cs typeface="Times New Roman" pitchFamily="18" charset="0"/>
              </a:rPr>
              <a:t>9</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A</a:t>
            </a:r>
            <a:r>
              <a:rPr lang="en-US" sz="1800" dirty="0">
                <a:latin typeface="Times New Roman" pitchFamily="18" charset="0"/>
                <a:ea typeface="SimSun" pitchFamily="2" charset="-122"/>
                <a:cs typeface="Times New Roman" pitchFamily="18" charset="0"/>
              </a:rPr>
              <a:t>[</a:t>
            </a:r>
            <a:r>
              <a:rPr lang="en-US" sz="1800" i="1" dirty="0" err="1">
                <a:latin typeface="Times New Roman" pitchFamily="18" charset="0"/>
                <a:ea typeface="SimSun" pitchFamily="2" charset="-122"/>
                <a:cs typeface="Times New Roman" pitchFamily="18" charset="0"/>
              </a:rPr>
              <a:t>i</a:t>
            </a:r>
            <a:r>
              <a:rPr lang="en-US" sz="1800" dirty="0">
                <a:latin typeface="Times New Roman" pitchFamily="18" charset="0"/>
                <a:ea typeface="SimSun" pitchFamily="2" charset="-122"/>
                <a:cs typeface="Times New Roman" pitchFamily="18" charset="0"/>
              </a:rPr>
              <a:t>] </a:t>
            </a:r>
            <a:r>
              <a:rPr lang="en-US" sz="1800" dirty="0">
                <a:latin typeface="Times New Roman" pitchFamily="18" charset="0"/>
                <a:ea typeface="SimSun" pitchFamily="2" charset="-122"/>
                <a:cs typeface="Times New Roman" pitchFamily="18" charset="0"/>
                <a:sym typeface="Symbol"/>
              </a:rPr>
              <a:t></a:t>
            </a:r>
            <a:r>
              <a:rPr lang="en-US" sz="1800" dirty="0">
                <a:latin typeface="Times New Roman" pitchFamily="18" charset="0"/>
                <a:ea typeface="SimSun" pitchFamily="2" charset="-122"/>
                <a:cs typeface="Times New Roman" pitchFamily="18" charset="0"/>
              </a:rPr>
              <a:t> </a:t>
            </a:r>
            <a:r>
              <a:rPr lang="en-US" sz="1800" i="1" dirty="0">
                <a:latin typeface="Times New Roman" pitchFamily="18" charset="0"/>
                <a:ea typeface="SimSun" pitchFamily="2" charset="-122"/>
                <a:cs typeface="Times New Roman" pitchFamily="18" charset="0"/>
              </a:rPr>
              <a:t>A</a:t>
            </a:r>
            <a:r>
              <a:rPr lang="en-US" sz="1800" dirty="0">
                <a:latin typeface="Times New Roman" pitchFamily="18" charset="0"/>
                <a:ea typeface="SimSun" pitchFamily="2" charset="-122"/>
                <a:cs typeface="Times New Roman" pitchFamily="18" charset="0"/>
              </a:rPr>
              <a:t>[</a:t>
            </a:r>
            <a:r>
              <a:rPr lang="en-US" sz="1800" i="1" dirty="0">
                <a:latin typeface="Times New Roman" pitchFamily="18" charset="0"/>
                <a:ea typeface="SimSun" pitchFamily="2" charset="-122"/>
                <a:cs typeface="Times New Roman" pitchFamily="18" charset="0"/>
              </a:rPr>
              <a:t>key</a:t>
            </a:r>
            <a:r>
              <a:rPr lang="en-US" sz="1800" dirty="0">
                <a:latin typeface="Times New Roman" pitchFamily="18" charset="0"/>
                <a:ea typeface="SimSun" pitchFamily="2" charset="-122"/>
                <a:cs typeface="Times New Roman" pitchFamily="18" charset="0"/>
              </a:rPr>
              <a:t>]</a:t>
            </a:r>
            <a:r>
              <a:rPr lang="en-US" altLang="zh-CN" sz="1800" dirty="0">
                <a:latin typeface="Times New Roman" pitchFamily="18" charset="0"/>
                <a:ea typeface="SimSun" pitchFamily="2" charset="-122"/>
                <a:cs typeface="Times New Roman" pitchFamily="18" charset="0"/>
              </a:rPr>
              <a:t>;</a:t>
            </a:r>
            <a:endParaRPr lang="en-US" sz="1800" dirty="0">
              <a:latin typeface="Times New Roman" pitchFamily="18" charset="0"/>
              <a:ea typeface="SimSun" pitchFamily="2" charset="-122"/>
              <a:cs typeface="Times New Roman" pitchFamily="18" charset="0"/>
            </a:endParaRPr>
          </a:p>
          <a:p>
            <a:pPr marL="0" lvl="0" indent="0">
              <a:buNone/>
            </a:pPr>
            <a:r>
              <a:rPr lang="en-US" sz="1800" b="1" dirty="0">
                <a:latin typeface="Times New Roman" pitchFamily="18" charset="0"/>
                <a:ea typeface="SimSun" pitchFamily="2" charset="-122"/>
                <a:cs typeface="Times New Roman" pitchFamily="18" charset="0"/>
              </a:rPr>
              <a:t>10</a:t>
            </a:r>
            <a:r>
              <a:rPr lang="en-US" sz="1800" dirty="0">
                <a:latin typeface="Times New Roman" pitchFamily="18" charset="0"/>
                <a:ea typeface="SimSun" pitchFamily="2" charset="-122"/>
                <a:cs typeface="Times New Roman" pitchFamily="18" charset="0"/>
              </a:rPr>
              <a:t>. </a:t>
            </a:r>
            <a:r>
              <a:rPr lang="en-US" sz="1800" b="1" dirty="0" err="1">
                <a:latin typeface="Times New Roman" pitchFamily="18" charset="0"/>
                <a:ea typeface="SimSun" pitchFamily="2" charset="-122"/>
                <a:cs typeface="Times New Roman" pitchFamily="18" charset="0"/>
              </a:rPr>
              <a:t>endfor</a:t>
            </a:r>
            <a:endParaRPr lang="en-US" sz="1800" dirty="0">
              <a:latin typeface="Times New Roman" pitchFamily="18" charset="0"/>
              <a:ea typeface="SimSun" pitchFamily="2" charset="-122"/>
              <a:cs typeface="Times New Roman" pitchFamily="18" charset="0"/>
            </a:endParaRPr>
          </a:p>
          <a:p>
            <a:pPr marL="0" lvl="0" indent="0">
              <a:buNone/>
            </a:pPr>
            <a:r>
              <a:rPr lang="en-US" sz="1800" b="1" dirty="0">
                <a:latin typeface="Times New Roman" pitchFamily="18" charset="0"/>
                <a:ea typeface="SimSun" pitchFamily="2" charset="-122"/>
                <a:cs typeface="Times New Roman" pitchFamily="18" charset="0"/>
              </a:rPr>
              <a:t>11. End</a:t>
            </a:r>
            <a:endParaRPr lang="en-US" sz="1800" dirty="0">
              <a:latin typeface="Times New Roman" pitchFamily="18" charset="0"/>
              <a:ea typeface="SimSun" pitchFamily="2" charset="-122"/>
              <a:cs typeface="Times New Roman" pitchFamily="18" charset="0"/>
            </a:endParaRPr>
          </a:p>
          <a:p>
            <a:pPr marL="0" indent="0">
              <a:buNone/>
            </a:pPr>
            <a:r>
              <a:rPr lang="zh-CN" altLang="en-US" sz="2000" b="1" dirty="0">
                <a:latin typeface="Times New Roman" pitchFamily="18" charset="0"/>
                <a:ea typeface="SimSun" pitchFamily="2" charset="-122"/>
                <a:cs typeface="Times New Roman" pitchFamily="18" charset="0"/>
              </a:rPr>
              <a:t>上面的</a:t>
            </a:r>
            <a:r>
              <a:rPr lang="en-US" sz="2000" b="1" dirty="0" err="1">
                <a:latin typeface="Times New Roman" pitchFamily="18" charset="0"/>
                <a:ea typeface="SimSun" pitchFamily="2" charset="-122"/>
                <a:cs typeface="Times New Roman" pitchFamily="18" charset="0"/>
              </a:rPr>
              <a:t>伪码可以更简洁地用下面伪码表述</a:t>
            </a:r>
            <a:r>
              <a:rPr lang="en-US" sz="2000" b="1" dirty="0">
                <a:latin typeface="Times New Roman" pitchFamily="18" charset="0"/>
                <a:ea typeface="SimSun" pitchFamily="2" charset="-122"/>
                <a:cs typeface="Times New Roman" pitchFamily="18" charset="0"/>
              </a:rPr>
              <a:t>。</a:t>
            </a:r>
          </a:p>
        </p:txBody>
      </p:sp>
      <p:sp>
        <p:nvSpPr>
          <p:cNvPr id="5" name="右大括号 4">
            <a:extLst>
              <a:ext uri="{FF2B5EF4-FFF2-40B4-BE49-F238E27FC236}">
                <a16:creationId xmlns:a16="http://schemas.microsoft.com/office/drawing/2014/main" id="{DA9D179C-F3B4-4FA0-8843-27FE853C63B4}"/>
              </a:ext>
            </a:extLst>
          </p:cNvPr>
          <p:cNvSpPr/>
          <p:nvPr/>
        </p:nvSpPr>
        <p:spPr>
          <a:xfrm>
            <a:off x="4724400" y="3200400"/>
            <a:ext cx="533400" cy="1295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文本框 5">
            <a:extLst>
              <a:ext uri="{FF2B5EF4-FFF2-40B4-BE49-F238E27FC236}">
                <a16:creationId xmlns:a16="http://schemas.microsoft.com/office/drawing/2014/main" id="{C607AE99-1A01-47B9-B754-41D0B7A4A698}"/>
              </a:ext>
            </a:extLst>
          </p:cNvPr>
          <p:cNvSpPr txBox="1"/>
          <p:nvPr/>
        </p:nvSpPr>
        <p:spPr>
          <a:xfrm>
            <a:off x="5257800" y="3599470"/>
            <a:ext cx="3048000" cy="923330"/>
          </a:xfrm>
          <a:prstGeom prst="rect">
            <a:avLst/>
          </a:prstGeom>
          <a:noFill/>
        </p:spPr>
        <p:txBody>
          <a:bodyPr wrap="square" rtlCol="0">
            <a:spAutoFit/>
          </a:bodyPr>
          <a:lstStyle/>
          <a:p>
            <a:r>
              <a:rPr lang="zh-CN" altLang="en-US" dirty="0">
                <a:latin typeface="Times" panose="02020603050405020304" pitchFamily="18" charset="0"/>
              </a:rPr>
              <a:t>从</a:t>
            </a:r>
            <a:r>
              <a:rPr lang="en-US" altLang="zh-CN" dirty="0">
                <a:latin typeface="Times" panose="02020603050405020304" pitchFamily="18" charset="0"/>
              </a:rPr>
              <a:t>“</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err="1">
                <a:latin typeface="Times" panose="02020603050405020304" pitchFamily="18" charset="0"/>
              </a:rPr>
              <a:t>i</a:t>
            </a:r>
            <a:r>
              <a:rPr lang="en-US" altLang="zh-CN" dirty="0">
                <a:latin typeface="Times" panose="02020603050405020304" pitchFamily="18" charset="0"/>
              </a:rPr>
              <a:t>]…</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a:latin typeface="Times" panose="02020603050405020304" pitchFamily="18" charset="0"/>
              </a:rPr>
              <a:t>n</a:t>
            </a:r>
            <a:r>
              <a:rPr lang="en-US" altLang="zh-CN" dirty="0">
                <a:latin typeface="Times" panose="02020603050405020304" pitchFamily="18" charset="0"/>
              </a:rPr>
              <a:t>]”</a:t>
            </a:r>
            <a:r>
              <a:rPr lang="zh-CN" altLang="en-US" dirty="0">
                <a:latin typeface="Times" panose="02020603050405020304" pitchFamily="18" charset="0"/>
              </a:rPr>
              <a:t>之间，寻找小于</a:t>
            </a:r>
            <a:r>
              <a:rPr lang="en-US" altLang="zh-CN" i="1" dirty="0">
                <a:latin typeface="Times" panose="02020603050405020304" pitchFamily="18" charset="0"/>
              </a:rPr>
              <a:t>A</a:t>
            </a:r>
            <a:r>
              <a:rPr lang="en-US" altLang="zh-CN" dirty="0">
                <a:latin typeface="Times" panose="02020603050405020304" pitchFamily="18" charset="0"/>
              </a:rPr>
              <a:t>[</a:t>
            </a:r>
            <a:r>
              <a:rPr lang="en-US" altLang="zh-CN" i="1" dirty="0" err="1">
                <a:latin typeface="Times" panose="02020603050405020304" pitchFamily="18" charset="0"/>
              </a:rPr>
              <a:t>i</a:t>
            </a:r>
            <a:r>
              <a:rPr lang="en-US" altLang="zh-CN" dirty="0">
                <a:latin typeface="Times" panose="02020603050405020304" pitchFamily="18" charset="0"/>
              </a:rPr>
              <a:t>]</a:t>
            </a:r>
            <a:r>
              <a:rPr lang="zh-CN" altLang="en-US" dirty="0">
                <a:latin typeface="Times" panose="02020603050405020304" pitchFamily="18" charset="0"/>
              </a:rPr>
              <a:t>的最小值的</a:t>
            </a:r>
            <a:r>
              <a:rPr lang="en-US" altLang="zh-CN" dirty="0">
                <a:latin typeface="Times" panose="02020603050405020304" pitchFamily="18" charset="0"/>
              </a:rPr>
              <a:t>index</a:t>
            </a:r>
            <a:r>
              <a:rPr lang="zh-CN" altLang="en-US" dirty="0">
                <a:latin typeface="Times" panose="02020603050405020304" pitchFamily="18" charset="0"/>
              </a:rPr>
              <a:t>，在这期间</a:t>
            </a:r>
            <a:r>
              <a:rPr lang="zh-CN" altLang="en-US" dirty="0">
                <a:solidFill>
                  <a:srgbClr val="FF0000"/>
                </a:solidFill>
                <a:latin typeface="Times" panose="02020603050405020304" pitchFamily="18" charset="0"/>
              </a:rPr>
              <a:t>并未发生数值拷贝</a:t>
            </a:r>
            <a:endParaRPr lang="en-US" dirty="0">
              <a:solidFill>
                <a:srgbClr val="FF0000"/>
              </a:solidFill>
              <a:latin typeface="Times" panose="02020603050405020304" pitchFamily="18" charset="0"/>
            </a:endParaRPr>
          </a:p>
        </p:txBody>
      </p:sp>
      <p:sp>
        <p:nvSpPr>
          <p:cNvPr id="7" name="灯片编号占位符 6">
            <a:extLst>
              <a:ext uri="{FF2B5EF4-FFF2-40B4-BE49-F238E27FC236}">
                <a16:creationId xmlns:a16="http://schemas.microsoft.com/office/drawing/2014/main" id="{598710BD-CD0B-469A-B2AF-C65239D28F94}"/>
              </a:ext>
            </a:extLst>
          </p:cNvPr>
          <p:cNvSpPr>
            <a:spLocks noGrp="1"/>
          </p:cNvSpPr>
          <p:nvPr>
            <p:ph type="sldNum" sz="quarter" idx="12"/>
          </p:nvPr>
        </p:nvSpPr>
        <p:spPr>
          <a:xfrm>
            <a:off x="-1676400" y="6400799"/>
            <a:ext cx="2133600" cy="365125"/>
          </a:xfrm>
        </p:spPr>
        <p:txBody>
          <a:bodyPr/>
          <a:lstStyle/>
          <a:p>
            <a:fld id="{C462427C-90CD-4661-B725-C3D658441D48}" type="slidenum">
              <a:rPr lang="en-US" smtClean="0"/>
              <a:t>13</a:t>
            </a:fld>
            <a:endParaRPr lang="en-US" dirty="0"/>
          </a:p>
        </p:txBody>
      </p:sp>
      <p:sp>
        <p:nvSpPr>
          <p:cNvPr id="8" name="文本框 7">
            <a:extLst>
              <a:ext uri="{FF2B5EF4-FFF2-40B4-BE49-F238E27FC236}">
                <a16:creationId xmlns:a16="http://schemas.microsoft.com/office/drawing/2014/main" id="{48EDB629-E420-4CAA-8D4A-2E757A1F67EC}"/>
              </a:ext>
            </a:extLst>
          </p:cNvPr>
          <p:cNvSpPr txBox="1"/>
          <p:nvPr/>
        </p:nvSpPr>
        <p:spPr>
          <a:xfrm>
            <a:off x="6553199" y="326549"/>
            <a:ext cx="2438401" cy="923330"/>
          </a:xfrm>
          <a:prstGeom prst="rect">
            <a:avLst/>
          </a:prstGeom>
          <a:noFill/>
          <a:ln w="19050">
            <a:solidFill>
              <a:schemeClr val="tx1"/>
            </a:solidFill>
          </a:ln>
        </p:spPr>
        <p:txBody>
          <a:bodyPr wrap="square">
            <a:spAutoFit/>
          </a:bodyPr>
          <a:lstStyle/>
          <a:p>
            <a:r>
              <a:rPr lang="zh-CN" altLang="en-US" sz="1800" dirty="0">
                <a:latin typeface="Times New Roman" pitchFamily="18" charset="0"/>
                <a:ea typeface="SimSun" pitchFamily="2" charset="-122"/>
                <a:cs typeface="Times New Roman" pitchFamily="18" charset="0"/>
                <a:sym typeface="Symbol"/>
              </a:rPr>
              <a:t>这里，</a:t>
            </a:r>
            <a:r>
              <a:rPr lang="en-US" sz="1800" dirty="0">
                <a:latin typeface="Times New Roman" pitchFamily="18" charset="0"/>
                <a:ea typeface="SimSun" pitchFamily="2" charset="-122"/>
                <a:cs typeface="Times New Roman" pitchFamily="18" charset="0"/>
                <a:sym typeface="Symbol"/>
              </a:rPr>
              <a:t> </a:t>
            </a:r>
            <a:r>
              <a:rPr lang="zh-CN" altLang="en-US" sz="1800" dirty="0">
                <a:latin typeface="Times New Roman" pitchFamily="18" charset="0"/>
                <a:ea typeface="SimSun" pitchFamily="2" charset="-122"/>
                <a:cs typeface="Times New Roman" pitchFamily="18" charset="0"/>
                <a:sym typeface="Symbol"/>
              </a:rPr>
              <a:t>表示赋值，有些文献中也用“</a:t>
            </a:r>
            <a:r>
              <a:rPr lang="en-US" altLang="zh-CN" sz="1800" dirty="0">
                <a:latin typeface="Times New Roman" pitchFamily="18" charset="0"/>
                <a:ea typeface="SimSun" pitchFamily="2" charset="-122"/>
                <a:cs typeface="Times New Roman" pitchFamily="18" charset="0"/>
                <a:sym typeface="Symbol"/>
              </a:rPr>
              <a:t>:=</a:t>
            </a:r>
            <a:r>
              <a:rPr lang="zh-CN" altLang="en-US" sz="1800" dirty="0">
                <a:latin typeface="Times New Roman" pitchFamily="18" charset="0"/>
                <a:ea typeface="SimSun" pitchFamily="2" charset="-122"/>
                <a:cs typeface="Times New Roman" pitchFamily="18" charset="0"/>
                <a:sym typeface="Symbol"/>
              </a:rPr>
              <a:t>”，但通常不采用“</a:t>
            </a:r>
            <a:r>
              <a:rPr lang="en-US" altLang="zh-CN" sz="1800" dirty="0">
                <a:latin typeface="Times New Roman" pitchFamily="18" charset="0"/>
                <a:ea typeface="SimSun" pitchFamily="2" charset="-122"/>
                <a:cs typeface="Times New Roman" pitchFamily="18" charset="0"/>
                <a:sym typeface="Symbol"/>
              </a:rPr>
              <a:t>=</a:t>
            </a:r>
            <a:r>
              <a:rPr lang="zh-CN" altLang="en-US" sz="1800" dirty="0">
                <a:latin typeface="Times New Roman" pitchFamily="18" charset="0"/>
                <a:ea typeface="SimSun" pitchFamily="2" charset="-122"/>
                <a:cs typeface="Times New Roman" pitchFamily="18" charset="0"/>
                <a:sym typeface="Symbol"/>
              </a:rPr>
              <a:t>”</a:t>
            </a:r>
            <a:endParaRPr lang="en-US" dirty="0"/>
          </a:p>
        </p:txBody>
      </p:sp>
      <p:sp>
        <p:nvSpPr>
          <p:cNvPr id="9" name="矩形 8">
            <a:extLst>
              <a:ext uri="{FF2B5EF4-FFF2-40B4-BE49-F238E27FC236}">
                <a16:creationId xmlns:a16="http://schemas.microsoft.com/office/drawing/2014/main" id="{76217895-40FA-424D-907B-9FC29E99856C}"/>
              </a:ext>
            </a:extLst>
          </p:cNvPr>
          <p:cNvSpPr/>
          <p:nvPr/>
        </p:nvSpPr>
        <p:spPr>
          <a:xfrm>
            <a:off x="1219200" y="3075116"/>
            <a:ext cx="3428999" cy="157308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22BED46B-60F4-40D4-903E-BE96A1255023}"/>
              </a:ext>
            </a:extLst>
          </p:cNvPr>
          <p:cNvSpPr txBox="1"/>
          <p:nvPr/>
        </p:nvSpPr>
        <p:spPr>
          <a:xfrm>
            <a:off x="6553199" y="1480520"/>
            <a:ext cx="2438401" cy="1477328"/>
          </a:xfrm>
          <a:prstGeom prst="rect">
            <a:avLst/>
          </a:prstGeom>
          <a:solidFill>
            <a:srgbClr val="FFC000"/>
          </a:solidFill>
          <a:ln w="25400">
            <a:solidFill>
              <a:schemeClr val="tx1"/>
            </a:solidFill>
          </a:ln>
        </p:spPr>
        <p:txBody>
          <a:bodyPr wrap="square">
            <a:spAutoFit/>
          </a:bodyPr>
          <a:lstStyle/>
          <a:p>
            <a:r>
              <a:rPr lang="zh-CN" altLang="en-US" dirty="0">
                <a:latin typeface="Times" panose="02020603050405020304" pitchFamily="18" charset="0"/>
              </a:rPr>
              <a:t>这段伪代码有点像</a:t>
            </a:r>
            <a:r>
              <a:rPr lang="en-US" altLang="zh-CN" dirty="0">
                <a:latin typeface="Times" panose="02020603050405020304" pitchFamily="18" charset="0"/>
              </a:rPr>
              <a:t>C++</a:t>
            </a:r>
            <a:r>
              <a:rPr lang="zh-CN" altLang="en-US" dirty="0">
                <a:latin typeface="Times" panose="02020603050405020304" pitchFamily="18" charset="0"/>
              </a:rPr>
              <a:t>，但其实它具体像哪种语言并不那么重要，重要的是其步骤是清晰可执行的</a:t>
            </a:r>
            <a:r>
              <a:rPr lang="en-US" altLang="zh-CN" dirty="0">
                <a:latin typeface="Times" panose="02020603050405020304" pitchFamily="18" charset="0"/>
              </a:rPr>
              <a:t>.</a:t>
            </a:r>
            <a:endParaRPr lang="en-US" dirty="0"/>
          </a:p>
        </p:txBody>
      </p:sp>
      <p:sp>
        <p:nvSpPr>
          <p:cNvPr id="11" name="矩形 10">
            <a:extLst>
              <a:ext uri="{FF2B5EF4-FFF2-40B4-BE49-F238E27FC236}">
                <a16:creationId xmlns:a16="http://schemas.microsoft.com/office/drawing/2014/main" id="{6CF6A949-280C-4A45-8D05-13E656298AD5}"/>
              </a:ext>
            </a:extLst>
          </p:cNvPr>
          <p:cNvSpPr/>
          <p:nvPr/>
        </p:nvSpPr>
        <p:spPr>
          <a:xfrm>
            <a:off x="4708358" y="6201854"/>
            <a:ext cx="397565" cy="397565"/>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2759EFE-3BC1-4EE8-92B2-931289146C79}"/>
              </a:ext>
            </a:extLst>
          </p:cNvPr>
          <p:cNvSpPr/>
          <p:nvPr/>
        </p:nvSpPr>
        <p:spPr>
          <a:xfrm>
            <a:off x="5105923" y="6201854"/>
            <a:ext cx="397565" cy="397565"/>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5009948-0832-4EE0-9DCB-34C78C7F1E42}"/>
              </a:ext>
            </a:extLst>
          </p:cNvPr>
          <p:cNvSpPr/>
          <p:nvPr/>
        </p:nvSpPr>
        <p:spPr>
          <a:xfrm>
            <a:off x="6113089" y="6201854"/>
            <a:ext cx="397565" cy="397565"/>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err="1">
                <a:solidFill>
                  <a:srgbClr val="FF0000"/>
                </a:solidFill>
                <a:latin typeface="Times New Roman" panose="02020603050405020304" pitchFamily="18" charset="0"/>
                <a:cs typeface="Times New Roman" panose="02020603050405020304" pitchFamily="18" charset="0"/>
              </a:rPr>
              <a:t>i</a:t>
            </a:r>
            <a:endParaRPr lang="zh-CN" altLang="en-US" i="1" dirty="0">
              <a:solidFill>
                <a:srgbClr val="FF0000"/>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62692D56-51C2-41E4-8662-890EF4157EC3}"/>
              </a:ext>
            </a:extLst>
          </p:cNvPr>
          <p:cNvSpPr/>
          <p:nvPr/>
        </p:nvSpPr>
        <p:spPr>
          <a:xfrm>
            <a:off x="6510654" y="6201854"/>
            <a:ext cx="397565" cy="397565"/>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i="1" dirty="0">
                <a:solidFill>
                  <a:srgbClr val="FF0000"/>
                </a:solidFill>
                <a:latin typeface="Times New Roman" panose="02020603050405020304" pitchFamily="18" charset="0"/>
                <a:cs typeface="Times New Roman" panose="02020603050405020304" pitchFamily="18" charset="0"/>
              </a:rPr>
              <a:t>i</a:t>
            </a:r>
            <a:r>
              <a:rPr lang="en-US" altLang="zh-CN"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E45C0939-7522-4FB4-A4F8-8B8CC478DC24}"/>
              </a:ext>
            </a:extLst>
          </p:cNvPr>
          <p:cNvSpPr txBox="1"/>
          <p:nvPr/>
        </p:nvSpPr>
        <p:spPr>
          <a:xfrm>
            <a:off x="5635003" y="6215970"/>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C018D6D-AD88-45F5-ADCD-AF313B6AB33E}"/>
              </a:ext>
            </a:extLst>
          </p:cNvPr>
          <p:cNvSpPr/>
          <p:nvPr/>
        </p:nvSpPr>
        <p:spPr>
          <a:xfrm>
            <a:off x="6926041" y="6201854"/>
            <a:ext cx="397565" cy="397565"/>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i="1" dirty="0">
                <a:solidFill>
                  <a:srgbClr val="FF0000"/>
                </a:solidFill>
                <a:latin typeface="Times New Roman" panose="02020603050405020304" pitchFamily="18" charset="0"/>
                <a:cs typeface="Times New Roman" panose="02020603050405020304" pitchFamily="18" charset="0"/>
              </a:rPr>
              <a:t>i</a:t>
            </a:r>
            <a:r>
              <a:rPr lang="en-US" altLang="zh-CN"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852D2FE-BD64-4379-8067-E86E39409890}"/>
              </a:ext>
            </a:extLst>
          </p:cNvPr>
          <p:cNvSpPr txBox="1"/>
          <p:nvPr/>
        </p:nvSpPr>
        <p:spPr>
          <a:xfrm>
            <a:off x="7410795" y="6190314"/>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E6A2CD6-D3BB-45F5-9FBC-6E28B9988128}"/>
              </a:ext>
            </a:extLst>
          </p:cNvPr>
          <p:cNvSpPr/>
          <p:nvPr/>
        </p:nvSpPr>
        <p:spPr>
          <a:xfrm>
            <a:off x="7857351" y="6191341"/>
            <a:ext cx="397565" cy="397565"/>
          </a:xfrm>
          <a:prstGeom prst="rect">
            <a:avLst/>
          </a:prstGeom>
          <a:solidFill>
            <a:srgbClr val="FFFF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rgbClr val="FF0000"/>
                </a:solidFill>
                <a:latin typeface="Times New Roman" panose="02020603050405020304" pitchFamily="18" charset="0"/>
                <a:cs typeface="Times New Roman" panose="02020603050405020304" pitchFamily="18" charset="0"/>
              </a:rPr>
              <a:t>n</a:t>
            </a:r>
            <a:endParaRPr lang="zh-CN" altLang="en-US" i="1" dirty="0">
              <a:solidFill>
                <a:srgbClr val="FF0000"/>
              </a:solidFill>
              <a:latin typeface="Times New Roman" panose="02020603050405020304" pitchFamily="18" charset="0"/>
              <a:cs typeface="Times New Roman" panose="02020603050405020304" pitchFamily="18" charset="0"/>
            </a:endParaRPr>
          </a:p>
        </p:txBody>
      </p:sp>
      <p:cxnSp>
        <p:nvCxnSpPr>
          <p:cNvPr id="19" name="直接连接符 18">
            <a:extLst>
              <a:ext uri="{FF2B5EF4-FFF2-40B4-BE49-F238E27FC236}">
                <a16:creationId xmlns:a16="http://schemas.microsoft.com/office/drawing/2014/main" id="{40718C61-B681-45C3-A580-C0CE42541E00}"/>
              </a:ext>
            </a:extLst>
          </p:cNvPr>
          <p:cNvCxnSpPr>
            <a:cxnSpLocks/>
          </p:cNvCxnSpPr>
          <p:nvPr/>
        </p:nvCxnSpPr>
        <p:spPr>
          <a:xfrm flipV="1">
            <a:off x="4708358" y="6585302"/>
            <a:ext cx="3949150" cy="141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88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1020762"/>
          </a:xfrm>
        </p:spPr>
        <p:txBody>
          <a:bodyPr>
            <a:normAutofit/>
          </a:bodyPr>
          <a:lstStyle/>
          <a:p>
            <a:pPr algn="l"/>
            <a:r>
              <a:rPr lang="zh-CN" altLang="en-US" sz="2800" b="1" dirty="0"/>
              <a:t>选择排序的另一种描述</a:t>
            </a:r>
            <a:endParaRPr lang="en-US" sz="2800" b="1" dirty="0"/>
          </a:p>
        </p:txBody>
      </p:sp>
      <p:sp>
        <p:nvSpPr>
          <p:cNvPr id="7" name="Content Placeholder 6"/>
          <p:cNvSpPr>
            <a:spLocks noGrp="1"/>
          </p:cNvSpPr>
          <p:nvPr>
            <p:ph idx="1"/>
          </p:nvPr>
        </p:nvSpPr>
        <p:spPr>
          <a:xfrm>
            <a:off x="457200" y="1371601"/>
            <a:ext cx="8229600" cy="4724400"/>
          </a:xfrm>
        </p:spPr>
        <p:txBody>
          <a:bodyPr>
            <a:noAutofit/>
          </a:bodyPr>
          <a:lstStyle/>
          <a:p>
            <a:pPr marL="0" indent="0">
              <a:buNone/>
            </a:pPr>
            <a:r>
              <a:rPr lang="en-US" sz="2400" b="1" dirty="0">
                <a:latin typeface="Times New Roman" pitchFamily="18" charset="0"/>
                <a:cs typeface="Times New Roman" pitchFamily="18" charset="0"/>
              </a:rPr>
              <a:t>Selection-Sort</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[1..</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p>
          <a:p>
            <a:pPr marL="514350" lvl="0" indent="-514350">
              <a:buAutoNum type="arabicPlain"/>
            </a:pPr>
            <a:r>
              <a:rPr lang="en-US" sz="2400" b="1" dirty="0">
                <a:latin typeface="Times New Roman" pitchFamily="18" charset="0"/>
                <a:cs typeface="Times New Roman" pitchFamily="18" charset="0"/>
              </a:rPr>
              <a:t>for</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1, </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a:t>
            </a:r>
          </a:p>
          <a:p>
            <a:pPr marL="514350" lvl="0" indent="-514350">
              <a:buAutoNum type="arabicPlain"/>
            </a:pPr>
            <a:r>
              <a:rPr lang="en-US" sz="2400" dirty="0">
                <a:latin typeface="Times New Roman" pitchFamily="18" charset="0"/>
                <a:cs typeface="Times New Roman" pitchFamily="18" charset="0"/>
              </a:rPr>
              <a:t>	find </a:t>
            </a:r>
            <a:r>
              <a:rPr lang="en-US" sz="2400" i="1" dirty="0">
                <a:latin typeface="Times New Roman" pitchFamily="18" charset="0"/>
                <a:cs typeface="Times New Roman" pitchFamily="18" charset="0"/>
              </a:rPr>
              <a:t>j</a:t>
            </a:r>
            <a:r>
              <a:rPr lang="en-US" sz="2400" dirty="0">
                <a:latin typeface="Times New Roman" pitchFamily="18" charset="0"/>
                <a:cs typeface="Times New Roman" pitchFamily="18" charset="0"/>
              </a:rPr>
              <a:t> such that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j</a:t>
            </a:r>
            <a:r>
              <a:rPr lang="en-US" sz="2400" dirty="0">
                <a:latin typeface="Times New Roman" pitchFamily="18" charset="0"/>
                <a:cs typeface="Times New Roman" pitchFamily="18" charset="0"/>
              </a:rPr>
              <a:t>] = Min{</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i</a:t>
            </a:r>
            <a:r>
              <a:rPr lang="en-US" sz="2400" dirty="0">
                <a:latin typeface="Times New Roman" pitchFamily="18" charset="0"/>
                <a:cs typeface="Times New Roman" pitchFamily="18" charset="0"/>
              </a:rPr>
              <a:t>+1], …,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en-US" sz="2400" b="1" dirty="0">
                <a:latin typeface="Times New Roman" pitchFamily="18" charset="0"/>
                <a:cs typeface="Times New Roman" pitchFamily="18" charset="0"/>
              </a:rPr>
              <a:t>    </a:t>
            </a:r>
          </a:p>
          <a:p>
            <a:pPr marL="514350" lvl="0" indent="-514350">
              <a:buAutoNum type="arabicPlain"/>
            </a:pPr>
            <a:r>
              <a:rPr lang="en-US" sz="2400" b="1"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j</a:t>
            </a:r>
            <a:r>
              <a:rPr lang="en-US" sz="2400" dirty="0">
                <a:latin typeface="Times New Roman" pitchFamily="18" charset="0"/>
                <a:cs typeface="Times New Roman" pitchFamily="18" charset="0"/>
              </a:rPr>
              <a:t>]</a:t>
            </a:r>
          </a:p>
          <a:p>
            <a:pPr marL="514350" lvl="0" indent="-514350">
              <a:buAutoNum type="arabicPlain"/>
            </a:pPr>
            <a:r>
              <a:rPr lang="en-US" sz="2400" b="1" dirty="0" err="1">
                <a:latin typeface="Times New Roman" pitchFamily="18" charset="0"/>
                <a:cs typeface="Times New Roman" pitchFamily="18" charset="0"/>
              </a:rPr>
              <a:t>endfor</a:t>
            </a:r>
            <a:endParaRPr lang="en-US" sz="2400" b="1" dirty="0">
              <a:latin typeface="Times New Roman" pitchFamily="18" charset="0"/>
              <a:cs typeface="Times New Roman" pitchFamily="18" charset="0"/>
            </a:endParaRPr>
          </a:p>
          <a:p>
            <a:pPr marL="514350" lvl="0" indent="-514350">
              <a:buAutoNum type="arabicPlain"/>
            </a:pPr>
            <a:r>
              <a:rPr lang="en-US" sz="2400" b="1" dirty="0">
                <a:latin typeface="Times New Roman" pitchFamily="18" charset="0"/>
                <a:cs typeface="Times New Roman" pitchFamily="18" charset="0"/>
              </a:rPr>
              <a:t>End</a:t>
            </a:r>
          </a:p>
          <a:p>
            <a:pPr marL="0" lvl="0" indent="0">
              <a:buNone/>
            </a:pPr>
            <a:endParaRPr lang="en-US" sz="2400" b="1" dirty="0">
              <a:latin typeface="Times New Roman" pitchFamily="18" charset="0"/>
              <a:cs typeface="Times New Roman" pitchFamily="18" charset="0"/>
            </a:endParaRPr>
          </a:p>
          <a:p>
            <a:pPr marL="0" lvl="0" indent="0">
              <a:buNone/>
            </a:pPr>
            <a:r>
              <a:rPr lang="en-US" sz="2400" dirty="0" err="1">
                <a:latin typeface="SimSun" pitchFamily="2" charset="-122"/>
                <a:ea typeface="SimSun" pitchFamily="2" charset="-122"/>
                <a:cs typeface="Times New Roman" pitchFamily="18" charset="0"/>
              </a:rPr>
              <a:t>这个伪码显然更清楚地反映出这个排序算法的思路和方法</a:t>
            </a:r>
            <a:r>
              <a:rPr lang="en-US" sz="2400" dirty="0">
                <a:latin typeface="SimSun" pitchFamily="2" charset="-122"/>
                <a:ea typeface="SimSun" pitchFamily="2" charset="-122"/>
                <a:cs typeface="Times New Roman" pitchFamily="18" charset="0"/>
              </a:rPr>
              <a:t>,</a:t>
            </a:r>
            <a:r>
              <a:rPr lang="zh-CN" altLang="en-US" sz="2400" dirty="0">
                <a:latin typeface="SimSun" pitchFamily="2" charset="-122"/>
                <a:ea typeface="SimSun" pitchFamily="2" charset="-122"/>
                <a:cs typeface="Times New Roman" pitchFamily="18" charset="0"/>
              </a:rPr>
              <a:t>而忽略了具体细节如何实现</a:t>
            </a:r>
            <a:r>
              <a:rPr lang="en-US" sz="2400" dirty="0">
                <a:latin typeface="SimSun" pitchFamily="2" charset="-122"/>
                <a:ea typeface="SimSun" pitchFamily="2" charset="-122"/>
                <a:cs typeface="Times New Roman" pitchFamily="18" charset="0"/>
              </a:rPr>
              <a:t>。</a:t>
            </a:r>
          </a:p>
        </p:txBody>
      </p:sp>
      <p:sp>
        <p:nvSpPr>
          <p:cNvPr id="2" name="灯片编号占位符 1">
            <a:extLst>
              <a:ext uri="{FF2B5EF4-FFF2-40B4-BE49-F238E27FC236}">
                <a16:creationId xmlns:a16="http://schemas.microsoft.com/office/drawing/2014/main" id="{251BE36E-3DFF-4130-9F78-E273EF115BF7}"/>
              </a:ext>
            </a:extLst>
          </p:cNvPr>
          <p:cNvSpPr>
            <a:spLocks noGrp="1"/>
          </p:cNvSpPr>
          <p:nvPr>
            <p:ph type="sldNum" sz="quarter" idx="12"/>
          </p:nvPr>
        </p:nvSpPr>
        <p:spPr/>
        <p:txBody>
          <a:bodyPr/>
          <a:lstStyle/>
          <a:p>
            <a:fld id="{C462427C-90CD-4661-B725-C3D658441D48}" type="slidenum">
              <a:rPr lang="en-US" smtClean="0"/>
              <a:t>14</a:t>
            </a:fld>
            <a:endParaRPr lang="en-US"/>
          </a:p>
        </p:txBody>
      </p:sp>
    </p:spTree>
    <p:extLst>
      <p:ext uri="{BB962C8B-B14F-4D97-AF65-F5344CB8AC3E}">
        <p14:creationId xmlns:p14="http://schemas.microsoft.com/office/powerpoint/2010/main" val="102593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noAutofit/>
          </a:bodyPr>
          <a:lstStyle/>
          <a:p>
            <a:pPr lvl="1" algn="l">
              <a:spcBef>
                <a:spcPts val="1200"/>
              </a:spcBef>
              <a:spcAft>
                <a:spcPts val="1200"/>
              </a:spcAft>
            </a:pPr>
            <a:r>
              <a:rPr lang="zh-CN" sz="2800" b="1" dirty="0">
                <a:latin typeface="SimSun" pitchFamily="2" charset="-122"/>
                <a:ea typeface="SimSun" pitchFamily="2" charset="-122"/>
              </a:rPr>
              <a:t>算法复杂度</a:t>
            </a:r>
            <a:r>
              <a:rPr lang="zh-CN" altLang="en-US" sz="2800" b="1" dirty="0">
                <a:latin typeface="SimSun" pitchFamily="2" charset="-122"/>
                <a:ea typeface="SimSun" pitchFamily="2" charset="-122"/>
              </a:rPr>
              <a:t>的分析</a:t>
            </a:r>
            <a:br>
              <a:rPr lang="en-US" altLang="zh-CN" sz="2400" b="1" dirty="0">
                <a:latin typeface="SimSun" pitchFamily="2" charset="-122"/>
                <a:ea typeface="SimSun" pitchFamily="2" charset="-122"/>
              </a:rPr>
            </a:br>
            <a:br>
              <a:rPr lang="en-US" altLang="zh-CN" sz="900" b="1" dirty="0">
                <a:latin typeface="SimSun" pitchFamily="2" charset="-122"/>
                <a:ea typeface="SimSun" pitchFamily="2" charset="-122"/>
              </a:rPr>
            </a:br>
            <a:r>
              <a:rPr lang="en-US" altLang="zh-CN" sz="2400" b="1" dirty="0">
                <a:latin typeface="SimSun" pitchFamily="2" charset="-122"/>
                <a:ea typeface="SimSun" pitchFamily="2" charset="-122"/>
              </a:rPr>
              <a:t>	</a:t>
            </a:r>
            <a:r>
              <a:rPr lang="en-US" altLang="zh-CN" sz="2400" dirty="0" err="1">
                <a:latin typeface="SimSun" pitchFamily="2" charset="-122"/>
                <a:ea typeface="SimSun" pitchFamily="2" charset="-122"/>
              </a:rPr>
              <a:t>找出</a:t>
            </a:r>
            <a:r>
              <a:rPr lang="zh-CN" altLang="en-US" sz="2400" dirty="0">
                <a:latin typeface="SimSun" pitchFamily="2" charset="-122"/>
                <a:ea typeface="SimSun" pitchFamily="2" charset="-122"/>
              </a:rPr>
              <a:t>算法运行</a:t>
            </a:r>
            <a:r>
              <a:rPr lang="en-US" altLang="zh-CN"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所需时间</a:t>
            </a:r>
            <a:r>
              <a:rPr lang="en-US" altLang="zh-CN" sz="2400" dirty="0" err="1">
                <a:latin typeface="SimSun" pitchFamily="2" charset="-122"/>
                <a:ea typeface="SimSun" pitchFamily="2" charset="-122"/>
              </a:rPr>
              <a:t>和</a:t>
            </a:r>
            <a:r>
              <a:rPr lang="en-US" altLang="zh-CN"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输入规模</a:t>
            </a:r>
            <a:r>
              <a:rPr lang="en-US" altLang="zh-CN" sz="2400" dirty="0" err="1">
                <a:latin typeface="SimSun" pitchFamily="2" charset="-122"/>
                <a:ea typeface="SimSun" pitchFamily="2" charset="-122"/>
              </a:rPr>
              <a:t>之间的函数关系</a:t>
            </a:r>
            <a:r>
              <a:rPr lang="en-US" altLang="zh-CN" sz="2400" dirty="0">
                <a:latin typeface="SimSun" pitchFamily="2" charset="-122"/>
                <a:ea typeface="SimSun" pitchFamily="2" charset="-122"/>
              </a:rPr>
              <a:t>。</a:t>
            </a:r>
            <a:endParaRPr lang="en-US" sz="2400" dirty="0">
              <a:latin typeface="SimSun" pitchFamily="2" charset="-122"/>
              <a:ea typeface="SimSun" pitchFamily="2" charset="-122"/>
            </a:endParaRPr>
          </a:p>
        </p:txBody>
      </p:sp>
      <p:sp>
        <p:nvSpPr>
          <p:cNvPr id="3" name="Content Placeholder 2"/>
          <p:cNvSpPr>
            <a:spLocks noGrp="1"/>
          </p:cNvSpPr>
          <p:nvPr>
            <p:ph idx="1"/>
          </p:nvPr>
        </p:nvSpPr>
        <p:spPr>
          <a:xfrm>
            <a:off x="685800" y="1752600"/>
            <a:ext cx="8305800" cy="4103957"/>
          </a:xfrm>
        </p:spPr>
        <p:txBody>
          <a:bodyPr>
            <a:normAutofit lnSpcReduction="10000"/>
          </a:bodyPr>
          <a:lstStyle/>
          <a:p>
            <a:pPr marL="407988" lvl="2" indent="-342900">
              <a:spcAft>
                <a:spcPts val="600"/>
              </a:spcAft>
              <a:buNone/>
            </a:pPr>
            <a:r>
              <a:rPr lang="zh-CN" altLang="en-US" b="1" dirty="0">
                <a:sym typeface="Symbol"/>
              </a:rPr>
              <a:t></a:t>
            </a:r>
            <a:r>
              <a:rPr lang="en-US" altLang="zh-CN" b="1" dirty="0">
                <a:latin typeface="Times New Roman" pitchFamily="18" charset="0"/>
                <a:ea typeface="SimSun" pitchFamily="2" charset="-122"/>
                <a:cs typeface="Times New Roman" pitchFamily="18" charset="0"/>
                <a:sym typeface="Symbol"/>
              </a:rPr>
              <a:t>	</a:t>
            </a:r>
            <a:r>
              <a:rPr lang="zh-CN" altLang="en-US" b="1" dirty="0">
                <a:latin typeface="Times New Roman" pitchFamily="18" charset="0"/>
                <a:ea typeface="SimSun" pitchFamily="2" charset="-122"/>
                <a:cs typeface="Times New Roman" pitchFamily="18" charset="0"/>
              </a:rPr>
              <a:t>输入数据规模的度量方式</a:t>
            </a:r>
            <a:endParaRPr lang="en-US" sz="2800" b="1" dirty="0">
              <a:latin typeface="Times New Roman" pitchFamily="18" charset="0"/>
              <a:ea typeface="SimSun" pitchFamily="2" charset="-122"/>
              <a:cs typeface="Times New Roman" pitchFamily="18" charset="0"/>
            </a:endParaRPr>
          </a:p>
          <a:p>
            <a:pPr marL="750888">
              <a:lnSpc>
                <a:spcPct val="90000"/>
              </a:lnSpc>
              <a:spcBef>
                <a:spcPts val="200"/>
              </a:spcBef>
            </a:pPr>
            <a:r>
              <a:rPr lang="zh-CN" altLang="en-US"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模型</a:t>
            </a:r>
            <a:r>
              <a:rPr lang="en-US" altLang="zh-CN"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1</a:t>
            </a:r>
            <a:r>
              <a:rPr lang="zh-CN" altLang="en-US" sz="2200" dirty="0">
                <a:latin typeface="Times New Roman" pitchFamily="18" charset="0"/>
                <a:ea typeface="SimSun" pitchFamily="2" charset="-122"/>
                <a:cs typeface="Times New Roman" pitchFamily="18" charset="0"/>
              </a:rPr>
              <a:t>： </a:t>
            </a:r>
            <a:r>
              <a:rPr lang="en-US" sz="2200" dirty="0">
                <a:latin typeface="Times New Roman" pitchFamily="18" charset="0"/>
                <a:ea typeface="SimSun" pitchFamily="2" charset="-122"/>
                <a:cs typeface="Times New Roman" pitchFamily="18" charset="0"/>
              </a:rPr>
              <a:t>用</a:t>
            </a:r>
            <a:r>
              <a:rPr lang="zh-CN" altLang="en-US" sz="2200" dirty="0">
                <a:latin typeface="Times New Roman" pitchFamily="18" charset="0"/>
                <a:ea typeface="SimSun" pitchFamily="2" charset="-122"/>
                <a:cs typeface="Times New Roman" pitchFamily="18" charset="0"/>
              </a:rPr>
              <a:t>输入数据中</a:t>
            </a:r>
            <a:r>
              <a:rPr lang="zh-CN" altLang="en-US"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数字的个数</a:t>
            </a:r>
            <a:r>
              <a:rPr lang="zh-CN" altLang="en-US" sz="2200" dirty="0">
                <a:latin typeface="Times New Roman" pitchFamily="18" charset="0"/>
                <a:ea typeface="SimSun" pitchFamily="2" charset="-122"/>
                <a:cs typeface="Times New Roman" pitchFamily="18" charset="0"/>
              </a:rPr>
              <a:t>，或输入集合中</a:t>
            </a:r>
            <a:r>
              <a:rPr lang="zh-CN" altLang="en-US"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元素的个数</a:t>
            </a:r>
            <a:r>
              <a:rPr lang="zh-CN" altLang="en-US" sz="2200" dirty="0">
                <a:latin typeface="Times New Roman" pitchFamily="18" charset="0"/>
                <a:ea typeface="SimSun" pitchFamily="2" charset="-122"/>
                <a:cs typeface="Times New Roman" pitchFamily="18" charset="0"/>
              </a:rPr>
              <a:t>，</a:t>
            </a:r>
            <a:r>
              <a:rPr lang="en-US" sz="2200" i="1" dirty="0">
                <a:latin typeface="Times New Roman" pitchFamily="18" charset="0"/>
                <a:ea typeface="SimSun" pitchFamily="2" charset="-122"/>
                <a:cs typeface="Times New Roman" pitchFamily="18" charset="0"/>
              </a:rPr>
              <a:t>n</a:t>
            </a:r>
            <a:r>
              <a:rPr lang="en-US" sz="2200" dirty="0">
                <a:latin typeface="Times New Roman" pitchFamily="18" charset="0"/>
                <a:ea typeface="SimSun" pitchFamily="2" charset="-122"/>
                <a:cs typeface="Times New Roman" pitchFamily="18" charset="0"/>
              </a:rPr>
              <a:t>，</a:t>
            </a:r>
            <a:r>
              <a:rPr lang="zh-CN" altLang="en-US" sz="2200" dirty="0">
                <a:latin typeface="Times New Roman" pitchFamily="18" charset="0"/>
                <a:ea typeface="SimSun" pitchFamily="2" charset="-122"/>
                <a:cs typeface="Times New Roman" pitchFamily="18" charset="0"/>
              </a:rPr>
              <a:t>作为输入规模的大小。</a:t>
            </a:r>
            <a:endParaRPr lang="en-US" altLang="zh-CN" sz="2200" dirty="0">
              <a:latin typeface="Times New Roman" pitchFamily="18" charset="0"/>
              <a:ea typeface="SimSun" pitchFamily="2" charset="-122"/>
              <a:cs typeface="Times New Roman" pitchFamily="18" charset="0"/>
            </a:endParaRPr>
          </a:p>
          <a:p>
            <a:pPr marL="1150938" lvl="1">
              <a:spcBef>
                <a:spcPts val="200"/>
              </a:spcBef>
            </a:pPr>
            <a:r>
              <a:rPr lang="zh-CN" altLang="en-US" sz="2000" dirty="0">
                <a:latin typeface="Times New Roman" pitchFamily="18" charset="0"/>
                <a:ea typeface="SimSun" pitchFamily="2" charset="-122"/>
                <a:cs typeface="Times New Roman" pitchFamily="18" charset="0"/>
              </a:rPr>
              <a:t>这一模型下，每个数，无论大小，都假设它们只占单个存储单元；任何一个基本操作所需时间为常数，如</a:t>
            </a:r>
            <a:r>
              <a:rPr lang="en-US" altLang="zh-CN" sz="2000" dirty="0">
                <a:latin typeface="Times New Roman" pitchFamily="18" charset="0"/>
                <a:ea typeface="SimSun" pitchFamily="2" charset="-122"/>
                <a:cs typeface="Times New Roman" pitchFamily="18" charset="0"/>
              </a:rPr>
              <a:t>5+7</a:t>
            </a:r>
            <a:r>
              <a:rPr lang="zh-CN" altLang="en-US" sz="2000" dirty="0">
                <a:latin typeface="Times New Roman" pitchFamily="18" charset="0"/>
                <a:ea typeface="SimSun" pitchFamily="2" charset="-122"/>
                <a:cs typeface="Times New Roman" pitchFamily="18" charset="0"/>
              </a:rPr>
              <a:t>和</a:t>
            </a:r>
            <a:r>
              <a:rPr lang="en-US" altLang="zh-CN" sz="2000" dirty="0">
                <a:latin typeface="Times New Roman" pitchFamily="18" charset="0"/>
                <a:ea typeface="SimSun" pitchFamily="2" charset="-122"/>
                <a:cs typeface="Times New Roman" pitchFamily="18" charset="0"/>
              </a:rPr>
              <a:t>1,1022,5566+2,4578,7899</a:t>
            </a:r>
            <a:r>
              <a:rPr lang="zh-CN" altLang="en-US" sz="2000" dirty="0">
                <a:latin typeface="Times New Roman" pitchFamily="18" charset="0"/>
                <a:ea typeface="SimSun" pitchFamily="2" charset="-122"/>
                <a:cs typeface="Times New Roman" pitchFamily="18" charset="0"/>
              </a:rPr>
              <a:t>两个加法运算所需的时间一样</a:t>
            </a:r>
            <a:r>
              <a:rPr lang="en-US" altLang="zh-CN" sz="2000" dirty="0">
                <a:latin typeface="Times New Roman" pitchFamily="18" charset="0"/>
                <a:ea typeface="SimSun" pitchFamily="2" charset="-122"/>
                <a:cs typeface="Times New Roman" pitchFamily="18" charset="0"/>
              </a:rPr>
              <a:t>. </a:t>
            </a:r>
            <a:r>
              <a:rPr lang="zh-CN" altLang="en-US" sz="2000" dirty="0">
                <a:latin typeface="Times New Roman" pitchFamily="18" charset="0"/>
                <a:ea typeface="SimSun" pitchFamily="2" charset="-122"/>
                <a:cs typeface="Times New Roman" pitchFamily="18" charset="0"/>
              </a:rPr>
              <a:t>这一模型被广泛采用，</a:t>
            </a:r>
            <a:r>
              <a:rPr lang="zh-CN" altLang="en-US" sz="2000" u="sng" dirty="0">
                <a:latin typeface="华文楷体" panose="02010600040101010101" pitchFamily="2" charset="-122"/>
                <a:ea typeface="华文楷体" panose="02010600040101010101" pitchFamily="2" charset="-122"/>
                <a:cs typeface="Times New Roman" pitchFamily="18" charset="0"/>
              </a:rPr>
              <a:t>我们在后续讨论中也将采用这一模型</a:t>
            </a:r>
            <a:r>
              <a:rPr lang="en-US" altLang="zh-CN" sz="2000" dirty="0">
                <a:latin typeface="Times New Roman" pitchFamily="18" charset="0"/>
                <a:ea typeface="SimSun" pitchFamily="2" charset="-122"/>
                <a:cs typeface="Times New Roman" pitchFamily="18" charset="0"/>
              </a:rPr>
              <a:t>.</a:t>
            </a:r>
          </a:p>
          <a:p>
            <a:pPr marL="750888">
              <a:lnSpc>
                <a:spcPct val="90000"/>
              </a:lnSpc>
              <a:spcBef>
                <a:spcPts val="600"/>
              </a:spcBef>
            </a:pPr>
            <a:r>
              <a:rPr lang="zh-CN" altLang="en-US"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模型</a:t>
            </a:r>
            <a:r>
              <a:rPr lang="en-US" altLang="zh-CN" sz="22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2</a:t>
            </a:r>
            <a:r>
              <a:rPr lang="zh-CN" altLang="en-US" sz="2200" dirty="0">
                <a:latin typeface="Times New Roman" pitchFamily="18" charset="0"/>
                <a:ea typeface="SimSun" pitchFamily="2" charset="-122"/>
                <a:cs typeface="Times New Roman" pitchFamily="18" charset="0"/>
              </a:rPr>
              <a:t>：用输入数据的二进制表示涉及到的比特数目作为输入数据的规模。这一模型下，输入数据常常只有一个数或几个数时很有用。比如判断一个数</a:t>
            </a:r>
            <a:r>
              <a:rPr lang="en-US" altLang="zh-CN" sz="2200" i="1" dirty="0">
                <a:latin typeface="Times New Roman" pitchFamily="18" charset="0"/>
                <a:ea typeface="SimSun" pitchFamily="2" charset="-122"/>
                <a:cs typeface="Times New Roman" pitchFamily="18" charset="0"/>
              </a:rPr>
              <a:t>x</a:t>
            </a:r>
            <a:r>
              <a:rPr lang="zh-CN" altLang="en-US" sz="2200" dirty="0">
                <a:latin typeface="Times New Roman" pitchFamily="18" charset="0"/>
                <a:ea typeface="SimSun" pitchFamily="2" charset="-122"/>
                <a:cs typeface="Times New Roman" pitchFamily="18" charset="0"/>
              </a:rPr>
              <a:t>是否为质数。这种情况下，</a:t>
            </a:r>
            <a:r>
              <a:rPr lang="en-US" altLang="zh-CN" sz="2200" i="1" dirty="0">
                <a:latin typeface="Times New Roman" pitchFamily="18" charset="0"/>
                <a:ea typeface="SimSun" pitchFamily="2" charset="-122"/>
                <a:cs typeface="Times New Roman" pitchFamily="18" charset="0"/>
              </a:rPr>
              <a:t>x</a:t>
            </a:r>
            <a:r>
              <a:rPr lang="zh-CN" altLang="en-US" sz="2200" dirty="0">
                <a:latin typeface="Times New Roman" pitchFamily="18" charset="0"/>
                <a:ea typeface="SimSun" pitchFamily="2" charset="-122"/>
                <a:cs typeface="Times New Roman" pitchFamily="18" charset="0"/>
              </a:rPr>
              <a:t>通常是一个非常大的数，这时再认为</a:t>
            </a:r>
            <a:r>
              <a:rPr lang="en-US" altLang="zh-CN" sz="2200" i="1" dirty="0">
                <a:latin typeface="Times New Roman" pitchFamily="18" charset="0"/>
                <a:ea typeface="SimSun" pitchFamily="2" charset="-122"/>
                <a:cs typeface="Times New Roman" pitchFamily="18" charset="0"/>
              </a:rPr>
              <a:t>n</a:t>
            </a:r>
            <a:r>
              <a:rPr lang="en-US" altLang="zh-CN" sz="2200" dirty="0">
                <a:latin typeface="Times New Roman" pitchFamily="18" charset="0"/>
                <a:ea typeface="SimSun" pitchFamily="2" charset="-122"/>
                <a:cs typeface="Times New Roman" pitchFamily="18" charset="0"/>
              </a:rPr>
              <a:t> =1</a:t>
            </a:r>
            <a:r>
              <a:rPr lang="zh-CN" altLang="en-US" sz="2200" dirty="0">
                <a:latin typeface="Times New Roman" pitchFamily="18" charset="0"/>
                <a:ea typeface="SimSun" pitchFamily="2" charset="-122"/>
                <a:cs typeface="Times New Roman" pitchFamily="18" charset="0"/>
              </a:rPr>
              <a:t>、每个数占一个固定存储单元，是不合理的，这种情况下，采用其比特数</a:t>
            </a:r>
            <a:r>
              <a:rPr lang="en-US" altLang="zh-CN" sz="2200" dirty="0" err="1">
                <a:latin typeface="Times New Roman" pitchFamily="18" charset="0"/>
                <a:ea typeface="SimSun" pitchFamily="2" charset="-122"/>
                <a:cs typeface="Times New Roman" pitchFamily="18" charset="0"/>
              </a:rPr>
              <a:t>lg</a:t>
            </a:r>
            <a:r>
              <a:rPr lang="en-US" altLang="zh-CN" sz="2200" i="1" dirty="0" err="1">
                <a:latin typeface="Times New Roman" pitchFamily="18" charset="0"/>
                <a:ea typeface="SimSun" pitchFamily="2" charset="-122"/>
                <a:cs typeface="Times New Roman" pitchFamily="18" charset="0"/>
              </a:rPr>
              <a:t>x</a:t>
            </a:r>
            <a:r>
              <a:rPr lang="zh-CN" altLang="en-US" sz="2200" dirty="0">
                <a:latin typeface="Times New Roman" pitchFamily="18" charset="0"/>
                <a:ea typeface="SimSun" pitchFamily="2" charset="-122"/>
                <a:cs typeface="Times New Roman" pitchFamily="18" charset="0"/>
              </a:rPr>
              <a:t>作为输入规模更为合理</a:t>
            </a:r>
            <a:r>
              <a:rPr lang="en-US" altLang="zh-CN" sz="2200" dirty="0">
                <a:latin typeface="Times New Roman" pitchFamily="18" charset="0"/>
                <a:ea typeface="SimSun" pitchFamily="2" charset="-122"/>
                <a:cs typeface="Times New Roman" pitchFamily="18" charset="0"/>
              </a:rPr>
              <a:t>. </a:t>
            </a:r>
            <a:endParaRPr lang="en-US" sz="2200" dirty="0">
              <a:latin typeface="Times New Roman" pitchFamily="18" charset="0"/>
              <a:ea typeface="SimSun" pitchFamily="2" charset="-122"/>
              <a:cs typeface="Times New Roman" pitchFamily="18" charset="0"/>
            </a:endParaRPr>
          </a:p>
        </p:txBody>
      </p:sp>
      <p:sp>
        <p:nvSpPr>
          <p:cNvPr id="6" name="TextBox 5"/>
          <p:cNvSpPr txBox="1"/>
          <p:nvPr/>
        </p:nvSpPr>
        <p:spPr>
          <a:xfrm>
            <a:off x="707571" y="5856558"/>
            <a:ext cx="7772400" cy="864917"/>
          </a:xfrm>
          <a:prstGeom prst="rect">
            <a:avLst/>
          </a:prstGeom>
          <a:noFill/>
        </p:spPr>
        <p:txBody>
          <a:bodyPr wrap="square" rtlCol="0">
            <a:spAutoFit/>
          </a:bodyPr>
          <a:lstStyle/>
          <a:p>
            <a:pPr marL="457200" lvl="2" indent="-457200">
              <a:buNone/>
            </a:pPr>
            <a:r>
              <a:rPr lang="en-US" altLang="zh-CN" sz="2400" b="1" dirty="0">
                <a:sym typeface="Symbol"/>
              </a:rPr>
              <a:t></a:t>
            </a:r>
            <a:r>
              <a:rPr lang="en-US" altLang="zh-CN" b="1" dirty="0">
                <a:sym typeface="Symbol"/>
              </a:rPr>
              <a:t>	</a:t>
            </a:r>
            <a:r>
              <a:rPr lang="zh-CN" altLang="en-US" sz="2400" b="1" dirty="0">
                <a:latin typeface="Times New Roman" pitchFamily="18" charset="0"/>
                <a:ea typeface="SimSun" pitchFamily="2" charset="-122"/>
                <a:cs typeface="Times New Roman" pitchFamily="18" charset="0"/>
                <a:sym typeface="Symbol"/>
              </a:rPr>
              <a:t>运算时间的</a:t>
            </a:r>
            <a:r>
              <a:rPr lang="zh-CN" altLang="en-US" sz="2400" b="1" dirty="0">
                <a:latin typeface="Times New Roman" pitchFamily="18" charset="0"/>
                <a:ea typeface="SimSun" pitchFamily="2" charset="-122"/>
                <a:cs typeface="Times New Roman" pitchFamily="18" charset="0"/>
              </a:rPr>
              <a:t>度量方式</a:t>
            </a:r>
            <a:endParaRPr lang="en-US" sz="2400" b="1" dirty="0">
              <a:latin typeface="Times New Roman" pitchFamily="18" charset="0"/>
              <a:ea typeface="SimSun" pitchFamily="2" charset="-122"/>
              <a:cs typeface="Times New Roman" pitchFamily="18" charset="0"/>
            </a:endParaRPr>
          </a:p>
          <a:p>
            <a:pPr marL="407988" indent="0">
              <a:lnSpc>
                <a:spcPct val="150000"/>
              </a:lnSpc>
              <a:buNone/>
            </a:pPr>
            <a:r>
              <a:rPr lang="zh-CN" altLang="en-US" sz="2000" dirty="0">
                <a:latin typeface="Times New Roman" pitchFamily="18" charset="0"/>
                <a:ea typeface="SimSun" pitchFamily="2" charset="-122"/>
                <a:cs typeface="Times New Roman" pitchFamily="18" charset="0"/>
              </a:rPr>
              <a:t>用算法中一个</a:t>
            </a:r>
            <a:r>
              <a:rPr lang="zh-CN" altLang="en-US" sz="20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主要的基本运算</a:t>
            </a:r>
            <a:r>
              <a:rPr lang="zh-CN" altLang="en-US" sz="2000" dirty="0">
                <a:latin typeface="Times New Roman" pitchFamily="18" charset="0"/>
                <a:ea typeface="SimSun" pitchFamily="2" charset="-122"/>
                <a:cs typeface="Times New Roman" pitchFamily="18" charset="0"/>
              </a:rPr>
              <a:t>被</a:t>
            </a:r>
            <a:r>
              <a:rPr lang="zh-CN" altLang="en-US" sz="20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执行的次数</a:t>
            </a:r>
            <a:r>
              <a:rPr lang="zh-CN" altLang="en-US" sz="2000" dirty="0">
                <a:latin typeface="Times New Roman" pitchFamily="18" charset="0"/>
                <a:ea typeface="SimSun" pitchFamily="2" charset="-122"/>
                <a:cs typeface="Times New Roman" pitchFamily="18" charset="0"/>
              </a:rPr>
              <a:t>作为时间复杂度。</a:t>
            </a:r>
            <a:endParaRPr lang="en-US" dirty="0">
              <a:latin typeface="Times New Roman" pitchFamily="18" charset="0"/>
              <a:ea typeface="SimSun" pitchFamily="2" charset="-122"/>
              <a:cs typeface="Times New Roman" pitchFamily="18" charset="0"/>
            </a:endParaRPr>
          </a:p>
        </p:txBody>
      </p:sp>
      <p:sp>
        <p:nvSpPr>
          <p:cNvPr id="5" name="灯片编号占位符 4">
            <a:extLst>
              <a:ext uri="{FF2B5EF4-FFF2-40B4-BE49-F238E27FC236}">
                <a16:creationId xmlns:a16="http://schemas.microsoft.com/office/drawing/2014/main" id="{E152A008-5DEB-474F-BB80-783478C5CC2A}"/>
              </a:ext>
            </a:extLst>
          </p:cNvPr>
          <p:cNvSpPr>
            <a:spLocks noGrp="1"/>
          </p:cNvSpPr>
          <p:nvPr>
            <p:ph type="sldNum" sz="quarter" idx="12"/>
          </p:nvPr>
        </p:nvSpPr>
        <p:spPr/>
        <p:txBody>
          <a:bodyPr/>
          <a:lstStyle/>
          <a:p>
            <a:fld id="{C462427C-90CD-4661-B725-C3D658441D48}" type="slidenum">
              <a:rPr lang="en-US" smtClean="0"/>
              <a:t>15</a:t>
            </a:fld>
            <a:endParaRPr lang="en-US"/>
          </a:p>
        </p:txBody>
      </p:sp>
    </p:spTree>
    <p:extLst>
      <p:ext uri="{BB962C8B-B14F-4D97-AF65-F5344CB8AC3E}">
        <p14:creationId xmlns:p14="http://schemas.microsoft.com/office/powerpoint/2010/main" val="268981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7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l"/>
            <a:r>
              <a:rPr lang="en-US" sz="2800" b="1" dirty="0" err="1">
                <a:latin typeface="SimSun" pitchFamily="2" charset="-122"/>
                <a:ea typeface="SimSun" pitchFamily="2" charset="-122"/>
              </a:rPr>
              <a:t>为什么这样做</a:t>
            </a:r>
            <a:r>
              <a:rPr lang="en-US" sz="2800" b="1" dirty="0">
                <a:latin typeface="SimSun" pitchFamily="2" charset="-122"/>
                <a:ea typeface="SimSun" pitchFamily="2" charset="-122"/>
              </a:rPr>
              <a:t>？</a:t>
            </a:r>
          </a:p>
        </p:txBody>
      </p:sp>
      <p:sp>
        <p:nvSpPr>
          <p:cNvPr id="3" name="Content Placeholder 2"/>
          <p:cNvSpPr>
            <a:spLocks noGrp="1"/>
          </p:cNvSpPr>
          <p:nvPr>
            <p:ph idx="1"/>
          </p:nvPr>
        </p:nvSpPr>
        <p:spPr>
          <a:xfrm>
            <a:off x="457200" y="1066800"/>
            <a:ext cx="8534400" cy="5181600"/>
          </a:xfrm>
        </p:spPr>
        <p:txBody>
          <a:bodyPr>
            <a:noAutofit/>
          </a:bodyPr>
          <a:lstStyle/>
          <a:p>
            <a:pPr>
              <a:spcBef>
                <a:spcPts val="828"/>
              </a:spcBef>
            </a:pPr>
            <a:r>
              <a:rPr lang="en-US" sz="2000" dirty="0" err="1">
                <a:latin typeface="Times New Roman" pitchFamily="18" charset="0"/>
                <a:ea typeface="SimSun" pitchFamily="2" charset="-122"/>
                <a:cs typeface="Times New Roman" pitchFamily="18" charset="0"/>
              </a:rPr>
              <a:t>大大简化分析的工作</a:t>
            </a:r>
            <a:r>
              <a:rPr lang="en-US" sz="2000" dirty="0">
                <a:latin typeface="Times New Roman" pitchFamily="18" charset="0"/>
                <a:ea typeface="SimSun" pitchFamily="2" charset="-122"/>
                <a:cs typeface="Times New Roman" pitchFamily="18" charset="0"/>
              </a:rPr>
              <a:t>。</a:t>
            </a:r>
          </a:p>
          <a:p>
            <a:pPr>
              <a:spcBef>
                <a:spcPts val="828"/>
              </a:spcBef>
            </a:pPr>
            <a:r>
              <a:rPr lang="en-US" sz="2000" dirty="0" err="1">
                <a:latin typeface="Times New Roman" pitchFamily="18" charset="0"/>
                <a:ea typeface="SimSun" pitchFamily="2" charset="-122"/>
                <a:cs typeface="Times New Roman" pitchFamily="18" charset="0"/>
              </a:rPr>
              <a:t>与实际</a:t>
            </a:r>
            <a:r>
              <a:rPr lang="zh-CN" altLang="en-US" sz="2000" dirty="0">
                <a:latin typeface="Times New Roman" pitchFamily="18" charset="0"/>
                <a:ea typeface="SimSun" pitchFamily="2" charset="-122"/>
                <a:cs typeface="Times New Roman" pitchFamily="18" charset="0"/>
              </a:rPr>
              <a:t>计算</a:t>
            </a:r>
            <a:r>
              <a:rPr lang="en-US" sz="2000" dirty="0" err="1">
                <a:latin typeface="Times New Roman" pitchFamily="18" charset="0"/>
                <a:ea typeface="SimSun" pitchFamily="2" charset="-122"/>
                <a:cs typeface="Times New Roman" pitchFamily="18" charset="0"/>
              </a:rPr>
              <a:t>复杂度之间最多差一个常数因子</a:t>
            </a:r>
            <a:r>
              <a:rPr lang="zh-CN" altLang="en-US" sz="2000" dirty="0">
                <a:latin typeface="Times New Roman" pitchFamily="18" charset="0"/>
                <a:ea typeface="SimSun" pitchFamily="2" charset="-122"/>
                <a:cs typeface="Times New Roman" pitchFamily="18" charset="0"/>
              </a:rPr>
              <a:t>，原因如下</a:t>
            </a:r>
            <a:r>
              <a:rPr lang="en-US" sz="2000" dirty="0">
                <a:latin typeface="Times New Roman" pitchFamily="18" charset="0"/>
                <a:ea typeface="SimSun" pitchFamily="2" charset="-122"/>
                <a:cs typeface="Times New Roman" pitchFamily="18" charset="0"/>
              </a:rPr>
              <a:t>:</a:t>
            </a:r>
          </a:p>
          <a:p>
            <a:pPr marL="1258888" indent="-1258888">
              <a:spcBef>
                <a:spcPts val="828"/>
              </a:spcBef>
              <a:buNone/>
            </a:pPr>
            <a:r>
              <a:rPr lang="en-US" sz="2000" dirty="0">
                <a:latin typeface="Times New Roman" pitchFamily="18" charset="0"/>
                <a:ea typeface="SimSun" pitchFamily="2" charset="-122"/>
                <a:cs typeface="Times New Roman" pitchFamily="18" charset="0"/>
              </a:rPr>
              <a:t>              (1) 任</a:t>
            </a:r>
            <a:r>
              <a:rPr lang="zh-CN" altLang="en-US" sz="2000" dirty="0">
                <a:latin typeface="Times New Roman" pitchFamily="18" charset="0"/>
                <a:ea typeface="SimSun" pitchFamily="2" charset="-122"/>
                <a:cs typeface="Times New Roman" pitchFamily="18" charset="0"/>
              </a:rPr>
              <a:t>意一种</a:t>
            </a:r>
            <a:r>
              <a:rPr lang="en-US" sz="2000" dirty="0" err="1">
                <a:latin typeface="Times New Roman" pitchFamily="18" charset="0"/>
                <a:ea typeface="SimSun" pitchFamily="2" charset="-122"/>
                <a:cs typeface="Times New Roman" pitchFamily="18" charset="0"/>
              </a:rPr>
              <a:t>语言</a:t>
            </a:r>
            <a:r>
              <a:rPr lang="zh-CN" altLang="en-US" sz="2000" dirty="0">
                <a:latin typeface="Times New Roman" pitchFamily="18" charset="0"/>
                <a:ea typeface="SimSun" pitchFamily="2" charset="-122"/>
                <a:cs typeface="Times New Roman" pitchFamily="18" charset="0"/>
              </a:rPr>
              <a:t>通常</a:t>
            </a:r>
            <a:r>
              <a:rPr lang="en-US" sz="2000" dirty="0" err="1">
                <a:latin typeface="Times New Roman" pitchFamily="18" charset="0"/>
                <a:ea typeface="SimSun" pitchFamily="2" charset="-122"/>
                <a:cs typeface="Times New Roman" pitchFamily="18" charset="0"/>
              </a:rPr>
              <a:t>只提供常数个基本运算</a:t>
            </a:r>
            <a:r>
              <a:rPr lang="zh-CN" altLang="en-US" sz="2000" dirty="0">
                <a:latin typeface="Times New Roman" pitchFamily="18" charset="0"/>
                <a:ea typeface="SimSun" pitchFamily="2" charset="-122"/>
                <a:cs typeface="Times New Roman" pitchFamily="18" charset="0"/>
              </a:rPr>
              <a:t>，如加、减、乘、除、赋值、比较</a:t>
            </a:r>
            <a:r>
              <a:rPr lang="en-US" sz="2000" dirty="0">
                <a:latin typeface="Times New Roman" pitchFamily="18" charset="0"/>
                <a:ea typeface="SimSun" pitchFamily="2" charset="-122"/>
                <a:cs typeface="Times New Roman" pitchFamily="18" charset="0"/>
              </a:rPr>
              <a:t>。</a:t>
            </a:r>
          </a:p>
          <a:p>
            <a:pPr marL="1252538" indent="-1252538">
              <a:spcBef>
                <a:spcPts val="828"/>
              </a:spcBef>
              <a:buNone/>
            </a:pPr>
            <a:r>
              <a:rPr lang="en-US" sz="2000" dirty="0">
                <a:latin typeface="Times New Roman" pitchFamily="18" charset="0"/>
                <a:ea typeface="SimSun" pitchFamily="2" charset="-122"/>
                <a:cs typeface="Times New Roman" pitchFamily="18" charset="0"/>
              </a:rPr>
              <a:t>              (2) </a:t>
            </a:r>
            <a:r>
              <a:rPr lang="zh-CN" altLang="en-US" sz="2000" u="sng" dirty="0">
                <a:latin typeface="Times New Roman" pitchFamily="18" charset="0"/>
                <a:ea typeface="SimSun" pitchFamily="2" charset="-122"/>
                <a:cs typeface="Times New Roman" pitchFamily="18" charset="0"/>
              </a:rPr>
              <a:t>假设</a:t>
            </a:r>
            <a:r>
              <a:rPr lang="en-US" sz="2000" u="sng" dirty="0" err="1">
                <a:latin typeface="Times New Roman" pitchFamily="18" charset="0"/>
                <a:ea typeface="SimSun" pitchFamily="2" charset="-122"/>
                <a:cs typeface="Times New Roman" pitchFamily="18" charset="0"/>
              </a:rPr>
              <a:t>不同</a:t>
            </a:r>
            <a:r>
              <a:rPr lang="zh-CN" altLang="en-US" sz="2000" u="sng" dirty="0">
                <a:latin typeface="Times New Roman" pitchFamily="18" charset="0"/>
                <a:ea typeface="SimSun" pitchFamily="2" charset="-122"/>
                <a:cs typeface="Times New Roman" pitchFamily="18" charset="0"/>
              </a:rPr>
              <a:t>类型的</a:t>
            </a:r>
            <a:r>
              <a:rPr lang="en-US" sz="2000" u="sng" dirty="0" err="1">
                <a:latin typeface="Times New Roman" pitchFamily="18" charset="0"/>
                <a:ea typeface="SimSun" pitchFamily="2" charset="-122"/>
                <a:cs typeface="Times New Roman" pitchFamily="18" charset="0"/>
              </a:rPr>
              <a:t>基本运算</a:t>
            </a:r>
            <a:r>
              <a:rPr lang="zh-CN" altLang="en-US" sz="2000" u="sng" dirty="0">
                <a:latin typeface="Times New Roman" pitchFamily="18" charset="0"/>
                <a:ea typeface="SimSun" pitchFamily="2" charset="-122"/>
                <a:cs typeface="Times New Roman" pitchFamily="18" charset="0"/>
              </a:rPr>
              <a:t>所需的计算时间是相同的</a:t>
            </a:r>
            <a:r>
              <a:rPr lang="zh-CN" altLang="en-US" sz="2000" dirty="0">
                <a:latin typeface="Times New Roman" pitchFamily="18" charset="0"/>
                <a:ea typeface="SimSun" pitchFamily="2" charset="-122"/>
                <a:cs typeface="Times New Roman" pitchFamily="18" charset="0"/>
              </a:rPr>
              <a:t>。当然，现实情况下，不同基本运算所需的计算时间是确实有差异的，但一般在</a:t>
            </a:r>
            <a:r>
              <a:rPr lang="en-US" sz="2000" dirty="0" err="1">
                <a:latin typeface="Times New Roman" pitchFamily="18" charset="0"/>
                <a:ea typeface="SimSun" pitchFamily="2" charset="-122"/>
                <a:cs typeface="Times New Roman" pitchFamily="18" charset="0"/>
              </a:rPr>
              <a:t>常数倍</a:t>
            </a:r>
            <a:r>
              <a:rPr lang="zh-CN" altLang="en-US" sz="2000" dirty="0">
                <a:latin typeface="Times New Roman" pitchFamily="18" charset="0"/>
                <a:ea typeface="SimSun" pitchFamily="2" charset="-122"/>
                <a:cs typeface="Times New Roman" pitchFamily="18" charset="0"/>
              </a:rPr>
              <a:t>之内</a:t>
            </a:r>
            <a:r>
              <a:rPr lang="en-US" sz="2000" dirty="0">
                <a:latin typeface="Times New Roman" pitchFamily="18" charset="0"/>
                <a:ea typeface="SimSun" pitchFamily="2" charset="-122"/>
                <a:cs typeface="Times New Roman" pitchFamily="18" charset="0"/>
              </a:rPr>
              <a:t>。</a:t>
            </a:r>
            <a:r>
              <a:rPr lang="zh-CN" altLang="en-US" sz="2000" dirty="0">
                <a:latin typeface="Times New Roman" pitchFamily="18" charset="0"/>
                <a:ea typeface="SimSun" pitchFamily="2" charset="-122"/>
                <a:cs typeface="Times New Roman" pitchFamily="18" charset="0"/>
              </a:rPr>
              <a:t>比如，一个减法和乘法运算时间是</a:t>
            </a:r>
            <a:r>
              <a:rPr lang="en-US" altLang="zh-CN" sz="2000" dirty="0">
                <a:latin typeface="Times New Roman" pitchFamily="18" charset="0"/>
                <a:ea typeface="SimSun" pitchFamily="2" charset="-122"/>
                <a:cs typeface="Times New Roman" pitchFamily="18" charset="0"/>
              </a:rPr>
              <a:t>10</a:t>
            </a:r>
            <a:r>
              <a:rPr lang="zh-CN" altLang="en-US" sz="2000" dirty="0">
                <a:latin typeface="Times New Roman" pitchFamily="18" charset="0"/>
                <a:ea typeface="SimSun" pitchFamily="2" charset="-122"/>
                <a:cs typeface="Times New Roman" pitchFamily="18" charset="0"/>
              </a:rPr>
              <a:t>倍差</a:t>
            </a:r>
            <a:r>
              <a:rPr lang="en-US" altLang="zh-CN" sz="2000" dirty="0">
                <a:latin typeface="Times New Roman" pitchFamily="18" charset="0"/>
                <a:ea typeface="SimSun" pitchFamily="2" charset="-122"/>
                <a:cs typeface="Times New Roman" pitchFamily="18" charset="0"/>
              </a:rPr>
              <a:t>——</a:t>
            </a:r>
            <a:r>
              <a:rPr lang="zh-CN" altLang="en-US" sz="2000" dirty="0">
                <a:latin typeface="Times New Roman" pitchFamily="18" charset="0"/>
                <a:ea typeface="SimSun" pitchFamily="2" charset="-122"/>
                <a:cs typeface="Times New Roman" pitchFamily="18" charset="0"/>
              </a:rPr>
              <a:t>但这仍然是一个常数</a:t>
            </a:r>
            <a:endParaRPr lang="en-US" sz="2000" dirty="0">
              <a:latin typeface="Times New Roman" pitchFamily="18" charset="0"/>
              <a:ea typeface="SimSun" pitchFamily="2" charset="-122"/>
              <a:cs typeface="Times New Roman" pitchFamily="18" charset="0"/>
            </a:endParaRPr>
          </a:p>
          <a:p>
            <a:pPr marL="0" indent="0">
              <a:spcBef>
                <a:spcPts val="828"/>
              </a:spcBef>
              <a:buNone/>
            </a:pPr>
            <a:r>
              <a:rPr lang="en-US" sz="2000" dirty="0">
                <a:latin typeface="Times New Roman" pitchFamily="18" charset="0"/>
                <a:ea typeface="SimSun" pitchFamily="2" charset="-122"/>
                <a:cs typeface="Times New Roman" pitchFamily="18" charset="0"/>
              </a:rPr>
              <a:t>	(3) </a:t>
            </a:r>
            <a:r>
              <a:rPr lang="zh-CN" altLang="en-US" sz="2000" u="sng" dirty="0">
                <a:latin typeface="Times New Roman" pitchFamily="18" charset="0"/>
                <a:ea typeface="SimSun" pitchFamily="2" charset="-122"/>
                <a:cs typeface="Times New Roman" pitchFamily="18" charset="0"/>
              </a:rPr>
              <a:t>任一</a:t>
            </a:r>
            <a:r>
              <a:rPr lang="en-US" sz="2000" u="sng" dirty="0" err="1">
                <a:latin typeface="Times New Roman" pitchFamily="18" charset="0"/>
                <a:ea typeface="SimSun" pitchFamily="2" charset="-122"/>
                <a:cs typeface="Times New Roman" pitchFamily="18" charset="0"/>
              </a:rPr>
              <a:t>基本运算所需时间</a:t>
            </a:r>
            <a:r>
              <a:rPr lang="zh-CN" altLang="en-US" sz="2000" u="sng" dirty="0">
                <a:latin typeface="Times New Roman" pitchFamily="18" charset="0"/>
                <a:ea typeface="SimSun" pitchFamily="2" charset="-122"/>
                <a:cs typeface="Times New Roman" pitchFamily="18" charset="0"/>
              </a:rPr>
              <a:t>假定是常数</a:t>
            </a:r>
            <a:r>
              <a:rPr lang="zh-CN" altLang="en-US" sz="2000" dirty="0">
                <a:latin typeface="Times New Roman" pitchFamily="18" charset="0"/>
                <a:ea typeface="SimSun" pitchFamily="2" charset="-122"/>
                <a:cs typeface="Times New Roman" pitchFamily="18" charset="0"/>
              </a:rPr>
              <a:t>，</a:t>
            </a:r>
            <a:r>
              <a:rPr lang="en-US" sz="2000" dirty="0" err="1">
                <a:latin typeface="Times New Roman" pitchFamily="18" charset="0"/>
                <a:ea typeface="SimSun" pitchFamily="2" charset="-122"/>
                <a:cs typeface="Times New Roman" pitchFamily="18" charset="0"/>
              </a:rPr>
              <a:t>不因数据</a:t>
            </a:r>
            <a:r>
              <a:rPr lang="zh-CN" altLang="en-US" sz="2000" dirty="0">
                <a:latin typeface="Times New Roman" pitchFamily="18" charset="0"/>
                <a:ea typeface="SimSun" pitchFamily="2" charset="-122"/>
                <a:cs typeface="Times New Roman" pitchFamily="18" charset="0"/>
              </a:rPr>
              <a:t>的</a:t>
            </a:r>
            <a:r>
              <a:rPr lang="en-US" sz="2000" dirty="0" err="1">
                <a:latin typeface="Times New Roman" pitchFamily="18" charset="0"/>
                <a:ea typeface="SimSun" pitchFamily="2" charset="-122"/>
                <a:cs typeface="Times New Roman" pitchFamily="18" charset="0"/>
              </a:rPr>
              <a:t>大小而不同</a:t>
            </a:r>
            <a:r>
              <a:rPr lang="en-US" sz="2000" dirty="0">
                <a:latin typeface="Times New Roman" pitchFamily="18" charset="0"/>
                <a:ea typeface="SimSun" pitchFamily="2" charset="-122"/>
                <a:cs typeface="Times New Roman" pitchFamily="18" charset="0"/>
              </a:rPr>
              <a:t>。</a:t>
            </a:r>
          </a:p>
          <a:p>
            <a:pPr>
              <a:spcBef>
                <a:spcPts val="828"/>
              </a:spcBef>
            </a:pPr>
            <a:r>
              <a:rPr lang="en-US" sz="2000" dirty="0" err="1">
                <a:latin typeface="Times New Roman" pitchFamily="18" charset="0"/>
                <a:ea typeface="SimSun" pitchFamily="2" charset="-122"/>
                <a:cs typeface="Times New Roman" pitchFamily="18" charset="0"/>
              </a:rPr>
              <a:t>复杂度</a:t>
            </a:r>
            <a:r>
              <a:rPr lang="zh-CN" altLang="en-US" sz="2000" dirty="0">
                <a:latin typeface="Times New Roman" pitchFamily="18" charset="0"/>
                <a:ea typeface="SimSun" pitchFamily="2" charset="-122"/>
                <a:cs typeface="Times New Roman" pitchFamily="18" charset="0"/>
              </a:rPr>
              <a:t>的高低</a:t>
            </a:r>
            <a:r>
              <a:rPr lang="en-US" sz="2000" dirty="0" err="1">
                <a:latin typeface="Times New Roman" pitchFamily="18" charset="0"/>
                <a:ea typeface="SimSun" pitchFamily="2" charset="-122"/>
                <a:cs typeface="Times New Roman" pitchFamily="18" charset="0"/>
              </a:rPr>
              <a:t>取决于输入规模</a:t>
            </a:r>
            <a:r>
              <a:rPr lang="en-US" sz="2000" dirty="0">
                <a:latin typeface="Times New Roman" pitchFamily="18" charset="0"/>
                <a:ea typeface="SimSun" pitchFamily="2" charset="-122"/>
                <a:cs typeface="Times New Roman" pitchFamily="18" charset="0"/>
              </a:rPr>
              <a:t> </a:t>
            </a:r>
            <a:r>
              <a:rPr lang="en-US" sz="2000" i="1" dirty="0">
                <a:latin typeface="Times New Roman" pitchFamily="18" charset="0"/>
                <a:ea typeface="SimSun" pitchFamily="2" charset="-122"/>
                <a:cs typeface="Times New Roman" pitchFamily="18" charset="0"/>
              </a:rPr>
              <a:t>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a:t>
            </a:r>
            <a:r>
              <a:rPr lang="en-US" sz="2000" dirty="0" err="1">
                <a:latin typeface="Times New Roman" pitchFamily="18" charset="0"/>
                <a:ea typeface="SimSun" pitchFamily="2" charset="-122"/>
                <a:cs typeface="Times New Roman" pitchFamily="18" charset="0"/>
                <a:sym typeface="Symbol"/>
              </a:rPr>
              <a:t>时，其增长的快慢</a:t>
            </a:r>
            <a:r>
              <a:rPr lang="en-US" altLang="zh-CN" sz="2000" dirty="0">
                <a:latin typeface="Times New Roman" pitchFamily="18" charset="0"/>
                <a:ea typeface="SimSun" pitchFamily="2" charset="-122"/>
                <a:cs typeface="Times New Roman" pitchFamily="18" charset="0"/>
                <a:sym typeface="Symbol"/>
              </a:rPr>
              <a:t>【</a:t>
            </a:r>
            <a:r>
              <a:rPr lang="zh-CN" altLang="en-US" sz="20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sym typeface="Symbol"/>
              </a:rPr>
              <a:t>渐进性能</a:t>
            </a:r>
            <a:r>
              <a:rPr lang="en-US" altLang="zh-CN" sz="2000" dirty="0">
                <a:latin typeface="Times New Roman" pitchFamily="18" charset="0"/>
                <a:ea typeface="SimSun" pitchFamily="2" charset="-122"/>
                <a:cs typeface="Times New Roman" pitchFamily="18" charset="0"/>
                <a:sym typeface="Symbol"/>
              </a:rPr>
              <a:t>】</a:t>
            </a:r>
            <a:r>
              <a:rPr lang="en-US" sz="2000" dirty="0">
                <a:latin typeface="Times New Roman" pitchFamily="18" charset="0"/>
                <a:ea typeface="SimSun" pitchFamily="2" charset="-122"/>
                <a:cs typeface="Times New Roman" pitchFamily="18" charset="0"/>
                <a:sym typeface="Symbol"/>
              </a:rPr>
              <a:t>。</a:t>
            </a:r>
          </a:p>
          <a:p>
            <a:pPr marL="0" indent="0">
              <a:spcBef>
                <a:spcPts val="828"/>
              </a:spcBef>
              <a:buNone/>
            </a:pPr>
            <a:r>
              <a:rPr lang="en-US" sz="2000" i="1" dirty="0">
                <a:latin typeface="Times New Roman" pitchFamily="18" charset="0"/>
                <a:ea typeface="SimSun" pitchFamily="2" charset="-122"/>
                <a:cs typeface="Times New Roman" pitchFamily="18" charset="0"/>
                <a:sym typeface="Symbol"/>
              </a:rPr>
              <a:t>      </a:t>
            </a:r>
            <a:r>
              <a:rPr lang="en-US" altLang="zh-CN" sz="2000" i="1" dirty="0">
                <a:latin typeface="Times New Roman" pitchFamily="18" charset="0"/>
                <a:ea typeface="SimSun" pitchFamily="2" charset="-122"/>
                <a:cs typeface="Times New Roman" pitchFamily="18" charset="0"/>
                <a:sym typeface="Symbol"/>
              </a:rPr>
              <a:t>f</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500</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和</a:t>
            </a:r>
            <a:r>
              <a:rPr lang="en-US" altLang="zh-CN" sz="2000" i="1" dirty="0">
                <a:latin typeface="Times New Roman" pitchFamily="18" charset="0"/>
                <a:ea typeface="SimSun" pitchFamily="2" charset="-122"/>
                <a:cs typeface="Times New Roman" pitchFamily="18" charset="0"/>
                <a:sym typeface="Symbol"/>
              </a:rPr>
              <a:t>g</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 3</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是同阶的；而</a:t>
            </a:r>
            <a:r>
              <a:rPr lang="en-US" altLang="zh-CN" sz="2000" i="1" dirty="0">
                <a:latin typeface="Times New Roman" pitchFamily="18" charset="0"/>
                <a:ea typeface="SimSun" pitchFamily="2" charset="-122"/>
                <a:cs typeface="Times New Roman" pitchFamily="18" charset="0"/>
                <a:sym typeface="Symbol"/>
              </a:rPr>
              <a:t>f</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5</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和</a:t>
            </a:r>
            <a:r>
              <a:rPr lang="en-US" altLang="zh-CN" sz="2000" i="1" dirty="0">
                <a:latin typeface="Times New Roman" pitchFamily="18" charset="0"/>
                <a:ea typeface="SimSun" pitchFamily="2" charset="-122"/>
                <a:cs typeface="Times New Roman" pitchFamily="18" charset="0"/>
                <a:sym typeface="Symbol"/>
              </a:rPr>
              <a:t>g</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 5</a:t>
            </a:r>
            <a:r>
              <a:rPr lang="en-US" altLang="zh-CN" sz="2000" i="1" dirty="0">
                <a:latin typeface="Times New Roman" pitchFamily="18" charset="0"/>
                <a:ea typeface="SimSun" pitchFamily="2" charset="-122"/>
                <a:cs typeface="Times New Roman" pitchFamily="18" charset="0"/>
                <a:sym typeface="Symbol"/>
              </a:rPr>
              <a:t>n</a:t>
            </a:r>
            <a:r>
              <a:rPr lang="en-US" altLang="zh-CN" sz="2200" baseline="20000" dirty="0">
                <a:latin typeface="Times New Roman" pitchFamily="18" charset="0"/>
                <a:ea typeface="SimSun" pitchFamily="2" charset="-122"/>
                <a:cs typeface="Times New Roman" pitchFamily="18" charset="0"/>
                <a:sym typeface="Symbol"/>
              </a:rPr>
              <a:t>1.01</a:t>
            </a:r>
            <a:r>
              <a:rPr lang="zh-CN" altLang="en-US" sz="2000" dirty="0">
                <a:latin typeface="Times New Roman" pitchFamily="18" charset="0"/>
                <a:ea typeface="SimSun" pitchFamily="2" charset="-122"/>
                <a:cs typeface="Times New Roman" pitchFamily="18" charset="0"/>
                <a:sym typeface="Symbol"/>
              </a:rPr>
              <a:t>则是不同阶的</a:t>
            </a:r>
            <a:endParaRPr lang="en-US" sz="2000" dirty="0">
              <a:latin typeface="Times New Roman" pitchFamily="18" charset="0"/>
              <a:ea typeface="SimSun" pitchFamily="2" charset="-122"/>
              <a:cs typeface="Times New Roman" pitchFamily="18" charset="0"/>
              <a:sym typeface="Symbol"/>
            </a:endParaRPr>
          </a:p>
          <a:p>
            <a:pPr>
              <a:spcBef>
                <a:spcPts val="828"/>
              </a:spcBef>
            </a:pPr>
            <a:r>
              <a:rPr lang="zh-CN" altLang="en-US" sz="2000" dirty="0">
                <a:latin typeface="Times New Roman" pitchFamily="18" charset="0"/>
                <a:ea typeface="SimSun" pitchFamily="2" charset="-122"/>
                <a:cs typeface="Times New Roman" pitchFamily="18" charset="0"/>
                <a:sym typeface="Symbol"/>
              </a:rPr>
              <a:t>相</a:t>
            </a:r>
            <a:r>
              <a:rPr lang="en-US" sz="2000" dirty="0" err="1">
                <a:latin typeface="Times New Roman" pitchFamily="18" charset="0"/>
                <a:ea typeface="SimSun" pitchFamily="2" charset="-122"/>
                <a:cs typeface="Times New Roman" pitchFamily="18" charset="0"/>
                <a:sym typeface="Symbol"/>
              </a:rPr>
              <a:t>差常数倍因子的两个复杂度函数认为是等阶的</a:t>
            </a:r>
            <a:r>
              <a:rPr lang="en-US" sz="2000" dirty="0">
                <a:latin typeface="Times New Roman" pitchFamily="18" charset="0"/>
                <a:ea typeface="SimSun" pitchFamily="2" charset="-122"/>
                <a:cs typeface="Times New Roman" pitchFamily="18" charset="0"/>
                <a:sym typeface="Symbol"/>
              </a:rPr>
              <a:t>。</a:t>
            </a:r>
          </a:p>
          <a:p>
            <a:pPr>
              <a:spcBef>
                <a:spcPts val="828"/>
              </a:spcBef>
            </a:pPr>
            <a:r>
              <a:rPr lang="en-US" sz="2000" dirty="0" err="1">
                <a:latin typeface="Times New Roman" pitchFamily="18" charset="0"/>
                <a:ea typeface="SimSun" pitchFamily="2" charset="-122"/>
                <a:cs typeface="Times New Roman" pitchFamily="18" charset="0"/>
                <a:sym typeface="Symbol"/>
              </a:rPr>
              <a:t>高阶与低阶的两个复杂度在</a:t>
            </a:r>
            <a:r>
              <a:rPr lang="en-US" sz="2000" i="1" dirty="0">
                <a:latin typeface="Times New Roman" pitchFamily="18" charset="0"/>
                <a:ea typeface="SimSun" pitchFamily="2" charset="-122"/>
                <a:cs typeface="Times New Roman" pitchFamily="18" charset="0"/>
              </a:rPr>
              <a:t> 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a:t>
            </a:r>
            <a:r>
              <a:rPr lang="en-US" sz="2000" dirty="0" err="1">
                <a:latin typeface="Times New Roman" pitchFamily="18" charset="0"/>
                <a:ea typeface="SimSun" pitchFamily="2" charset="-122"/>
                <a:cs typeface="Times New Roman" pitchFamily="18" charset="0"/>
                <a:sym typeface="Symbol"/>
              </a:rPr>
              <a:t>时，它们之比一定无界</a:t>
            </a:r>
            <a:r>
              <a:rPr lang="en-US" sz="2000" dirty="0">
                <a:latin typeface="Times New Roman" pitchFamily="18" charset="0"/>
                <a:ea typeface="SimSun" pitchFamily="2" charset="-122"/>
                <a:cs typeface="Times New Roman" pitchFamily="18" charset="0"/>
                <a:sym typeface="Symbol"/>
              </a:rPr>
              <a:t>。</a:t>
            </a:r>
          </a:p>
          <a:p>
            <a:pPr>
              <a:spcBef>
                <a:spcPts val="828"/>
              </a:spcBef>
            </a:pPr>
            <a:r>
              <a:rPr lang="en-US" sz="2000" dirty="0" err="1">
                <a:latin typeface="Times New Roman" pitchFamily="18" charset="0"/>
                <a:ea typeface="SimSun" pitchFamily="2" charset="-122"/>
                <a:cs typeface="Times New Roman" pitchFamily="18" charset="0"/>
                <a:sym typeface="Symbol"/>
              </a:rPr>
              <a:t>为了理论上正确和方便，要求算法必须允许有</a:t>
            </a:r>
            <a:r>
              <a:rPr lang="en-US" sz="2000" i="1" dirty="0">
                <a:latin typeface="Times New Roman" pitchFamily="18" charset="0"/>
                <a:ea typeface="SimSun" pitchFamily="2" charset="-122"/>
                <a:cs typeface="Times New Roman" pitchFamily="18" charset="0"/>
              </a:rPr>
              <a:t> 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a:t>
            </a:r>
            <a:r>
              <a:rPr lang="en-US" sz="2000" dirty="0" err="1">
                <a:latin typeface="Times New Roman" pitchFamily="18" charset="0"/>
                <a:ea typeface="SimSun" pitchFamily="2" charset="-122"/>
                <a:cs typeface="Times New Roman" pitchFamily="18" charset="0"/>
                <a:sym typeface="Symbol"/>
              </a:rPr>
              <a:t>的输入规模</a:t>
            </a:r>
            <a:r>
              <a:rPr lang="en-US" sz="2000" dirty="0">
                <a:latin typeface="Times New Roman" pitchFamily="18" charset="0"/>
                <a:ea typeface="SimSun" pitchFamily="2" charset="-122"/>
                <a:cs typeface="Times New Roman" pitchFamily="18" charset="0"/>
                <a:sym typeface="Symbol"/>
              </a:rPr>
              <a:t>！</a:t>
            </a:r>
            <a:endParaRPr lang="en-US" sz="2000" dirty="0">
              <a:latin typeface="Times New Roman" pitchFamily="18" charset="0"/>
              <a:ea typeface="SimSun" pitchFamily="2" charset="-122"/>
              <a:cs typeface="Times New Roman" pitchFamily="18" charset="0"/>
            </a:endParaRPr>
          </a:p>
        </p:txBody>
      </p:sp>
      <p:sp>
        <p:nvSpPr>
          <p:cNvPr id="6" name="灯片编号占位符 5">
            <a:extLst>
              <a:ext uri="{FF2B5EF4-FFF2-40B4-BE49-F238E27FC236}">
                <a16:creationId xmlns:a16="http://schemas.microsoft.com/office/drawing/2014/main" id="{2B1A1DC5-A108-433A-A2DB-A5E95706A298}"/>
              </a:ext>
            </a:extLst>
          </p:cNvPr>
          <p:cNvSpPr>
            <a:spLocks noGrp="1"/>
          </p:cNvSpPr>
          <p:nvPr>
            <p:ph type="sldNum" sz="quarter" idx="12"/>
          </p:nvPr>
        </p:nvSpPr>
        <p:spPr/>
        <p:txBody>
          <a:bodyPr/>
          <a:lstStyle/>
          <a:p>
            <a:fld id="{C462427C-90CD-4661-B725-C3D658441D48}" type="slidenum">
              <a:rPr lang="en-US" smtClean="0"/>
              <a:t>16</a:t>
            </a:fld>
            <a:endParaRPr lang="en-US"/>
          </a:p>
        </p:txBody>
      </p:sp>
    </p:spTree>
    <p:extLst>
      <p:ext uri="{BB962C8B-B14F-4D97-AF65-F5344CB8AC3E}">
        <p14:creationId xmlns:p14="http://schemas.microsoft.com/office/powerpoint/2010/main" val="191442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l"/>
            <a:r>
              <a:rPr lang="en-US" sz="2800" b="1" dirty="0" err="1">
                <a:latin typeface="SimSun" pitchFamily="2" charset="-122"/>
                <a:ea typeface="SimSun" pitchFamily="2" charset="-122"/>
              </a:rPr>
              <a:t>为什么这样做</a:t>
            </a:r>
            <a:r>
              <a:rPr lang="en-US" sz="2800" b="1" dirty="0">
                <a:latin typeface="SimSun" pitchFamily="2" charset="-122"/>
                <a:ea typeface="SimSun" pitchFamily="2" charset="-122"/>
              </a:rPr>
              <a:t>？</a:t>
            </a:r>
          </a:p>
        </p:txBody>
      </p:sp>
      <p:sp>
        <p:nvSpPr>
          <p:cNvPr id="3" name="Content Placeholder 2"/>
          <p:cNvSpPr>
            <a:spLocks noGrp="1"/>
          </p:cNvSpPr>
          <p:nvPr>
            <p:ph idx="1"/>
          </p:nvPr>
        </p:nvSpPr>
        <p:spPr>
          <a:xfrm>
            <a:off x="457200" y="1066800"/>
            <a:ext cx="8534400" cy="5181600"/>
          </a:xfrm>
        </p:spPr>
        <p:txBody>
          <a:bodyPr>
            <a:noAutofit/>
          </a:bodyPr>
          <a:lstStyle/>
          <a:p>
            <a:pPr>
              <a:lnSpc>
                <a:spcPct val="150000"/>
              </a:lnSpc>
            </a:pPr>
            <a:r>
              <a:rPr lang="en-US" sz="2000" dirty="0" err="1">
                <a:latin typeface="Times New Roman" pitchFamily="18" charset="0"/>
                <a:ea typeface="SimSun" pitchFamily="2" charset="-122"/>
                <a:cs typeface="Times New Roman" pitchFamily="18" charset="0"/>
              </a:rPr>
              <a:t>大大简化分析的工作</a:t>
            </a:r>
            <a:r>
              <a:rPr lang="en-US" sz="2000" dirty="0">
                <a:latin typeface="Times New Roman" pitchFamily="18" charset="0"/>
                <a:ea typeface="SimSun" pitchFamily="2" charset="-122"/>
                <a:cs typeface="Times New Roman" pitchFamily="18" charset="0"/>
              </a:rPr>
              <a:t>。</a:t>
            </a:r>
          </a:p>
          <a:p>
            <a:pPr>
              <a:lnSpc>
                <a:spcPct val="150000"/>
              </a:lnSpc>
            </a:pPr>
            <a:r>
              <a:rPr lang="en-US" sz="2000" dirty="0" err="1">
                <a:latin typeface="Times New Roman" pitchFamily="18" charset="0"/>
                <a:ea typeface="SimSun" pitchFamily="2" charset="-122"/>
                <a:cs typeface="Times New Roman" pitchFamily="18" charset="0"/>
              </a:rPr>
              <a:t>与实际复杂度之间最多差一个常数因子。这是因为</a:t>
            </a:r>
            <a:r>
              <a:rPr lang="en-US" sz="2000" dirty="0">
                <a:latin typeface="Times New Roman" pitchFamily="18" charset="0"/>
                <a:ea typeface="SimSun" pitchFamily="2" charset="-122"/>
                <a:cs typeface="Times New Roman" pitchFamily="18" charset="0"/>
              </a:rPr>
              <a:t>:</a:t>
            </a:r>
          </a:p>
          <a:p>
            <a:pPr marL="0" indent="0">
              <a:lnSpc>
                <a:spcPct val="120000"/>
              </a:lnSpc>
              <a:buNone/>
            </a:pPr>
            <a:r>
              <a:rPr lang="en-US" sz="2000" dirty="0">
                <a:latin typeface="Times New Roman" pitchFamily="18" charset="0"/>
                <a:ea typeface="SimSun" pitchFamily="2" charset="-122"/>
                <a:cs typeface="Times New Roman" pitchFamily="18" charset="0"/>
              </a:rPr>
              <a:t>	(1) </a:t>
            </a:r>
            <a:r>
              <a:rPr lang="en-US" sz="2000" dirty="0" err="1">
                <a:latin typeface="Times New Roman" pitchFamily="18" charset="0"/>
                <a:ea typeface="SimSun" pitchFamily="2" charset="-122"/>
                <a:cs typeface="Times New Roman" pitchFamily="18" charset="0"/>
              </a:rPr>
              <a:t>任一语言只提供常数个基本运算</a:t>
            </a:r>
            <a:r>
              <a:rPr lang="en-US" sz="2000" dirty="0">
                <a:latin typeface="Times New Roman" pitchFamily="18" charset="0"/>
                <a:ea typeface="SimSun" pitchFamily="2" charset="-122"/>
                <a:cs typeface="Times New Roman" pitchFamily="18" charset="0"/>
              </a:rPr>
              <a:t>。</a:t>
            </a:r>
          </a:p>
          <a:p>
            <a:pPr marL="1252538" indent="-1252538">
              <a:lnSpc>
                <a:spcPct val="120000"/>
              </a:lnSpc>
              <a:buNone/>
            </a:pPr>
            <a:r>
              <a:rPr lang="en-US" sz="2000" dirty="0">
                <a:latin typeface="Times New Roman" pitchFamily="18" charset="0"/>
                <a:ea typeface="SimSun" pitchFamily="2" charset="-122"/>
                <a:cs typeface="Times New Roman" pitchFamily="18" charset="0"/>
              </a:rPr>
              <a:t>              (2) </a:t>
            </a:r>
            <a:r>
              <a:rPr lang="zh-CN" altLang="en-US" sz="2000" u="sng" dirty="0">
                <a:latin typeface="Times New Roman" pitchFamily="18" charset="0"/>
                <a:ea typeface="SimSun" pitchFamily="2" charset="-122"/>
                <a:cs typeface="Times New Roman" pitchFamily="18" charset="0"/>
              </a:rPr>
              <a:t>任何两个</a:t>
            </a:r>
            <a:r>
              <a:rPr lang="en-US" sz="2000" u="sng" dirty="0" err="1">
                <a:latin typeface="Times New Roman" pitchFamily="18" charset="0"/>
                <a:ea typeface="SimSun" pitchFamily="2" charset="-122"/>
                <a:cs typeface="Times New Roman" pitchFamily="18" charset="0"/>
              </a:rPr>
              <a:t>不同基本运算</a:t>
            </a:r>
            <a:r>
              <a:rPr lang="zh-CN" altLang="en-US" sz="2000" u="sng" dirty="0">
                <a:latin typeface="Times New Roman" pitchFamily="18" charset="0"/>
                <a:ea typeface="SimSun" pitchFamily="2" charset="-122"/>
                <a:cs typeface="Times New Roman" pitchFamily="18" charset="0"/>
              </a:rPr>
              <a:t>所需的时间假定相同</a:t>
            </a:r>
            <a:r>
              <a:rPr lang="zh-CN" altLang="en-US" sz="2000" dirty="0">
                <a:latin typeface="Times New Roman" pitchFamily="18" charset="0"/>
                <a:ea typeface="SimSun" pitchFamily="2" charset="-122"/>
                <a:cs typeface="Times New Roman" pitchFamily="18" charset="0"/>
              </a:rPr>
              <a:t>。当然，实际中会有所不同，但一般在</a:t>
            </a:r>
            <a:r>
              <a:rPr lang="en-US" sz="2000" dirty="0" err="1">
                <a:latin typeface="Times New Roman" pitchFamily="18" charset="0"/>
                <a:ea typeface="SimSun" pitchFamily="2" charset="-122"/>
                <a:cs typeface="Times New Roman" pitchFamily="18" charset="0"/>
              </a:rPr>
              <a:t>常数倍</a:t>
            </a:r>
            <a:r>
              <a:rPr lang="zh-CN" altLang="en-US" sz="2000" dirty="0">
                <a:latin typeface="Times New Roman" pitchFamily="18" charset="0"/>
                <a:ea typeface="SimSun" pitchFamily="2" charset="-122"/>
                <a:cs typeface="Times New Roman" pitchFamily="18" charset="0"/>
              </a:rPr>
              <a:t>之内</a:t>
            </a:r>
            <a:r>
              <a:rPr lang="en-US" sz="2000" dirty="0">
                <a:latin typeface="Times New Roman" pitchFamily="18" charset="0"/>
                <a:ea typeface="SimSun" pitchFamily="2" charset="-122"/>
                <a:cs typeface="Times New Roman" pitchFamily="18" charset="0"/>
              </a:rPr>
              <a:t>。</a:t>
            </a:r>
            <a:r>
              <a:rPr lang="zh-CN" altLang="en-US" sz="2000" dirty="0">
                <a:latin typeface="Times New Roman" pitchFamily="18" charset="0"/>
                <a:ea typeface="SimSun" pitchFamily="2" charset="-122"/>
                <a:cs typeface="Times New Roman" pitchFamily="18" charset="0"/>
              </a:rPr>
              <a:t>比如，一个减法和乘法运算时间是</a:t>
            </a:r>
            <a:r>
              <a:rPr lang="en-US" altLang="zh-CN" sz="2000" dirty="0">
                <a:latin typeface="Times New Roman" pitchFamily="18" charset="0"/>
                <a:ea typeface="SimSun" pitchFamily="2" charset="-122"/>
                <a:cs typeface="Times New Roman" pitchFamily="18" charset="0"/>
              </a:rPr>
              <a:t>10</a:t>
            </a:r>
            <a:r>
              <a:rPr lang="zh-CN" altLang="en-US" sz="2000" dirty="0">
                <a:latin typeface="Times New Roman" pitchFamily="18" charset="0"/>
                <a:ea typeface="SimSun" pitchFamily="2" charset="-122"/>
                <a:cs typeface="Times New Roman" pitchFamily="18" charset="0"/>
              </a:rPr>
              <a:t>倍差</a:t>
            </a:r>
            <a:r>
              <a:rPr lang="en-US" altLang="zh-CN" sz="2000" dirty="0">
                <a:latin typeface="Times New Roman" pitchFamily="18" charset="0"/>
                <a:ea typeface="SimSun" pitchFamily="2" charset="-122"/>
                <a:cs typeface="Times New Roman" pitchFamily="18" charset="0"/>
              </a:rPr>
              <a:t>——</a:t>
            </a:r>
            <a:r>
              <a:rPr lang="zh-CN" altLang="en-US" sz="2000" dirty="0">
                <a:latin typeface="Times New Roman" pitchFamily="18" charset="0"/>
                <a:ea typeface="SimSun" pitchFamily="2" charset="-122"/>
                <a:cs typeface="Times New Roman" pitchFamily="18" charset="0"/>
              </a:rPr>
              <a:t>这仍是一个常数</a:t>
            </a:r>
            <a:endParaRPr lang="en-US" sz="2000" dirty="0">
              <a:latin typeface="Times New Roman" pitchFamily="18" charset="0"/>
              <a:ea typeface="SimSun" pitchFamily="2" charset="-122"/>
              <a:cs typeface="Times New Roman" pitchFamily="18" charset="0"/>
            </a:endParaRPr>
          </a:p>
          <a:p>
            <a:pPr marL="0" indent="0">
              <a:lnSpc>
                <a:spcPct val="120000"/>
              </a:lnSpc>
              <a:buNone/>
            </a:pPr>
            <a:r>
              <a:rPr lang="en-US" sz="2000" dirty="0">
                <a:latin typeface="Times New Roman" pitchFamily="18" charset="0"/>
                <a:ea typeface="SimSun" pitchFamily="2" charset="-122"/>
                <a:cs typeface="Times New Roman" pitchFamily="18" charset="0"/>
              </a:rPr>
              <a:t>	(3) </a:t>
            </a:r>
            <a:r>
              <a:rPr lang="zh-CN" altLang="en-US" sz="2000" u="sng" dirty="0">
                <a:latin typeface="Times New Roman" pitchFamily="18" charset="0"/>
                <a:ea typeface="SimSun" pitchFamily="2" charset="-122"/>
                <a:cs typeface="Times New Roman" pitchFamily="18" charset="0"/>
              </a:rPr>
              <a:t>任一</a:t>
            </a:r>
            <a:r>
              <a:rPr lang="en-US" sz="2000" u="sng" dirty="0" err="1">
                <a:latin typeface="Times New Roman" pitchFamily="18" charset="0"/>
                <a:ea typeface="SimSun" pitchFamily="2" charset="-122"/>
                <a:cs typeface="Times New Roman" pitchFamily="18" charset="0"/>
              </a:rPr>
              <a:t>基本运算所需时间</a:t>
            </a:r>
            <a:r>
              <a:rPr lang="zh-CN" altLang="en-US" sz="2000" u="sng" dirty="0">
                <a:latin typeface="Times New Roman" pitchFamily="18" charset="0"/>
                <a:ea typeface="SimSun" pitchFamily="2" charset="-122"/>
                <a:cs typeface="Times New Roman" pitchFamily="18" charset="0"/>
              </a:rPr>
              <a:t>是常数</a:t>
            </a:r>
            <a:r>
              <a:rPr lang="zh-CN" altLang="en-US" sz="2000" dirty="0">
                <a:latin typeface="Times New Roman" pitchFamily="18" charset="0"/>
                <a:ea typeface="SimSun" pitchFamily="2" charset="-122"/>
                <a:cs typeface="Times New Roman" pitchFamily="18" charset="0"/>
              </a:rPr>
              <a:t>，</a:t>
            </a:r>
            <a:r>
              <a:rPr lang="en-US" sz="2000" dirty="0" err="1">
                <a:latin typeface="Times New Roman" pitchFamily="18" charset="0"/>
                <a:ea typeface="SimSun" pitchFamily="2" charset="-122"/>
                <a:cs typeface="Times New Roman" pitchFamily="18" charset="0"/>
              </a:rPr>
              <a:t>不因数据大小</a:t>
            </a:r>
            <a:r>
              <a:rPr lang="zh-CN" altLang="en-US" sz="2000" dirty="0">
                <a:latin typeface="Times New Roman" pitchFamily="18" charset="0"/>
                <a:ea typeface="SimSun" pitchFamily="2" charset="-122"/>
                <a:cs typeface="Times New Roman" pitchFamily="18" charset="0"/>
              </a:rPr>
              <a:t>等因素</a:t>
            </a:r>
            <a:r>
              <a:rPr lang="en-US" sz="2000" dirty="0" err="1">
                <a:latin typeface="Times New Roman" pitchFamily="18" charset="0"/>
                <a:ea typeface="SimSun" pitchFamily="2" charset="-122"/>
                <a:cs typeface="Times New Roman" pitchFamily="18" charset="0"/>
              </a:rPr>
              <a:t>而不同</a:t>
            </a:r>
            <a:r>
              <a:rPr lang="en-US" sz="2000" dirty="0">
                <a:latin typeface="Times New Roman" pitchFamily="18" charset="0"/>
                <a:ea typeface="SimSun" pitchFamily="2" charset="-122"/>
                <a:cs typeface="Times New Roman" pitchFamily="18" charset="0"/>
              </a:rPr>
              <a:t>。</a:t>
            </a:r>
          </a:p>
          <a:p>
            <a:pPr>
              <a:lnSpc>
                <a:spcPct val="150000"/>
              </a:lnSpc>
            </a:pPr>
            <a:r>
              <a:rPr lang="en-US" sz="2000" dirty="0" err="1">
                <a:latin typeface="Times New Roman" pitchFamily="18" charset="0"/>
                <a:ea typeface="SimSun" pitchFamily="2" charset="-122"/>
                <a:cs typeface="Times New Roman" pitchFamily="18" charset="0"/>
              </a:rPr>
              <a:t>复杂度好坏取决于输入规模</a:t>
            </a:r>
            <a:r>
              <a:rPr lang="en-US" sz="2000" dirty="0">
                <a:latin typeface="Times New Roman" pitchFamily="18" charset="0"/>
                <a:ea typeface="SimSun" pitchFamily="2" charset="-122"/>
                <a:cs typeface="Times New Roman" pitchFamily="18" charset="0"/>
              </a:rPr>
              <a:t> </a:t>
            </a:r>
            <a:r>
              <a:rPr lang="en-US" sz="2000" i="1" dirty="0">
                <a:latin typeface="Times New Roman" pitchFamily="18" charset="0"/>
                <a:ea typeface="SimSun" pitchFamily="2" charset="-122"/>
                <a:cs typeface="Times New Roman" pitchFamily="18" charset="0"/>
              </a:rPr>
              <a:t>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a:t>
            </a:r>
            <a:r>
              <a:rPr lang="en-US" sz="2000" dirty="0" err="1">
                <a:latin typeface="Times New Roman" pitchFamily="18" charset="0"/>
                <a:ea typeface="SimSun" pitchFamily="2" charset="-122"/>
                <a:cs typeface="Times New Roman" pitchFamily="18" charset="0"/>
                <a:sym typeface="Symbol"/>
              </a:rPr>
              <a:t>时，其增长的快慢</a:t>
            </a:r>
            <a:r>
              <a:rPr lang="en-US" sz="2000" dirty="0">
                <a:latin typeface="Times New Roman" pitchFamily="18" charset="0"/>
                <a:ea typeface="SimSun" pitchFamily="2" charset="-122"/>
                <a:cs typeface="Times New Roman" pitchFamily="18" charset="0"/>
                <a:sym typeface="Symbol"/>
              </a:rPr>
              <a:t>。</a:t>
            </a:r>
          </a:p>
          <a:p>
            <a:pPr marL="0" indent="0">
              <a:lnSpc>
                <a:spcPct val="150000"/>
              </a:lnSpc>
              <a:buNone/>
            </a:pPr>
            <a:r>
              <a:rPr lang="en-US" sz="2000" i="1" dirty="0">
                <a:latin typeface="Times New Roman" pitchFamily="18" charset="0"/>
                <a:ea typeface="SimSun" pitchFamily="2" charset="-122"/>
                <a:cs typeface="Times New Roman" pitchFamily="18" charset="0"/>
                <a:sym typeface="Symbol"/>
              </a:rPr>
              <a:t>      </a:t>
            </a:r>
            <a:r>
              <a:rPr lang="en-US" altLang="zh-CN" sz="2000" i="1" dirty="0">
                <a:latin typeface="Times New Roman" pitchFamily="18" charset="0"/>
                <a:ea typeface="SimSun" pitchFamily="2" charset="-122"/>
                <a:cs typeface="Times New Roman" pitchFamily="18" charset="0"/>
                <a:sym typeface="Symbol"/>
              </a:rPr>
              <a:t>f</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500</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和</a:t>
            </a:r>
            <a:r>
              <a:rPr lang="en-US" altLang="zh-CN" sz="2000" i="1" dirty="0">
                <a:latin typeface="Times New Roman" pitchFamily="18" charset="0"/>
                <a:ea typeface="SimSun" pitchFamily="2" charset="-122"/>
                <a:cs typeface="Times New Roman" pitchFamily="18" charset="0"/>
                <a:sym typeface="Symbol"/>
              </a:rPr>
              <a:t>g</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 3</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是同阶的；而</a:t>
            </a:r>
            <a:r>
              <a:rPr lang="en-US" altLang="zh-CN" sz="2000" i="1" dirty="0">
                <a:latin typeface="Times New Roman" pitchFamily="18" charset="0"/>
                <a:ea typeface="SimSun" pitchFamily="2" charset="-122"/>
                <a:cs typeface="Times New Roman" pitchFamily="18" charset="0"/>
                <a:sym typeface="Symbol"/>
              </a:rPr>
              <a:t>f</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5</a:t>
            </a:r>
            <a:r>
              <a:rPr lang="en-US" altLang="zh-CN" sz="2000" i="1" dirty="0">
                <a:latin typeface="Times New Roman" pitchFamily="18" charset="0"/>
                <a:ea typeface="SimSun" pitchFamily="2" charset="-122"/>
                <a:cs typeface="Times New Roman" pitchFamily="18" charset="0"/>
                <a:sym typeface="Symbol"/>
              </a:rPr>
              <a:t>n</a:t>
            </a:r>
            <a:r>
              <a:rPr lang="zh-CN" altLang="en-US" sz="2000" dirty="0">
                <a:latin typeface="Times New Roman" pitchFamily="18" charset="0"/>
                <a:ea typeface="SimSun" pitchFamily="2" charset="-122"/>
                <a:cs typeface="Times New Roman" pitchFamily="18" charset="0"/>
                <a:sym typeface="Symbol"/>
              </a:rPr>
              <a:t>和</a:t>
            </a:r>
            <a:r>
              <a:rPr lang="en-US" altLang="zh-CN" sz="2000" i="1" dirty="0">
                <a:latin typeface="Times New Roman" pitchFamily="18" charset="0"/>
                <a:ea typeface="SimSun" pitchFamily="2" charset="-122"/>
                <a:cs typeface="Times New Roman" pitchFamily="18" charset="0"/>
                <a:sym typeface="Symbol"/>
              </a:rPr>
              <a:t>g</a:t>
            </a:r>
            <a:r>
              <a:rPr lang="en-US" altLang="zh-CN" sz="2000" dirty="0">
                <a:latin typeface="Times New Roman" pitchFamily="18" charset="0"/>
                <a:ea typeface="SimSun" pitchFamily="2" charset="-122"/>
                <a:cs typeface="Times New Roman" pitchFamily="18" charset="0"/>
                <a:sym typeface="Symbol"/>
              </a:rPr>
              <a:t>(</a:t>
            </a:r>
            <a:r>
              <a:rPr lang="en-US" altLang="zh-CN" sz="2000" i="1" dirty="0">
                <a:latin typeface="Times New Roman" pitchFamily="18" charset="0"/>
                <a:ea typeface="SimSun" pitchFamily="2" charset="-122"/>
                <a:cs typeface="Times New Roman" pitchFamily="18" charset="0"/>
                <a:sym typeface="Symbol"/>
              </a:rPr>
              <a:t>n</a:t>
            </a:r>
            <a:r>
              <a:rPr lang="en-US" altLang="zh-CN" sz="2000" dirty="0">
                <a:latin typeface="Times New Roman" pitchFamily="18" charset="0"/>
                <a:ea typeface="SimSun" pitchFamily="2" charset="-122"/>
                <a:cs typeface="Times New Roman" pitchFamily="18" charset="0"/>
                <a:sym typeface="Symbol"/>
              </a:rPr>
              <a:t>) = 5</a:t>
            </a:r>
            <a:r>
              <a:rPr lang="en-US" altLang="zh-CN" sz="2000" i="1" dirty="0">
                <a:latin typeface="Times New Roman" pitchFamily="18" charset="0"/>
                <a:ea typeface="SimSun" pitchFamily="2" charset="-122"/>
                <a:cs typeface="Times New Roman" pitchFamily="18" charset="0"/>
                <a:sym typeface="Symbol"/>
              </a:rPr>
              <a:t>n</a:t>
            </a:r>
            <a:r>
              <a:rPr lang="en-US" altLang="zh-CN" sz="2200" baseline="20000" dirty="0">
                <a:latin typeface="Times New Roman" pitchFamily="18" charset="0"/>
                <a:ea typeface="SimSun" pitchFamily="2" charset="-122"/>
                <a:cs typeface="Times New Roman" pitchFamily="18" charset="0"/>
                <a:sym typeface="Symbol"/>
              </a:rPr>
              <a:t>1.01</a:t>
            </a:r>
            <a:r>
              <a:rPr lang="zh-CN" altLang="en-US" sz="2000" dirty="0">
                <a:latin typeface="Times New Roman" pitchFamily="18" charset="0"/>
                <a:ea typeface="SimSun" pitchFamily="2" charset="-122"/>
                <a:cs typeface="Times New Roman" pitchFamily="18" charset="0"/>
                <a:sym typeface="Symbol"/>
              </a:rPr>
              <a:t>则是不同阶的</a:t>
            </a:r>
            <a:endParaRPr lang="en-US" sz="2000" dirty="0">
              <a:latin typeface="Times New Roman" pitchFamily="18" charset="0"/>
              <a:ea typeface="SimSun" pitchFamily="2" charset="-122"/>
              <a:cs typeface="Times New Roman" pitchFamily="18" charset="0"/>
              <a:sym typeface="Symbol"/>
            </a:endParaRPr>
          </a:p>
          <a:p>
            <a:pPr>
              <a:lnSpc>
                <a:spcPct val="150000"/>
              </a:lnSpc>
            </a:pPr>
            <a:r>
              <a:rPr lang="zh-CN" altLang="en-US" sz="2000" dirty="0">
                <a:latin typeface="Times New Roman" pitchFamily="18" charset="0"/>
                <a:ea typeface="SimSun" pitchFamily="2" charset="-122"/>
                <a:cs typeface="Times New Roman" pitchFamily="18" charset="0"/>
                <a:sym typeface="Symbol"/>
              </a:rPr>
              <a:t>相</a:t>
            </a:r>
            <a:r>
              <a:rPr lang="en-US" sz="2000" dirty="0" err="1">
                <a:latin typeface="Times New Roman" pitchFamily="18" charset="0"/>
                <a:ea typeface="SimSun" pitchFamily="2" charset="-122"/>
                <a:cs typeface="Times New Roman" pitchFamily="18" charset="0"/>
                <a:sym typeface="Symbol"/>
              </a:rPr>
              <a:t>差常数倍因子的两个复杂度函数认为是等阶的</a:t>
            </a:r>
            <a:r>
              <a:rPr lang="en-US" sz="2000" dirty="0">
                <a:latin typeface="Times New Roman" pitchFamily="18" charset="0"/>
                <a:ea typeface="SimSun" pitchFamily="2" charset="-122"/>
                <a:cs typeface="Times New Roman" pitchFamily="18" charset="0"/>
                <a:sym typeface="Symbol"/>
              </a:rPr>
              <a:t>。</a:t>
            </a:r>
          </a:p>
          <a:p>
            <a:pPr>
              <a:lnSpc>
                <a:spcPct val="150000"/>
              </a:lnSpc>
            </a:pPr>
            <a:r>
              <a:rPr lang="en-US" sz="2000" dirty="0" err="1">
                <a:latin typeface="Times New Roman" pitchFamily="18" charset="0"/>
                <a:ea typeface="SimSun" pitchFamily="2" charset="-122"/>
                <a:cs typeface="Times New Roman" pitchFamily="18" charset="0"/>
                <a:sym typeface="Symbol"/>
              </a:rPr>
              <a:t>高阶与低阶的两个复杂度在</a:t>
            </a:r>
            <a:r>
              <a:rPr lang="en-US" sz="2000" i="1" dirty="0">
                <a:latin typeface="Times New Roman" pitchFamily="18" charset="0"/>
                <a:ea typeface="SimSun" pitchFamily="2" charset="-122"/>
                <a:cs typeface="Times New Roman" pitchFamily="18" charset="0"/>
              </a:rPr>
              <a:t> 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 </a:t>
            </a:r>
            <a:r>
              <a:rPr lang="en-US" sz="2000" dirty="0" err="1">
                <a:latin typeface="Times New Roman" pitchFamily="18" charset="0"/>
                <a:ea typeface="SimSun" pitchFamily="2" charset="-122"/>
                <a:cs typeface="Times New Roman" pitchFamily="18" charset="0"/>
                <a:sym typeface="Symbol"/>
              </a:rPr>
              <a:t>时，它们之比一定无界</a:t>
            </a:r>
            <a:r>
              <a:rPr lang="en-US" sz="2000" dirty="0">
                <a:latin typeface="Times New Roman" pitchFamily="18" charset="0"/>
                <a:ea typeface="SimSun" pitchFamily="2" charset="-122"/>
                <a:cs typeface="Times New Roman" pitchFamily="18" charset="0"/>
                <a:sym typeface="Symbol"/>
              </a:rPr>
              <a:t>。</a:t>
            </a:r>
          </a:p>
          <a:p>
            <a:pPr>
              <a:lnSpc>
                <a:spcPct val="150000"/>
              </a:lnSpc>
            </a:pPr>
            <a:r>
              <a:rPr lang="en-US" sz="2000" dirty="0" err="1">
                <a:latin typeface="Times New Roman" pitchFamily="18" charset="0"/>
                <a:ea typeface="SimSun" pitchFamily="2" charset="-122"/>
                <a:cs typeface="Times New Roman" pitchFamily="18" charset="0"/>
                <a:sym typeface="Symbol"/>
              </a:rPr>
              <a:t>为了理论上正确和方便，要求算法必须允许有</a:t>
            </a:r>
            <a:r>
              <a:rPr lang="en-US" sz="2000" i="1" dirty="0">
                <a:latin typeface="Times New Roman" pitchFamily="18" charset="0"/>
                <a:ea typeface="SimSun" pitchFamily="2" charset="-122"/>
                <a:cs typeface="Times New Roman" pitchFamily="18" charset="0"/>
              </a:rPr>
              <a:t> n</a:t>
            </a:r>
            <a:r>
              <a:rPr lang="en-US" sz="2000" dirty="0">
                <a:latin typeface="Times New Roman" pitchFamily="18" charset="0"/>
                <a:ea typeface="SimSun" pitchFamily="2" charset="-122"/>
                <a:cs typeface="Times New Roman" pitchFamily="18" charset="0"/>
              </a:rPr>
              <a:t> </a:t>
            </a:r>
            <a:r>
              <a:rPr lang="en-US" sz="2000" dirty="0">
                <a:latin typeface="Times New Roman" pitchFamily="18" charset="0"/>
                <a:ea typeface="SimSun" pitchFamily="2" charset="-122"/>
                <a:cs typeface="Times New Roman" pitchFamily="18" charset="0"/>
                <a:sym typeface="Symbol"/>
              </a:rPr>
              <a:t> </a:t>
            </a:r>
            <a:r>
              <a:rPr lang="en-US" sz="2000" dirty="0" err="1">
                <a:latin typeface="Times New Roman" pitchFamily="18" charset="0"/>
                <a:ea typeface="SimSun" pitchFamily="2" charset="-122"/>
                <a:cs typeface="Times New Roman" pitchFamily="18" charset="0"/>
                <a:sym typeface="Symbol"/>
              </a:rPr>
              <a:t>的输入规模</a:t>
            </a:r>
            <a:r>
              <a:rPr lang="en-US" sz="2000" dirty="0">
                <a:latin typeface="Times New Roman" pitchFamily="18" charset="0"/>
                <a:ea typeface="SimSun" pitchFamily="2" charset="-122"/>
                <a:cs typeface="Times New Roman" pitchFamily="18" charset="0"/>
                <a:sym typeface="Symbol"/>
              </a:rPr>
              <a:t>！</a:t>
            </a:r>
            <a:endParaRPr lang="en-US" sz="2000" dirty="0">
              <a:latin typeface="Times New Roman" pitchFamily="18" charset="0"/>
              <a:ea typeface="SimSun" pitchFamily="2" charset="-122"/>
              <a:cs typeface="Times New Roman" pitchFamily="18" charset="0"/>
            </a:endParaRPr>
          </a:p>
        </p:txBody>
      </p:sp>
      <p:sp>
        <p:nvSpPr>
          <p:cNvPr id="5" name="矩形 4">
            <a:extLst>
              <a:ext uri="{FF2B5EF4-FFF2-40B4-BE49-F238E27FC236}">
                <a16:creationId xmlns:a16="http://schemas.microsoft.com/office/drawing/2014/main" id="{412F8741-5088-49BE-9CD4-16625B493924}"/>
              </a:ext>
            </a:extLst>
          </p:cNvPr>
          <p:cNvSpPr/>
          <p:nvPr/>
        </p:nvSpPr>
        <p:spPr>
          <a:xfrm>
            <a:off x="457200" y="2590800"/>
            <a:ext cx="8382000" cy="2529988"/>
          </a:xfrm>
          <a:prstGeom prst="rect">
            <a:avLst/>
          </a:prstGeom>
          <a:solidFill>
            <a:srgbClr val="FFC000"/>
          </a:solidFill>
          <a:ln w="38100">
            <a:solidFill>
              <a:schemeClr val="accent1">
                <a:shade val="50000"/>
              </a:schemeClr>
            </a:solidFill>
          </a:ln>
        </p:spPr>
        <p:txBody>
          <a:bodyPr wrap="square">
            <a:spAutoFit/>
          </a:bodyPr>
          <a:lstStyle/>
          <a:p>
            <a:pPr marL="228600" algn="just">
              <a:lnSpc>
                <a:spcPct val="150000"/>
              </a:lnSpc>
              <a:spcAft>
                <a:spcPts val="0"/>
              </a:spcAft>
            </a:pPr>
            <a:r>
              <a:rPr lang="zh-CN" altLang="en-US" sz="2400" dirty="0">
                <a:latin typeface="Times New Roman" panose="02020603050405020304" pitchFamily="18" charset="0"/>
                <a:ea typeface="宋体" panose="02010600030101010101" pitchFamily="2" charset="-122"/>
              </a:rPr>
              <a:t>需要注意的是，如果程序代码中包含以下步骤，则不能将之视为单个操作</a:t>
            </a:r>
            <a:r>
              <a:rPr lang="en-US" altLang="zh-CN" sz="2400" dirty="0">
                <a:latin typeface="Times New Roman" panose="02020603050405020304" pitchFamily="18" charset="0"/>
                <a:ea typeface="宋体" panose="02010600030101010101" pitchFamily="2" charset="-122"/>
              </a:rPr>
              <a:t>.</a:t>
            </a:r>
            <a:r>
              <a:rPr lang="en-US" sz="2400" dirty="0">
                <a:latin typeface="Times New Roman" panose="02020603050405020304" pitchFamily="18" charset="0"/>
                <a:ea typeface="宋体" panose="02010600030101010101" pitchFamily="2" charset="-122"/>
              </a:rPr>
              <a:t>		</a:t>
            </a:r>
          </a:p>
          <a:p>
            <a:pPr marL="228600" algn="ctr">
              <a:lnSpc>
                <a:spcPct val="150000"/>
              </a:lnSpc>
              <a:spcAft>
                <a:spcPts val="0"/>
              </a:spcAft>
            </a:pPr>
            <a:r>
              <a:rPr lang="en-US" sz="2000" i="1" dirty="0">
                <a:latin typeface="Times New Roman" panose="02020603050405020304" pitchFamily="18" charset="0"/>
                <a:ea typeface="宋体" panose="02010600030101010101" pitchFamily="2" charset="-122"/>
              </a:rPr>
              <a:t>x</a:t>
            </a:r>
            <a:r>
              <a:rPr lang="en-US" sz="2000" dirty="0">
                <a:latin typeface="Times New Roman" panose="02020603050405020304" pitchFamily="18" charset="0"/>
                <a:ea typeface="宋体" panose="02010600030101010101" pitchFamily="2" charset="-122"/>
              </a:rPr>
              <a:t> </a:t>
            </a:r>
            <a:r>
              <a:rPr lang="en-US" sz="2000" dirty="0">
                <a:latin typeface="Times New Roman" panose="02020603050405020304" pitchFamily="18" charset="0"/>
                <a:ea typeface="宋体" panose="02010600030101010101" pitchFamily="2" charset="-122"/>
                <a:sym typeface="Symbol" panose="05050102010706020507" pitchFamily="18" charset="2"/>
              </a:rPr>
              <a:t></a:t>
            </a:r>
            <a:r>
              <a:rPr lang="en-US" sz="2000" dirty="0">
                <a:latin typeface="Times New Roman" panose="02020603050405020304" pitchFamily="18" charset="0"/>
                <a:ea typeface="宋体" panose="02010600030101010101" pitchFamily="2" charset="-122"/>
              </a:rPr>
              <a:t> </a:t>
            </a:r>
            <a:r>
              <a:rPr lang="en-US" sz="2000" i="1" dirty="0">
                <a:latin typeface="Times New Roman" panose="02020603050405020304" pitchFamily="18" charset="0"/>
                <a:ea typeface="宋体" panose="02010600030101010101" pitchFamily="2" charset="-122"/>
              </a:rPr>
              <a:t>n</a:t>
            </a:r>
            <a:r>
              <a:rPr lang="en-US" sz="2000" dirty="0">
                <a:latin typeface="Times New Roman" panose="02020603050405020304" pitchFamily="18" charset="0"/>
                <a:ea typeface="宋体" panose="02010600030101010101" pitchFamily="2" charset="-122"/>
              </a:rPr>
              <a:t>!</a:t>
            </a:r>
          </a:p>
          <a:p>
            <a:pPr marL="228600" algn="ctr">
              <a:lnSpc>
                <a:spcPct val="150000"/>
              </a:lnSpc>
              <a:spcAft>
                <a:spcPts val="0"/>
              </a:spcAft>
            </a:pPr>
            <a:r>
              <a:rPr lang="en-US" sz="2000" dirty="0">
                <a:latin typeface="Times New Roman" panose="02020603050405020304" pitchFamily="18" charset="0"/>
                <a:ea typeface="宋体" panose="02010600030101010101" pitchFamily="2" charset="-122"/>
              </a:rPr>
              <a:t>or		</a:t>
            </a:r>
            <a:r>
              <a:rPr lang="en-US" sz="2000" i="1" dirty="0">
                <a:latin typeface="Times New Roman" panose="02020603050405020304" pitchFamily="18" charset="0"/>
                <a:ea typeface="宋体" panose="02010600030101010101" pitchFamily="2" charset="-122"/>
              </a:rPr>
              <a:t>z</a:t>
            </a:r>
            <a:r>
              <a:rPr lang="en-US" sz="2000" dirty="0">
                <a:latin typeface="Times New Roman" panose="02020603050405020304" pitchFamily="18" charset="0"/>
                <a:ea typeface="宋体" panose="02010600030101010101" pitchFamily="2" charset="-122"/>
              </a:rPr>
              <a:t> </a:t>
            </a:r>
            <a:r>
              <a:rPr lang="en-US" sz="2000" dirty="0">
                <a:latin typeface="Times New Roman" panose="02020603050405020304" pitchFamily="18" charset="0"/>
                <a:ea typeface="宋体" panose="02010600030101010101" pitchFamily="2" charset="-122"/>
                <a:sym typeface="Symbol" panose="05050102010706020507" pitchFamily="18" charset="2"/>
              </a:rPr>
              <a:t></a:t>
            </a:r>
            <a:r>
              <a:rPr lang="en-US" sz="2000" dirty="0">
                <a:latin typeface="Times New Roman" panose="02020603050405020304" pitchFamily="18" charset="0"/>
                <a:ea typeface="宋体" panose="02010600030101010101" pitchFamily="2" charset="-122"/>
              </a:rPr>
              <a:t> Min {A[1], A[2], …, A[</a:t>
            </a:r>
            <a:r>
              <a:rPr lang="en-US" sz="2000" i="1" dirty="0">
                <a:latin typeface="Times New Roman" panose="02020603050405020304" pitchFamily="18" charset="0"/>
                <a:ea typeface="宋体" panose="02010600030101010101" pitchFamily="2" charset="-122"/>
              </a:rPr>
              <a:t>n</a:t>
            </a:r>
            <a:r>
              <a:rPr lang="en-US" sz="2000" dirty="0">
                <a:latin typeface="Times New Roman" panose="02020603050405020304" pitchFamily="18" charset="0"/>
                <a:ea typeface="宋体" panose="02010600030101010101" pitchFamily="2" charset="-122"/>
              </a:rPr>
              <a:t>]}</a:t>
            </a:r>
          </a:p>
          <a:p>
            <a:pPr marL="228600" algn="just">
              <a:lnSpc>
                <a:spcPct val="150000"/>
              </a:lnSpc>
              <a:spcAft>
                <a:spcPts val="0"/>
              </a:spcAft>
            </a:pPr>
            <a:r>
              <a:rPr lang="zh-CN" altLang="en-US" sz="2000" dirty="0">
                <a:effectLst/>
                <a:latin typeface="Times New Roman" panose="02020603050405020304" pitchFamily="18" charset="0"/>
                <a:ea typeface="宋体" panose="02010600030101010101" pitchFamily="2" charset="-122"/>
              </a:rPr>
              <a:t>因为，它们是一个步骤</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step</a:t>
            </a:r>
            <a:r>
              <a:rPr lang="zh-CN" altLang="en-US" sz="2000" dirty="0">
                <a:latin typeface="Times New Roman" panose="02020603050405020304" pitchFamily="18" charset="0"/>
                <a:ea typeface="宋体" panose="02010600030101010101" pitchFamily="2" charset="-122"/>
              </a:rPr>
              <a:t>），</a:t>
            </a:r>
            <a:r>
              <a:rPr lang="zh-CN" altLang="en-US" sz="2000" dirty="0">
                <a:effectLst/>
                <a:latin typeface="Times New Roman" panose="02020603050405020304" pitchFamily="18" charset="0"/>
                <a:ea typeface="宋体" panose="02010600030101010101" pitchFamily="2" charset="-122"/>
              </a:rPr>
              <a:t>无法在在单个操作内完成</a:t>
            </a:r>
            <a:endParaRPr lang="en-US" sz="2000" dirty="0">
              <a:effectLst/>
              <a:latin typeface="Times New Roman" panose="02020603050405020304" pitchFamily="18" charset="0"/>
              <a:ea typeface="宋体" panose="02010600030101010101" pitchFamily="2" charset="-122"/>
            </a:endParaRPr>
          </a:p>
        </p:txBody>
      </p:sp>
      <p:sp>
        <p:nvSpPr>
          <p:cNvPr id="6" name="灯片编号占位符 5">
            <a:extLst>
              <a:ext uri="{FF2B5EF4-FFF2-40B4-BE49-F238E27FC236}">
                <a16:creationId xmlns:a16="http://schemas.microsoft.com/office/drawing/2014/main" id="{2B1A1DC5-A108-433A-A2DB-A5E95706A298}"/>
              </a:ext>
            </a:extLst>
          </p:cNvPr>
          <p:cNvSpPr>
            <a:spLocks noGrp="1"/>
          </p:cNvSpPr>
          <p:nvPr>
            <p:ph type="sldNum" sz="quarter" idx="12"/>
          </p:nvPr>
        </p:nvSpPr>
        <p:spPr/>
        <p:txBody>
          <a:bodyPr/>
          <a:lstStyle/>
          <a:p>
            <a:fld id="{C462427C-90CD-4661-B725-C3D658441D48}" type="slidenum">
              <a:rPr lang="en-US" smtClean="0"/>
              <a:t>17</a:t>
            </a:fld>
            <a:endParaRPr lang="en-US"/>
          </a:p>
        </p:txBody>
      </p:sp>
    </p:spTree>
    <p:extLst>
      <p:ext uri="{BB962C8B-B14F-4D97-AF65-F5344CB8AC3E}">
        <p14:creationId xmlns:p14="http://schemas.microsoft.com/office/powerpoint/2010/main" val="3494033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sz="2800" b="1" dirty="0" err="1"/>
              <a:t>举例</a:t>
            </a:r>
            <a:endParaRPr lang="en-US" sz="2800" b="1" dirty="0"/>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zh-CN" altLang="en-US" sz="2400" b="1" dirty="0">
                <a:solidFill>
                  <a:srgbClr val="FF0000"/>
                </a:solidFill>
                <a:effectLst>
                  <a:outerShdw blurRad="38100" dist="38100" dir="2700000" algn="tl">
                    <a:srgbClr val="C0C0C0"/>
                  </a:outerShdw>
                </a:effectLst>
                <a:latin typeface="华文细黑" panose="02010600040101010101" pitchFamily="2" charset="-122"/>
                <a:ea typeface="华文细黑" panose="02010600040101010101" pitchFamily="2" charset="-122"/>
              </a:rPr>
              <a:t>选择排序</a:t>
            </a:r>
            <a:r>
              <a:rPr lang="en-US" altLang="zh-CN" sz="2400" b="1" dirty="0">
                <a:solidFill>
                  <a:srgbClr val="FF0000"/>
                </a:solidFill>
                <a:effectLst>
                  <a:outerShdw blurRad="38100" dist="38100" dir="2700000" algn="tl">
                    <a:srgbClr val="C0C0C0"/>
                  </a:outerShdw>
                </a:effectLst>
                <a:latin typeface="华文细黑" panose="02010600040101010101" pitchFamily="2" charset="-122"/>
                <a:ea typeface="华文细黑" panose="02010600040101010101" pitchFamily="2" charset="-122"/>
              </a:rPr>
              <a:t>(Selection-Sort)</a:t>
            </a:r>
            <a:r>
              <a:rPr lang="zh-CN" altLang="en-US" sz="24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的复杂度</a:t>
            </a:r>
            <a:r>
              <a:rPr lang="zh-CN" altLang="en-US" sz="2400" b="1" dirty="0"/>
              <a:t>可以这样得出：</a:t>
            </a:r>
            <a:endParaRPr lang="en-US" altLang="zh-CN" sz="2400" b="1" dirty="0"/>
          </a:p>
          <a:p>
            <a:pPr marL="0" indent="0">
              <a:buNone/>
            </a:pPr>
            <a:r>
              <a:rPr lang="en-US" sz="2400" b="1" dirty="0"/>
              <a:t>	</a:t>
            </a:r>
            <a:r>
              <a:rPr lang="en-US" sz="2400" dirty="0" err="1">
                <a:latin typeface="SimSun" pitchFamily="2" charset="-122"/>
                <a:ea typeface="SimSun" pitchFamily="2" charset="-122"/>
              </a:rPr>
              <a:t>我们把</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输入数据之间的比较</a:t>
            </a:r>
            <a:r>
              <a:rPr lang="en-US" sz="2400" dirty="0" err="1">
                <a:latin typeface="SimSun" pitchFamily="2" charset="-122"/>
                <a:ea typeface="SimSun" pitchFamily="2" charset="-122"/>
              </a:rPr>
              <a:t>作为</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主要的基本运算</a:t>
            </a:r>
            <a:r>
              <a:rPr lang="en-US" sz="2400" dirty="0">
                <a:latin typeface="SimSun" pitchFamily="2" charset="-122"/>
                <a:ea typeface="SimSun" pitchFamily="2" charset="-122"/>
              </a:rPr>
              <a:t>。</a:t>
            </a:r>
          </a:p>
          <a:p>
            <a:pPr marL="0" indent="0">
              <a:buNone/>
            </a:pPr>
            <a:endParaRPr lang="en-US" sz="2400" b="1" dirty="0">
              <a:latin typeface="SimSun" pitchFamily="2" charset="-122"/>
              <a:ea typeface="SimSun" pitchFamily="2" charset="-122"/>
            </a:endParaRPr>
          </a:p>
          <a:p>
            <a:r>
              <a:rPr lang="zh-CN" altLang="en-US" sz="2400" dirty="0"/>
              <a:t>选出</a:t>
            </a:r>
            <a:r>
              <a:rPr lang="zh-CN" altLang="en-US" sz="2400" u="heavy" dirty="0">
                <a:uFill>
                  <a:solidFill>
                    <a:srgbClr val="FF0000"/>
                  </a:solidFill>
                </a:uFill>
              </a:rPr>
              <a:t>最小的数</a:t>
            </a:r>
            <a:r>
              <a:rPr lang="zh-CN" altLang="en-US" sz="2400" dirty="0"/>
              <a:t>并放入</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[1]</a:t>
            </a:r>
            <a:r>
              <a:rPr lang="zh-CN" altLang="en-US" sz="2400" dirty="0"/>
              <a:t>需要</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-1)</a:t>
            </a:r>
            <a:r>
              <a:rPr lang="zh-CN" altLang="en-US" sz="2400" dirty="0"/>
              <a:t>次比较</a:t>
            </a:r>
            <a:r>
              <a:rPr lang="en-US" sz="2400" dirty="0"/>
              <a:t>;</a:t>
            </a:r>
          </a:p>
          <a:p>
            <a:r>
              <a:rPr lang="zh-CN" altLang="en-US" sz="2400" dirty="0"/>
              <a:t>选出</a:t>
            </a:r>
            <a:r>
              <a:rPr lang="zh-CN" altLang="en-US" sz="2400" u="heavy" dirty="0">
                <a:uFill>
                  <a:solidFill>
                    <a:srgbClr val="FF0000"/>
                  </a:solidFill>
                </a:uFill>
              </a:rPr>
              <a:t>第二小的数</a:t>
            </a:r>
            <a:r>
              <a:rPr lang="zh-CN" altLang="en-US" sz="2400" dirty="0"/>
              <a:t>并放入</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[2]</a:t>
            </a:r>
            <a:r>
              <a:rPr lang="zh-CN" altLang="en-US" sz="2400" dirty="0">
                <a:latin typeface="Times New Roman" pitchFamily="18" charset="0"/>
                <a:cs typeface="Times New Roman" pitchFamily="18" charset="0"/>
              </a:rPr>
              <a:t>需要</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-2)</a:t>
            </a:r>
            <a:r>
              <a:rPr lang="zh-CN" altLang="en-US" sz="2400" dirty="0"/>
              <a:t>次比较</a:t>
            </a:r>
            <a:r>
              <a:rPr lang="en-US" sz="2400" dirty="0"/>
              <a:t>;</a:t>
            </a:r>
          </a:p>
          <a:p>
            <a:r>
              <a:rPr lang="en-US" sz="2400" dirty="0"/>
              <a:t>…</a:t>
            </a:r>
          </a:p>
          <a:p>
            <a:r>
              <a:rPr lang="zh-CN" altLang="en-US" sz="2400" dirty="0"/>
              <a:t>选出</a:t>
            </a:r>
            <a:r>
              <a:rPr lang="zh-CN" altLang="en-US" sz="2400" u="heavy" dirty="0">
                <a:uFill>
                  <a:solidFill>
                    <a:srgbClr val="FF0000"/>
                  </a:solidFill>
                </a:uFill>
              </a:rPr>
              <a:t>第</a:t>
            </a:r>
            <a:r>
              <a:rPr lang="en-US" sz="2400" i="1" u="heavy" dirty="0" err="1">
                <a:uFill>
                  <a:solidFill>
                    <a:srgbClr val="FF0000"/>
                  </a:solidFill>
                </a:uFill>
              </a:rPr>
              <a:t>i</a:t>
            </a:r>
            <a:r>
              <a:rPr lang="zh-CN" altLang="en-US" sz="2400" u="heavy" dirty="0">
                <a:uFill>
                  <a:solidFill>
                    <a:srgbClr val="FF0000"/>
                  </a:solidFill>
                </a:uFill>
              </a:rPr>
              <a:t>小的数</a:t>
            </a:r>
            <a:r>
              <a:rPr lang="zh-CN" altLang="en-US" sz="2400" dirty="0">
                <a:latin typeface="Times New Roman" pitchFamily="18" charset="0"/>
                <a:cs typeface="Times New Roman" pitchFamily="18" charset="0"/>
              </a:rPr>
              <a:t>并放入</a:t>
            </a:r>
            <a:r>
              <a:rPr lang="en-US" sz="2400" i="1" dirty="0">
                <a:latin typeface="Times New Roman" pitchFamily="18" charset="0"/>
                <a:cs typeface="Times New Roman" pitchFamily="18" charset="0"/>
              </a:rPr>
              <a:t>A</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需要</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i</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次比较</a:t>
            </a:r>
            <a:r>
              <a:rPr lang="en-US" sz="2400" dirty="0"/>
              <a:t>;</a:t>
            </a:r>
          </a:p>
          <a:p>
            <a:r>
              <a:rPr lang="en-US" sz="2400" dirty="0"/>
              <a:t>…</a:t>
            </a:r>
          </a:p>
          <a:p>
            <a:pPr marL="0" indent="0">
              <a:buNone/>
            </a:pPr>
            <a:r>
              <a:rPr lang="en-US" altLang="zh-CN" sz="2400" dirty="0"/>
              <a:t>	</a:t>
            </a:r>
            <a:r>
              <a:rPr lang="zh-CN" altLang="en-US" sz="2400" dirty="0"/>
              <a:t>所以，总共需要的比较次数，即复杂度是</a:t>
            </a:r>
            <a:r>
              <a:rPr lang="en-US" sz="2400" dirty="0"/>
              <a:t> </a:t>
            </a:r>
          </a:p>
          <a:p>
            <a:pPr marL="0" indent="0">
              <a:buNone/>
            </a:pPr>
            <a:r>
              <a:rPr lang="en-US" sz="2400" i="1" dirty="0"/>
              <a:t>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-1) + (</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-2) + … + 1 = </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-1)/2</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灯片编号占位符 4">
            <a:extLst>
              <a:ext uri="{FF2B5EF4-FFF2-40B4-BE49-F238E27FC236}">
                <a16:creationId xmlns:a16="http://schemas.microsoft.com/office/drawing/2014/main" id="{8D9458E8-4E46-4278-BC13-8928FF0561E8}"/>
              </a:ext>
            </a:extLst>
          </p:cNvPr>
          <p:cNvSpPr>
            <a:spLocks noGrp="1"/>
          </p:cNvSpPr>
          <p:nvPr>
            <p:ph type="sldNum" sz="quarter" idx="12"/>
          </p:nvPr>
        </p:nvSpPr>
        <p:spPr/>
        <p:txBody>
          <a:bodyPr/>
          <a:lstStyle/>
          <a:p>
            <a:fld id="{C462427C-90CD-4661-B725-C3D658441D48}" type="slidenum">
              <a:rPr lang="en-US" smtClean="0"/>
              <a:t>18</a:t>
            </a:fld>
            <a:endParaRPr lang="en-US"/>
          </a:p>
        </p:txBody>
      </p:sp>
      <p:sp>
        <p:nvSpPr>
          <p:cNvPr id="6" name="文本框 5">
            <a:extLst>
              <a:ext uri="{FF2B5EF4-FFF2-40B4-BE49-F238E27FC236}">
                <a16:creationId xmlns:a16="http://schemas.microsoft.com/office/drawing/2014/main" id="{E15D9885-9161-47AA-B4B1-A6839F45160B}"/>
              </a:ext>
            </a:extLst>
          </p:cNvPr>
          <p:cNvSpPr txBox="1"/>
          <p:nvPr/>
        </p:nvSpPr>
        <p:spPr>
          <a:xfrm>
            <a:off x="228600" y="6033184"/>
            <a:ext cx="8686800" cy="646331"/>
          </a:xfrm>
          <a:prstGeom prst="rect">
            <a:avLst/>
          </a:prstGeom>
          <a:solidFill>
            <a:srgbClr val="FFC000"/>
          </a:solidFill>
          <a:ln w="25400">
            <a:solidFill>
              <a:schemeClr val="tx1"/>
            </a:solidFill>
          </a:ln>
        </p:spPr>
        <p:txBody>
          <a:bodyPr wrap="square">
            <a:spAutoFit/>
          </a:bodyPr>
          <a:lstStyle/>
          <a:p>
            <a:r>
              <a:rPr lang="zh-CN" altLang="en-US" dirty="0"/>
              <a:t>这里给出的选择排序复杂度是其</a:t>
            </a:r>
            <a:r>
              <a:rPr lang="zh-CN" altLang="en-US"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精确值</a:t>
            </a:r>
            <a:r>
              <a:rPr lang="zh-CN" altLang="en-US" dirty="0"/>
              <a:t>，即，无论在任何情况下，选择排序所需的比较次数都恰好是</a:t>
            </a:r>
            <a:r>
              <a:rPr lang="en-US" sz="1800" i="1" dirty="0">
                <a:latin typeface="Times New Roman" pitchFamily="18" charset="0"/>
                <a:cs typeface="Times New Roman" pitchFamily="18" charset="0"/>
              </a:rPr>
              <a:t>n</a:t>
            </a:r>
            <a:r>
              <a:rPr lang="en-US" sz="1800" dirty="0">
                <a:latin typeface="Times New Roman" pitchFamily="18" charset="0"/>
                <a:cs typeface="Times New Roman" pitchFamily="18" charset="0"/>
              </a:rPr>
              <a:t>(</a:t>
            </a:r>
            <a:r>
              <a:rPr lang="en-US" sz="1800" i="1" dirty="0">
                <a:latin typeface="Times New Roman" pitchFamily="18" charset="0"/>
                <a:cs typeface="Times New Roman" pitchFamily="18" charset="0"/>
              </a:rPr>
              <a:t>n</a:t>
            </a:r>
            <a:r>
              <a:rPr lang="en-US" sz="1800" dirty="0">
                <a:latin typeface="Times New Roman" pitchFamily="18" charset="0"/>
                <a:cs typeface="Times New Roman" pitchFamily="18" charset="0"/>
              </a:rPr>
              <a:t>-1)/2</a:t>
            </a:r>
            <a:r>
              <a:rPr lang="zh-CN" altLang="en-US" sz="1800" dirty="0">
                <a:latin typeface="Times New Roman" pitchFamily="18" charset="0"/>
                <a:cs typeface="Times New Roman" pitchFamily="18" charset="0"/>
              </a:rPr>
              <a:t>，既不会多，也不会少</a:t>
            </a:r>
            <a:r>
              <a:rPr lang="en-US" altLang="zh-CN" sz="1800" dirty="0">
                <a:latin typeface="Times New Roman" pitchFamily="18" charset="0"/>
                <a:cs typeface="Times New Roman" pitchFamily="18" charset="0"/>
              </a:rPr>
              <a:t>.</a:t>
            </a:r>
            <a:endParaRPr lang="en-US" dirty="0"/>
          </a:p>
        </p:txBody>
      </p:sp>
    </p:spTree>
    <p:extLst>
      <p:ext uri="{BB962C8B-B14F-4D97-AF65-F5344CB8AC3E}">
        <p14:creationId xmlns:p14="http://schemas.microsoft.com/office/powerpoint/2010/main" val="349921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B9BFA3DD-AD83-46B2-8B30-C2B8D8E68528}"/>
              </a:ext>
            </a:extLst>
          </p:cNvPr>
          <p:cNvSpPr>
            <a:spLocks noGrp="1"/>
          </p:cNvSpPr>
          <p:nvPr>
            <p:ph type="sldNum" sz="quarter" idx="12"/>
          </p:nvPr>
        </p:nvSpPr>
        <p:spPr/>
        <p:txBody>
          <a:bodyPr/>
          <a:lstStyle/>
          <a:p>
            <a:fld id="{C462427C-90CD-4661-B725-C3D658441D48}" type="slidenum">
              <a:rPr lang="en-US" smtClean="0"/>
              <a:t>19</a:t>
            </a:fld>
            <a:endParaRPr lang="en-US"/>
          </a:p>
        </p:txBody>
      </p:sp>
      <p:pic>
        <p:nvPicPr>
          <p:cNvPr id="8" name="图片 7">
            <a:extLst>
              <a:ext uri="{FF2B5EF4-FFF2-40B4-BE49-F238E27FC236}">
                <a16:creationId xmlns:a16="http://schemas.microsoft.com/office/drawing/2014/main" id="{2B103503-8BA2-4B07-8FBC-53D63C38BF09}"/>
              </a:ext>
            </a:extLst>
          </p:cNvPr>
          <p:cNvPicPr>
            <a:picLocks noChangeAspect="1"/>
          </p:cNvPicPr>
          <p:nvPr/>
        </p:nvPicPr>
        <p:blipFill>
          <a:blip r:embed="rId2"/>
          <a:stretch>
            <a:fillRect/>
          </a:stretch>
        </p:blipFill>
        <p:spPr>
          <a:xfrm>
            <a:off x="381000" y="333375"/>
            <a:ext cx="8867775" cy="6022975"/>
          </a:xfrm>
          <a:prstGeom prst="rect">
            <a:avLst/>
          </a:prstGeom>
        </p:spPr>
      </p:pic>
    </p:spTree>
    <p:extLst>
      <p:ext uri="{BB962C8B-B14F-4D97-AF65-F5344CB8AC3E}">
        <p14:creationId xmlns:p14="http://schemas.microsoft.com/office/powerpoint/2010/main" val="701258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0"/>
            <a:ext cx="8229600" cy="4816475"/>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b="1" dirty="0">
                <a:solidFill>
                  <a:srgbClr val="002060"/>
                </a:solidFill>
                <a:latin typeface="华文细黑" pitchFamily="2" charset="-122"/>
                <a:ea typeface="华文细黑" pitchFamily="2" charset="-122"/>
              </a:rPr>
              <a:t>1    </a:t>
            </a:r>
            <a:r>
              <a:rPr lang="zh-CN" altLang="en-US" b="1" dirty="0">
                <a:solidFill>
                  <a:srgbClr val="002060"/>
                </a:solidFill>
                <a:latin typeface="华文细黑" pitchFamily="2" charset="-122"/>
                <a:ea typeface="华文细黑" pitchFamily="2" charset="-122"/>
              </a:rPr>
              <a:t>课程设置 </a:t>
            </a:r>
          </a:p>
          <a:p>
            <a:pPr marL="609600" indent="-609600">
              <a:spcBef>
                <a:spcPts val="568"/>
              </a:spcBef>
              <a:buFontTx/>
              <a:buAutoNum type="arabicPlain" startAt="2"/>
            </a:pPr>
            <a:r>
              <a:rPr lang="zh-CN" altLang="en-US" dirty="0">
                <a:latin typeface="华文细黑" pitchFamily="2" charset="-122"/>
                <a:ea typeface="华文细黑" pitchFamily="2" charset="-122"/>
              </a:rPr>
              <a:t>计算机算法与复杂性分析简介 </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背景知识</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基本数据结构</a:t>
            </a:r>
            <a:endParaRPr lang="en-US" altLang="zh-CN" dirty="0">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615366" y="1744293"/>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AACDB733-BA36-4259-A7F1-AF5210369105}"/>
              </a:ext>
            </a:extLst>
          </p:cNvPr>
          <p:cNvSpPr>
            <a:spLocks noGrp="1"/>
          </p:cNvSpPr>
          <p:nvPr>
            <p:ph type="sldNum" sz="quarter" idx="12"/>
          </p:nvPr>
        </p:nvSpPr>
        <p:spPr/>
        <p:txBody>
          <a:bodyPr/>
          <a:lstStyle/>
          <a:p>
            <a:fld id="{C462427C-90CD-4661-B725-C3D658441D48}"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l"/>
            <a:r>
              <a:rPr lang="en-US" sz="2800" b="1" dirty="0" err="1">
                <a:latin typeface="SimSun" panose="02010600030101010101" pitchFamily="2" charset="-122"/>
                <a:ea typeface="SimSun" panose="02010600030101010101" pitchFamily="2" charset="-122"/>
              </a:rPr>
              <a:t>举例</a:t>
            </a:r>
            <a:r>
              <a:rPr lang="en-US" sz="2800" b="1" dirty="0">
                <a:latin typeface="SimSun" panose="02010600030101010101" pitchFamily="2" charset="-122"/>
                <a:ea typeface="SimSun" panose="02010600030101010101" pitchFamily="2" charset="-122"/>
              </a:rPr>
              <a:t>: </a:t>
            </a:r>
            <a:r>
              <a:rPr lang="en-US" sz="28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线性搜索</a:t>
            </a:r>
            <a:endParaRPr lang="en-US" sz="24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4" name="TextBox 3"/>
          <p:cNvSpPr txBox="1"/>
          <p:nvPr/>
        </p:nvSpPr>
        <p:spPr>
          <a:xfrm>
            <a:off x="609600" y="1143000"/>
            <a:ext cx="8458200" cy="4977260"/>
          </a:xfrm>
          <a:prstGeom prst="rect">
            <a:avLst/>
          </a:prstGeom>
          <a:noFill/>
        </p:spPr>
        <p:txBody>
          <a:bodyPr wrap="square" rtlCol="0">
            <a:spAutoFit/>
          </a:bodyPr>
          <a:lstStyle/>
          <a:p>
            <a:r>
              <a:rPr lang="en-US" b="1" dirty="0">
                <a:latin typeface="Times New Roman" pitchFamily="18" charset="0"/>
                <a:ea typeface="SimSun" pitchFamily="2" charset="-122"/>
                <a:cs typeface="Times New Roman" pitchFamily="18" charset="0"/>
              </a:rPr>
              <a:t>Linear- search</a:t>
            </a:r>
            <a:r>
              <a:rPr lang="en-US" dirty="0">
                <a:latin typeface="Times New Roman" pitchFamily="18" charset="0"/>
                <a:ea typeface="SimSun" pitchFamily="2" charset="-122"/>
                <a:cs typeface="Times New Roman" pitchFamily="18" charset="0"/>
              </a:rPr>
              <a:t> (</a:t>
            </a:r>
            <a:r>
              <a:rPr lang="en-US" i="1" dirty="0">
                <a:latin typeface="Times New Roman" pitchFamily="18" charset="0"/>
                <a:ea typeface="SimSun" pitchFamily="2" charset="-122"/>
                <a:cs typeface="Times New Roman" pitchFamily="18" charset="0"/>
              </a:rPr>
              <a:t>x</a:t>
            </a:r>
            <a:r>
              <a:rPr lang="en-US" dirty="0">
                <a:latin typeface="Times New Roman" pitchFamily="18" charset="0"/>
                <a:ea typeface="SimSun" pitchFamily="2" charset="-122"/>
                <a:cs typeface="Times New Roman" pitchFamily="18" charset="0"/>
              </a:rPr>
              <a:t>, </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[1..</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a:t>
            </a:r>
          </a:p>
          <a:p>
            <a:r>
              <a:rPr lang="zh-CN" altLang="en-US" b="1" dirty="0">
                <a:latin typeface="Times New Roman" pitchFamily="18" charset="0"/>
                <a:ea typeface="SimSun" pitchFamily="2" charset="-122"/>
                <a:cs typeface="Times New Roman" pitchFamily="18" charset="0"/>
              </a:rPr>
              <a:t>输入</a:t>
            </a:r>
            <a:r>
              <a:rPr lang="en-US" dirty="0">
                <a:latin typeface="Times New Roman" pitchFamily="18" charset="0"/>
                <a:ea typeface="SimSun" pitchFamily="2" charset="-122"/>
                <a:cs typeface="Times New Roman" pitchFamily="18" charset="0"/>
              </a:rPr>
              <a:t>: 	</a:t>
            </a:r>
            <a:r>
              <a:rPr lang="zh-CN" altLang="en-US" dirty="0">
                <a:latin typeface="Times New Roman" pitchFamily="18" charset="0"/>
                <a:ea typeface="SimSun" pitchFamily="2" charset="-122"/>
                <a:cs typeface="Times New Roman" pitchFamily="18" charset="0"/>
              </a:rPr>
              <a:t>数组</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[1..</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a:t>
            </a:r>
            <a:r>
              <a:rPr lang="en-US" dirty="0" err="1">
                <a:latin typeface="SimSun" panose="02010600030101010101" pitchFamily="2" charset="-122"/>
                <a:ea typeface="SimSun" panose="02010600030101010101" pitchFamily="2" charset="-122"/>
                <a:cs typeface="Times New Roman" pitchFamily="18" charset="0"/>
              </a:rPr>
              <a:t>和要找的数</a:t>
            </a:r>
            <a:r>
              <a:rPr lang="en-US" i="1" dirty="0" err="1">
                <a:latin typeface="Times New Roman" pitchFamily="18" charset="0"/>
                <a:ea typeface="SimSun" pitchFamily="2" charset="-122"/>
                <a:cs typeface="Times New Roman" pitchFamily="18" charset="0"/>
              </a:rPr>
              <a:t>x</a:t>
            </a:r>
            <a:r>
              <a:rPr lang="en-US" i="1" dirty="0">
                <a:latin typeface="Times New Roman" pitchFamily="18" charset="0"/>
                <a:ea typeface="SimSun" pitchFamily="2" charset="-122"/>
                <a:cs typeface="Times New Roman" pitchFamily="18" charset="0"/>
              </a:rPr>
              <a:t>......</a:t>
            </a:r>
            <a:r>
              <a:rPr lang="en-US" altLang="zh-CN" dirty="0">
                <a:latin typeface="Times New Roman" pitchFamily="18" charset="0"/>
                <a:ea typeface="SimSun" pitchFamily="2" charset="-122"/>
                <a:cs typeface="Times New Roman" pitchFamily="18" charset="0"/>
              </a:rPr>
              <a:t>【</a:t>
            </a:r>
            <a:r>
              <a:rPr lang="zh-CN" altLang="en-US" dirty="0">
                <a:latin typeface="Times New Roman" pitchFamily="18" charset="0"/>
                <a:ea typeface="SimSun" pitchFamily="2" charset="-122"/>
                <a:cs typeface="Times New Roman" pitchFamily="18" charset="0"/>
              </a:rPr>
              <a:t>注：假设数组未排序、且元素各不相同</a:t>
            </a:r>
            <a:r>
              <a:rPr lang="en-US" altLang="zh-CN" dirty="0">
                <a:latin typeface="Times New Roman" pitchFamily="18" charset="0"/>
                <a:ea typeface="SimSun" pitchFamily="2" charset="-122"/>
                <a:cs typeface="Times New Roman" pitchFamily="18" charset="0"/>
              </a:rPr>
              <a:t>】</a:t>
            </a:r>
            <a:endParaRPr lang="en-US" dirty="0">
              <a:latin typeface="Times New Roman" pitchFamily="18" charset="0"/>
              <a:ea typeface="SimSun" pitchFamily="2" charset="-122"/>
              <a:cs typeface="Times New Roman" pitchFamily="18" charset="0"/>
            </a:endParaRPr>
          </a:p>
          <a:p>
            <a:r>
              <a:rPr lang="zh-CN" altLang="en-US" b="1" dirty="0">
                <a:latin typeface="Times New Roman" pitchFamily="18" charset="0"/>
                <a:ea typeface="SimSun" pitchFamily="2" charset="-122"/>
                <a:cs typeface="Times New Roman" pitchFamily="18" charset="0"/>
              </a:rPr>
              <a:t>输出</a:t>
            </a:r>
            <a:r>
              <a:rPr lang="en-US" dirty="0">
                <a:latin typeface="Times New Roman" pitchFamily="18" charset="0"/>
                <a:ea typeface="SimSun" pitchFamily="2" charset="-122"/>
                <a:cs typeface="Times New Roman" pitchFamily="18" charset="0"/>
              </a:rPr>
              <a:t>:	</a:t>
            </a:r>
            <a:r>
              <a:rPr lang="zh-CN" altLang="en-US" dirty="0">
                <a:latin typeface="Times New Roman" pitchFamily="18" charset="0"/>
                <a:ea typeface="SimSun" pitchFamily="2" charset="-122"/>
                <a:cs typeface="Times New Roman" pitchFamily="18" charset="0"/>
              </a:rPr>
              <a:t>如果</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a:t>
            </a:r>
            <a:r>
              <a:rPr lang="en-US" i="1" dirty="0">
                <a:latin typeface="Times New Roman" pitchFamily="18" charset="0"/>
                <a:ea typeface="SimSun" pitchFamily="2" charset="-122"/>
                <a:cs typeface="Times New Roman" pitchFamily="18" charset="0"/>
              </a:rPr>
              <a:t>x</a:t>
            </a:r>
            <a:r>
              <a:rPr lang="en-US" dirty="0">
                <a:latin typeface="Times New Roman" pitchFamily="18" charset="0"/>
                <a:ea typeface="SimSun" pitchFamily="2" charset="-122"/>
                <a:cs typeface="Times New Roman" pitchFamily="18" charset="0"/>
              </a:rPr>
              <a:t>, 1≤ </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a:t>
            </a:r>
            <a:r>
              <a:rPr lang="en-US" i="1" dirty="0">
                <a:latin typeface="Times New Roman" pitchFamily="18" charset="0"/>
                <a:ea typeface="SimSun" pitchFamily="2" charset="-122"/>
                <a:cs typeface="Times New Roman" pitchFamily="18" charset="0"/>
              </a:rPr>
              <a:t>n</a:t>
            </a:r>
            <a:r>
              <a:rPr lang="zh-CN" altLang="en-US" dirty="0">
                <a:latin typeface="Times New Roman" pitchFamily="18" charset="0"/>
                <a:ea typeface="SimSun" pitchFamily="2" charset="-122"/>
                <a:cs typeface="Times New Roman" pitchFamily="18" charset="0"/>
              </a:rPr>
              <a:t>，输出</a:t>
            </a:r>
            <a:r>
              <a:rPr lang="en-US" i="1" dirty="0" err="1">
                <a:latin typeface="Times New Roman" pitchFamily="18" charset="0"/>
                <a:ea typeface="SimSun" pitchFamily="2" charset="-122"/>
                <a:cs typeface="Times New Roman" pitchFamily="18" charset="0"/>
              </a:rPr>
              <a:t>i</a:t>
            </a:r>
            <a:r>
              <a:rPr lang="zh-CN" altLang="en-US" dirty="0">
                <a:latin typeface="Times New Roman" pitchFamily="18" charset="0"/>
                <a:ea typeface="SimSun" pitchFamily="2" charset="-122"/>
                <a:cs typeface="Times New Roman" pitchFamily="18" charset="0"/>
              </a:rPr>
              <a:t>，否则输出</a:t>
            </a:r>
            <a:r>
              <a:rPr lang="en-US" dirty="0">
                <a:latin typeface="Times New Roman" pitchFamily="18" charset="0"/>
                <a:ea typeface="SimSun" pitchFamily="2" charset="-122"/>
                <a:cs typeface="Times New Roman" pitchFamily="18" charset="0"/>
              </a:rPr>
              <a:t>0</a:t>
            </a:r>
            <a:r>
              <a:rPr lang="zh-CN" altLang="en-US" dirty="0">
                <a:latin typeface="Times New Roman" pitchFamily="18" charset="0"/>
                <a:ea typeface="SimSun" pitchFamily="2" charset="-122"/>
                <a:cs typeface="Times New Roman" pitchFamily="18" charset="0"/>
              </a:rPr>
              <a:t>。</a:t>
            </a:r>
            <a:endParaRPr lang="en-US" dirty="0">
              <a:latin typeface="Times New Roman" pitchFamily="18" charset="0"/>
              <a:ea typeface="SimSun" pitchFamily="2" charset="-122"/>
              <a:cs typeface="Times New Roman" pitchFamily="18" charset="0"/>
            </a:endParaRPr>
          </a:p>
          <a:p>
            <a:pPr marL="457200" lvl="0" indent="-457200">
              <a:buAutoNum type="arabicPlain"/>
            </a:pPr>
            <a:r>
              <a:rPr lang="en-US" i="1" dirty="0" err="1">
                <a:latin typeface="Times New Roman" pitchFamily="18" charset="0"/>
                <a:ea typeface="SimSun" pitchFamily="2" charset="-122"/>
                <a:cs typeface="Times New Roman" pitchFamily="18" charset="0"/>
              </a:rPr>
              <a:t>i</a:t>
            </a:r>
            <a:r>
              <a:rPr lang="en-US" i="1" dirty="0">
                <a:latin typeface="Times New Roman" pitchFamily="18" charset="0"/>
                <a:ea typeface="SimSun" pitchFamily="2" charset="-122"/>
                <a:cs typeface="Times New Roman" pitchFamily="18" charset="0"/>
              </a:rPr>
              <a:t> </a:t>
            </a:r>
            <a:r>
              <a:rPr lang="en-US" dirty="0">
                <a:latin typeface="Times New Roman" pitchFamily="18" charset="0"/>
                <a:ea typeface="SimSun" pitchFamily="2" charset="-122"/>
                <a:cs typeface="Times New Roman" pitchFamily="18" charset="0"/>
                <a:sym typeface="Symbol"/>
              </a:rPr>
              <a:t></a:t>
            </a:r>
            <a:r>
              <a:rPr lang="en-US" dirty="0">
                <a:latin typeface="Times New Roman" pitchFamily="18" charset="0"/>
                <a:ea typeface="SimSun" pitchFamily="2" charset="-122"/>
                <a:cs typeface="Times New Roman" pitchFamily="18" charset="0"/>
              </a:rPr>
              <a:t>1</a:t>
            </a:r>
          </a:p>
          <a:p>
            <a:pPr marL="457200" lvl="0" indent="-457200">
              <a:buAutoNum type="arabicPlain"/>
            </a:pPr>
            <a:r>
              <a:rPr lang="en-US" b="1" dirty="0">
                <a:latin typeface="Times New Roman" pitchFamily="18" charset="0"/>
                <a:ea typeface="SimSun" pitchFamily="2" charset="-122"/>
                <a:cs typeface="Times New Roman" pitchFamily="18" charset="0"/>
              </a:rPr>
              <a:t>while </a:t>
            </a:r>
            <a:r>
              <a:rPr lang="en-US" dirty="0">
                <a:latin typeface="Times New Roman" pitchFamily="18" charset="0"/>
                <a:ea typeface="SimSun" pitchFamily="2" charset="-122"/>
                <a:cs typeface="Times New Roman" pitchFamily="18" charset="0"/>
              </a:rPr>
              <a:t>(</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 </a:t>
            </a:r>
            <a:r>
              <a:rPr lang="en-US" b="1" dirty="0">
                <a:latin typeface="Times New Roman" pitchFamily="18" charset="0"/>
                <a:ea typeface="SimSun" pitchFamily="2" charset="-122"/>
                <a:cs typeface="Times New Roman" pitchFamily="18" charset="0"/>
              </a:rPr>
              <a:t>and</a:t>
            </a:r>
            <a:r>
              <a:rPr lang="en-US" dirty="0">
                <a:latin typeface="Times New Roman" pitchFamily="18" charset="0"/>
                <a:ea typeface="SimSun" pitchFamily="2" charset="-122"/>
                <a:cs typeface="Times New Roman" pitchFamily="18" charset="0"/>
              </a:rPr>
              <a:t> </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a:t>
            </a:r>
            <a:r>
              <a:rPr lang="en-US" altLang="zh-CN" i="1" dirty="0">
                <a:latin typeface="Times New Roman" pitchFamily="18" charset="0"/>
                <a:ea typeface="SimSun" pitchFamily="2" charset="-122"/>
                <a:cs typeface="Times New Roman" pitchFamily="18" charset="0"/>
              </a:rPr>
              <a:t>x</a:t>
            </a:r>
            <a:r>
              <a:rPr lang="en-US" dirty="0">
                <a:latin typeface="Times New Roman" pitchFamily="18" charset="0"/>
                <a:ea typeface="SimSun" pitchFamily="2" charset="-122"/>
                <a:cs typeface="Times New Roman" pitchFamily="18" charset="0"/>
              </a:rPr>
              <a:t>) </a:t>
            </a:r>
          </a:p>
          <a:p>
            <a:pPr marL="457200" lvl="0" indent="-457200">
              <a:buAutoNum type="arabicPlain"/>
            </a:pPr>
            <a:r>
              <a:rPr lang="en-US" i="1" dirty="0">
                <a:latin typeface="Times New Roman" pitchFamily="18" charset="0"/>
                <a:ea typeface="SimSun" pitchFamily="2" charset="-122"/>
                <a:cs typeface="Times New Roman" pitchFamily="18" charset="0"/>
              </a:rPr>
              <a:t> 	</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a:t>
            </a:r>
            <a:r>
              <a:rPr lang="en-US" dirty="0">
                <a:latin typeface="Times New Roman" pitchFamily="18" charset="0"/>
                <a:ea typeface="SimSun" pitchFamily="2" charset="-122"/>
                <a:cs typeface="Times New Roman" pitchFamily="18" charset="0"/>
                <a:sym typeface="Symbol"/>
              </a:rPr>
              <a:t></a:t>
            </a:r>
            <a:r>
              <a:rPr lang="en-US" dirty="0">
                <a:latin typeface="Times New Roman" pitchFamily="18" charset="0"/>
                <a:ea typeface="SimSun" pitchFamily="2" charset="-122"/>
                <a:cs typeface="Times New Roman" pitchFamily="18" charset="0"/>
              </a:rPr>
              <a:t> </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+ 1</a:t>
            </a:r>
          </a:p>
          <a:p>
            <a:pPr marL="457200" lvl="0" indent="-457200">
              <a:buAutoNum type="arabicPlain"/>
            </a:pPr>
            <a:r>
              <a:rPr lang="en-US" b="1" dirty="0" err="1">
                <a:latin typeface="Times New Roman" pitchFamily="18" charset="0"/>
                <a:ea typeface="SimSun" pitchFamily="2" charset="-122"/>
                <a:cs typeface="Times New Roman" pitchFamily="18" charset="0"/>
              </a:rPr>
              <a:t>endwhile</a:t>
            </a:r>
            <a:endParaRPr lang="en-US" dirty="0">
              <a:latin typeface="Times New Roman" pitchFamily="18" charset="0"/>
              <a:ea typeface="SimSun" pitchFamily="2" charset="-122"/>
              <a:cs typeface="Times New Roman" pitchFamily="18" charset="0"/>
            </a:endParaRPr>
          </a:p>
          <a:p>
            <a:pPr marL="457200" lvl="0" indent="-457200">
              <a:buAutoNum type="arabicPlain"/>
            </a:pPr>
            <a:r>
              <a:rPr lang="en-US" b="1" dirty="0">
                <a:latin typeface="Times New Roman" pitchFamily="18" charset="0"/>
                <a:ea typeface="SimSun" pitchFamily="2" charset="-122"/>
                <a:cs typeface="Times New Roman" pitchFamily="18" charset="0"/>
              </a:rPr>
              <a:t>if </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 ≤ </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 </a:t>
            </a:r>
          </a:p>
          <a:p>
            <a:pPr marL="457200" lvl="0" indent="-457200">
              <a:buAutoNum type="arabicPlain"/>
            </a:pPr>
            <a:r>
              <a:rPr lang="en-US" b="1" dirty="0">
                <a:latin typeface="Times New Roman" pitchFamily="18" charset="0"/>
                <a:ea typeface="SimSun" pitchFamily="2" charset="-122"/>
                <a:cs typeface="Times New Roman" pitchFamily="18" charset="0"/>
              </a:rPr>
              <a:t> 	then return</a:t>
            </a:r>
            <a:r>
              <a:rPr lang="en-US" dirty="0">
                <a:latin typeface="Times New Roman" pitchFamily="18" charset="0"/>
                <a:ea typeface="SimSun" pitchFamily="2" charset="-122"/>
                <a:cs typeface="Times New Roman" pitchFamily="18" charset="0"/>
              </a:rPr>
              <a:t> (</a:t>
            </a:r>
            <a:r>
              <a:rPr lang="en-US" i="1" dirty="0" err="1">
                <a:latin typeface="Times New Roman" pitchFamily="18" charset="0"/>
                <a:ea typeface="SimSun" pitchFamily="2" charset="-122"/>
                <a:cs typeface="Times New Roman" pitchFamily="18" charset="0"/>
              </a:rPr>
              <a:t>i</a:t>
            </a:r>
            <a:r>
              <a:rPr lang="en-US" dirty="0">
                <a:latin typeface="Times New Roman" pitchFamily="18" charset="0"/>
                <a:ea typeface="SimSun" pitchFamily="2" charset="-122"/>
                <a:cs typeface="Times New Roman" pitchFamily="18" charset="0"/>
              </a:rPr>
              <a:t>)</a:t>
            </a:r>
          </a:p>
          <a:p>
            <a:pPr marL="457200" lvl="0" indent="-457200">
              <a:buAutoNum type="arabicPlain"/>
            </a:pPr>
            <a:r>
              <a:rPr lang="en-US" b="1" dirty="0">
                <a:latin typeface="Times New Roman" pitchFamily="18" charset="0"/>
                <a:ea typeface="SimSun" pitchFamily="2" charset="-122"/>
                <a:cs typeface="Times New Roman" pitchFamily="18" charset="0"/>
              </a:rPr>
              <a:t> 	else return</a:t>
            </a:r>
            <a:r>
              <a:rPr lang="en-US" dirty="0">
                <a:latin typeface="Times New Roman" pitchFamily="18" charset="0"/>
                <a:ea typeface="SimSun" pitchFamily="2" charset="-122"/>
                <a:cs typeface="Times New Roman" pitchFamily="18" charset="0"/>
              </a:rPr>
              <a:t> (0)      //</a:t>
            </a:r>
            <a:r>
              <a:rPr lang="zh-CN" altLang="en-US" dirty="0">
                <a:latin typeface="Times New Roman" pitchFamily="18" charset="0"/>
                <a:ea typeface="SimSun" pitchFamily="2" charset="-122"/>
                <a:cs typeface="Times New Roman" pitchFamily="18" charset="0"/>
              </a:rPr>
              <a:t>没找到</a:t>
            </a:r>
            <a:endParaRPr lang="en-US" dirty="0">
              <a:latin typeface="Times New Roman" pitchFamily="18" charset="0"/>
              <a:ea typeface="SimSun" pitchFamily="2" charset="-122"/>
              <a:cs typeface="Times New Roman" pitchFamily="18" charset="0"/>
            </a:endParaRPr>
          </a:p>
          <a:p>
            <a:pPr marL="457200" lvl="0" indent="-457200">
              <a:buAutoNum type="arabicPlain"/>
            </a:pPr>
            <a:r>
              <a:rPr lang="en-US" b="1" dirty="0" err="1">
                <a:latin typeface="Times New Roman" pitchFamily="18" charset="0"/>
                <a:ea typeface="SimSun" pitchFamily="2" charset="-122"/>
                <a:cs typeface="Times New Roman" pitchFamily="18" charset="0"/>
              </a:rPr>
              <a:t>endif</a:t>
            </a:r>
            <a:endParaRPr lang="en-US" dirty="0">
              <a:latin typeface="Times New Roman" pitchFamily="18" charset="0"/>
              <a:ea typeface="SimSun" pitchFamily="2" charset="-122"/>
              <a:cs typeface="Times New Roman" pitchFamily="18" charset="0"/>
            </a:endParaRPr>
          </a:p>
          <a:p>
            <a:pPr marL="457200" lvl="0" indent="-457200">
              <a:buAutoNum type="arabicPlain"/>
            </a:pPr>
            <a:r>
              <a:rPr lang="en-US" b="1" dirty="0">
                <a:latin typeface="Times New Roman" pitchFamily="18" charset="0"/>
                <a:ea typeface="SimSun" pitchFamily="2" charset="-122"/>
                <a:cs typeface="Times New Roman" pitchFamily="18" charset="0"/>
              </a:rPr>
              <a:t>End</a:t>
            </a:r>
            <a:endParaRPr lang="en-US" dirty="0">
              <a:latin typeface="Times New Roman" pitchFamily="18" charset="0"/>
              <a:ea typeface="SimSun" pitchFamily="2" charset="-122"/>
              <a:cs typeface="Times New Roman" pitchFamily="18" charset="0"/>
            </a:endParaRPr>
          </a:p>
          <a:p>
            <a:r>
              <a:rPr lang="en-US" dirty="0">
                <a:latin typeface="Times New Roman" pitchFamily="18" charset="0"/>
                <a:ea typeface="SimSun" pitchFamily="2" charset="-122"/>
                <a:cs typeface="Times New Roman" pitchFamily="18" charset="0"/>
              </a:rPr>
              <a:t> </a:t>
            </a:r>
          </a:p>
          <a:p>
            <a:pPr>
              <a:lnSpc>
                <a:spcPct val="150000"/>
              </a:lnSpc>
            </a:pPr>
            <a:r>
              <a:rPr lang="zh-CN" altLang="en-US" dirty="0">
                <a:latin typeface="Times New Roman" pitchFamily="18" charset="0"/>
                <a:ea typeface="SimSun" pitchFamily="2" charset="-122"/>
                <a:cs typeface="Times New Roman" pitchFamily="18" charset="0"/>
              </a:rPr>
              <a:t>最好情况</a:t>
            </a:r>
            <a:r>
              <a:rPr lang="en-US" altLang="zh-CN" dirty="0">
                <a:latin typeface="Times New Roman" pitchFamily="18" charset="0"/>
                <a:ea typeface="SimSun" pitchFamily="2" charset="-122"/>
                <a:cs typeface="Times New Roman" pitchFamily="18" charset="0"/>
              </a:rPr>
              <a:t>:  	</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[1] = </a:t>
            </a:r>
            <a:r>
              <a:rPr lang="en-US" i="1" dirty="0">
                <a:latin typeface="Times New Roman" pitchFamily="18" charset="0"/>
                <a:ea typeface="SimSun" pitchFamily="2" charset="-122"/>
                <a:cs typeface="Times New Roman" pitchFamily="18" charset="0"/>
              </a:rPr>
              <a:t>x</a:t>
            </a:r>
            <a:r>
              <a:rPr lang="zh-CN" altLang="en-US" dirty="0">
                <a:latin typeface="Times New Roman" pitchFamily="18" charset="0"/>
                <a:ea typeface="SimSun" pitchFamily="2" charset="-122"/>
                <a:cs typeface="Times New Roman" pitchFamily="18" charset="0"/>
              </a:rPr>
              <a:t>，算法只需</a:t>
            </a:r>
            <a:r>
              <a:rPr lang="en-US" altLang="zh-CN"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1</a:t>
            </a:r>
            <a:r>
              <a:rPr lang="zh-CN" altLang="en-US" dirty="0">
                <a:latin typeface="Times New Roman" pitchFamily="18" charset="0"/>
                <a:ea typeface="SimSun" pitchFamily="2" charset="-122"/>
                <a:cs typeface="Times New Roman" pitchFamily="18" charset="0"/>
              </a:rPr>
              <a:t>次比较。</a:t>
            </a:r>
            <a:endParaRPr lang="en-US" altLang="zh-CN" dirty="0">
              <a:latin typeface="Times New Roman" pitchFamily="18" charset="0"/>
              <a:ea typeface="SimSun" pitchFamily="2" charset="-122"/>
              <a:cs typeface="Times New Roman" pitchFamily="18" charset="0"/>
            </a:endParaRPr>
          </a:p>
          <a:p>
            <a:pPr>
              <a:lnSpc>
                <a:spcPct val="150000"/>
              </a:lnSpc>
            </a:pPr>
            <a:r>
              <a:rPr lang="zh-CN" altLang="en-US" dirty="0">
                <a:latin typeface="Times New Roman" pitchFamily="18" charset="0"/>
                <a:ea typeface="SimSun" pitchFamily="2" charset="-122"/>
                <a:cs typeface="Times New Roman" pitchFamily="18" charset="0"/>
              </a:rPr>
              <a:t>最坏情况</a:t>
            </a:r>
            <a:r>
              <a:rPr lang="en-US" altLang="zh-CN" dirty="0">
                <a:latin typeface="Times New Roman" pitchFamily="18" charset="0"/>
                <a:ea typeface="SimSun" pitchFamily="2" charset="-122"/>
                <a:cs typeface="Times New Roman" pitchFamily="18" charset="0"/>
              </a:rPr>
              <a:t>: </a:t>
            </a:r>
            <a:r>
              <a:rPr lang="zh-CN" altLang="en-US" dirty="0">
                <a:latin typeface="Times New Roman" pitchFamily="18" charset="0"/>
                <a:ea typeface="SimSun" pitchFamily="2" charset="-122"/>
                <a:cs typeface="Times New Roman" pitchFamily="18" charset="0"/>
              </a:rPr>
              <a:t> </a:t>
            </a:r>
            <a:r>
              <a:rPr lang="en-US" altLang="zh-CN" dirty="0">
                <a:latin typeface="Times New Roman" pitchFamily="18" charset="0"/>
                <a:ea typeface="SimSun" pitchFamily="2" charset="-122"/>
                <a:cs typeface="Times New Roman" pitchFamily="18" charset="0"/>
              </a:rPr>
              <a:t>	</a:t>
            </a:r>
            <a:r>
              <a:rPr lang="en-US" i="1" dirty="0">
                <a:latin typeface="Times New Roman" pitchFamily="18" charset="0"/>
                <a:ea typeface="SimSun" pitchFamily="2" charset="-122"/>
                <a:cs typeface="Times New Roman" pitchFamily="18" charset="0"/>
              </a:rPr>
              <a:t>x</a:t>
            </a:r>
            <a:r>
              <a:rPr lang="zh-CN" altLang="en-US" dirty="0">
                <a:latin typeface="Times New Roman" pitchFamily="18" charset="0"/>
                <a:ea typeface="SimSun" pitchFamily="2" charset="-122"/>
                <a:cs typeface="Times New Roman" pitchFamily="18" charset="0"/>
              </a:rPr>
              <a:t>不在数组中或者发現</a:t>
            </a:r>
            <a:r>
              <a:rPr lang="en-US" i="1" dirty="0">
                <a:latin typeface="Times New Roman" pitchFamily="18" charset="0"/>
                <a:ea typeface="SimSun" pitchFamily="2" charset="-122"/>
                <a:cs typeface="Times New Roman" pitchFamily="18" charset="0"/>
              </a:rPr>
              <a:t>A</a:t>
            </a:r>
            <a:r>
              <a:rPr lang="en-US" dirty="0">
                <a:latin typeface="Times New Roman" pitchFamily="18" charset="0"/>
                <a:ea typeface="SimSun" pitchFamily="2" charset="-122"/>
                <a:cs typeface="Times New Roman" pitchFamily="18" charset="0"/>
              </a:rPr>
              <a:t>[</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 = </a:t>
            </a:r>
            <a:r>
              <a:rPr lang="en-US" i="1" dirty="0">
                <a:latin typeface="Times New Roman" pitchFamily="18" charset="0"/>
                <a:ea typeface="SimSun" pitchFamily="2" charset="-122"/>
                <a:cs typeface="Times New Roman" pitchFamily="18" charset="0"/>
              </a:rPr>
              <a:t>x</a:t>
            </a:r>
            <a:r>
              <a:rPr lang="zh-CN" altLang="en-US" dirty="0">
                <a:latin typeface="Times New Roman" pitchFamily="18" charset="0"/>
                <a:ea typeface="SimSun" pitchFamily="2" charset="-122"/>
                <a:cs typeface="Times New Roman" pitchFamily="18" charset="0"/>
              </a:rPr>
              <a:t>，算法需要</a:t>
            </a:r>
            <a:r>
              <a:rPr lang="en-US" sz="2000" i="1" dirty="0">
                <a:solidFill>
                  <a:srgbClr val="0000FF"/>
                </a:solidFill>
                <a:effectLst>
                  <a:outerShdw blurRad="38100" dist="38100" dir="2700000" algn="tl">
                    <a:srgbClr val="C0C0C0"/>
                  </a:outerShdw>
                </a:effectLst>
                <a:latin typeface="Times" panose="02020603050405020304" pitchFamily="18" charset="0"/>
                <a:ea typeface="宋体" panose="02010600030101010101" pitchFamily="2" charset="-122"/>
              </a:rPr>
              <a:t>n</a:t>
            </a:r>
            <a:r>
              <a:rPr lang="zh-CN" altLang="en-US" dirty="0">
                <a:latin typeface="Times New Roman" pitchFamily="18" charset="0"/>
                <a:ea typeface="SimSun" pitchFamily="2" charset="-122"/>
                <a:cs typeface="Times New Roman" pitchFamily="18" charset="0"/>
              </a:rPr>
              <a:t>次比较。</a:t>
            </a:r>
            <a:endParaRPr lang="en-US" altLang="zh-CN" dirty="0">
              <a:latin typeface="Times New Roman" pitchFamily="18" charset="0"/>
              <a:ea typeface="SimSun" pitchFamily="2" charset="-122"/>
              <a:cs typeface="Times New Roman" pitchFamily="18" charset="0"/>
            </a:endParaRPr>
          </a:p>
          <a:p>
            <a:pPr>
              <a:lnSpc>
                <a:spcPct val="150000"/>
              </a:lnSpc>
            </a:pPr>
            <a:r>
              <a:rPr lang="zh-CN" altLang="en-US" dirty="0">
                <a:latin typeface="Times New Roman" pitchFamily="18" charset="0"/>
                <a:ea typeface="SimSun" pitchFamily="2" charset="-122"/>
                <a:cs typeface="Times New Roman" pitchFamily="18" charset="0"/>
              </a:rPr>
              <a:t>平均情况</a:t>
            </a:r>
            <a:r>
              <a:rPr lang="en-US" altLang="zh-CN" dirty="0">
                <a:latin typeface="Times New Roman" pitchFamily="18" charset="0"/>
                <a:ea typeface="SimSun" pitchFamily="2" charset="-122"/>
                <a:cs typeface="Times New Roman" pitchFamily="18" charset="0"/>
              </a:rPr>
              <a:t>: 	</a:t>
            </a:r>
            <a:r>
              <a:rPr lang="en-US" dirty="0">
                <a:latin typeface="Times New Roman" pitchFamily="18" charset="0"/>
                <a:ea typeface="SimSun" pitchFamily="2" charset="-122"/>
                <a:cs typeface="Times New Roman" pitchFamily="18" charset="0"/>
              </a:rPr>
              <a:t>(1 + 2 + … + </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a:t>
            </a:r>
            <a:r>
              <a:rPr lang="en-US" i="1" dirty="0">
                <a:latin typeface="Times New Roman" pitchFamily="18" charset="0"/>
                <a:ea typeface="SimSun" pitchFamily="2" charset="-122"/>
                <a:cs typeface="Times New Roman" pitchFamily="18" charset="0"/>
              </a:rPr>
              <a:t>n</a:t>
            </a:r>
            <a:r>
              <a:rPr lang="en-US" dirty="0">
                <a:latin typeface="Times New Roman" pitchFamily="18" charset="0"/>
                <a:ea typeface="SimSun" pitchFamily="2" charset="-122"/>
                <a:cs typeface="Times New Roman" pitchFamily="18" charset="0"/>
              </a:rPr>
              <a:t> =  </a:t>
            </a:r>
            <a:r>
              <a:rPr lang="en-US" sz="2000" dirty="0">
                <a:solidFill>
                  <a:srgbClr val="0000FF"/>
                </a:solidFill>
                <a:latin typeface="Times" panose="02020603050405020304" pitchFamily="18" charset="0"/>
                <a:ea typeface="宋体" panose="02010600030101010101" pitchFamily="2" charset="-122"/>
              </a:rPr>
              <a:t>(</a:t>
            </a:r>
            <a:r>
              <a:rPr lang="en-US" sz="2000" i="1" dirty="0">
                <a:solidFill>
                  <a:srgbClr val="0000FF"/>
                </a:solidFill>
                <a:latin typeface="Times" panose="02020603050405020304" pitchFamily="18" charset="0"/>
                <a:ea typeface="宋体" panose="02010600030101010101" pitchFamily="2" charset="-122"/>
              </a:rPr>
              <a:t>n</a:t>
            </a:r>
            <a:r>
              <a:rPr lang="en-US" sz="2000" dirty="0">
                <a:solidFill>
                  <a:srgbClr val="0000FF"/>
                </a:solidFill>
                <a:latin typeface="Times" panose="02020603050405020304" pitchFamily="18" charset="0"/>
                <a:ea typeface="宋体" panose="02010600030101010101" pitchFamily="2" charset="-122"/>
              </a:rPr>
              <a:t> + 1)/2</a:t>
            </a:r>
            <a:r>
              <a:rPr lang="zh-CN" altLang="en-US" dirty="0">
                <a:latin typeface="Times New Roman" pitchFamily="18" charset="0"/>
                <a:ea typeface="SimSun" pitchFamily="2" charset="-122"/>
                <a:cs typeface="Times New Roman" pitchFamily="18" charset="0"/>
              </a:rPr>
              <a:t>。 </a:t>
            </a:r>
            <a:r>
              <a:rPr lang="en-US" altLang="zh-CN" dirty="0">
                <a:latin typeface="Times New Roman" pitchFamily="18" charset="0"/>
                <a:ea typeface="SimSun" pitchFamily="2" charset="-122"/>
                <a:cs typeface="Times New Roman" pitchFamily="18" charset="0"/>
              </a:rPr>
              <a:t>【</a:t>
            </a:r>
            <a:r>
              <a:rPr lang="zh-CN" altLang="en-US" dirty="0">
                <a:latin typeface="Times New Roman" pitchFamily="18" charset="0"/>
                <a:ea typeface="SimSun" pitchFamily="2" charset="-122"/>
                <a:cs typeface="Times New Roman" pitchFamily="18" charset="0"/>
              </a:rPr>
              <a:t>条件：各种情况发生概率相等</a:t>
            </a:r>
            <a:r>
              <a:rPr lang="en-US" altLang="zh-CN" dirty="0">
                <a:latin typeface="Times New Roman" pitchFamily="18" charset="0"/>
                <a:ea typeface="SimSun" pitchFamily="2" charset="-122"/>
                <a:cs typeface="Times New Roman" pitchFamily="18" charset="0"/>
              </a:rPr>
              <a:t>】</a:t>
            </a:r>
            <a:endParaRPr lang="en-US" dirty="0">
              <a:latin typeface="Times New Roman" pitchFamily="18" charset="0"/>
              <a:ea typeface="SimSun" pitchFamily="2" charset="-122"/>
              <a:cs typeface="Times New Roman" pitchFamily="18" charset="0"/>
            </a:endParaRPr>
          </a:p>
        </p:txBody>
      </p:sp>
      <p:sp>
        <p:nvSpPr>
          <p:cNvPr id="5" name="灯片编号占位符 4">
            <a:extLst>
              <a:ext uri="{FF2B5EF4-FFF2-40B4-BE49-F238E27FC236}">
                <a16:creationId xmlns:a16="http://schemas.microsoft.com/office/drawing/2014/main" id="{B1A54286-8DCE-4FBF-B522-EA758E7A9736}"/>
              </a:ext>
            </a:extLst>
          </p:cNvPr>
          <p:cNvSpPr>
            <a:spLocks noGrp="1"/>
          </p:cNvSpPr>
          <p:nvPr>
            <p:ph type="sldNum" sz="quarter" idx="12"/>
          </p:nvPr>
        </p:nvSpPr>
        <p:spPr/>
        <p:txBody>
          <a:bodyPr/>
          <a:lstStyle/>
          <a:p>
            <a:fld id="{C462427C-90CD-4661-B725-C3D658441D48}" type="slidenum">
              <a:rPr lang="en-US" smtClean="0"/>
              <a:t>20</a:t>
            </a:fld>
            <a:endParaRPr lang="en-US"/>
          </a:p>
        </p:txBody>
      </p:sp>
      <p:sp>
        <p:nvSpPr>
          <p:cNvPr id="3" name="矩形 2">
            <a:extLst>
              <a:ext uri="{FF2B5EF4-FFF2-40B4-BE49-F238E27FC236}">
                <a16:creationId xmlns:a16="http://schemas.microsoft.com/office/drawing/2014/main" id="{8FD74BF0-B9C9-4B8B-B8FE-8EC118213F39}"/>
              </a:ext>
            </a:extLst>
          </p:cNvPr>
          <p:cNvSpPr/>
          <p:nvPr/>
        </p:nvSpPr>
        <p:spPr>
          <a:xfrm>
            <a:off x="609600" y="1143000"/>
            <a:ext cx="8077200" cy="3352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58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pPr marL="457200" lvl="1" indent="-457200" algn="l" rtl="0">
              <a:spcBef>
                <a:spcPct val="0"/>
              </a:spcBef>
            </a:pPr>
            <a:r>
              <a:rPr lang="zh-CN" sz="2800" b="1" dirty="0">
                <a:latin typeface="SimSun" panose="02010600030101010101" pitchFamily="2" charset="-122"/>
                <a:ea typeface="SimSun" panose="02010600030101010101" pitchFamily="2" charset="-122"/>
                <a:cs typeface="Times New Roman" pitchFamily="18" charset="0"/>
              </a:rPr>
              <a:t>函数增长渐近性</a:t>
            </a:r>
            <a:r>
              <a:rPr lang="zh-CN" altLang="en-US" sz="2800" b="1" dirty="0">
                <a:latin typeface="SimSun" panose="02010600030101010101" pitchFamily="2" charset="-122"/>
                <a:ea typeface="SimSun" panose="02010600030101010101" pitchFamily="2" charset="-122"/>
                <a:cs typeface="Times New Roman" pitchFamily="18" charset="0"/>
              </a:rPr>
              <a:t>态</a:t>
            </a:r>
            <a:r>
              <a:rPr lang="zh-CN" sz="2800" b="1" dirty="0">
                <a:latin typeface="SimSun" panose="02010600030101010101" pitchFamily="2" charset="-122"/>
                <a:ea typeface="SimSun" panose="02010600030101010101" pitchFamily="2" charset="-122"/>
                <a:cs typeface="Times New Roman" pitchFamily="18" charset="0"/>
              </a:rPr>
              <a:t>的比较</a:t>
            </a:r>
            <a:r>
              <a:rPr lang="zh-CN" altLang="en-US" sz="2800" b="1" dirty="0">
                <a:latin typeface="SimSun" panose="02010600030101010101" pitchFamily="2" charset="-122"/>
                <a:ea typeface="SimSun" panose="02010600030101010101" pitchFamily="2" charset="-122"/>
                <a:cs typeface="Times New Roman" pitchFamily="18" charset="0"/>
              </a:rPr>
              <a:t>（</a:t>
            </a:r>
            <a:r>
              <a:rPr lang="en-US" altLang="zh-CN" sz="2800" b="1" dirty="0">
                <a:latin typeface="SimSun" panose="02010600030101010101" pitchFamily="2" charset="-122"/>
                <a:ea typeface="SimSun" panose="02010600030101010101" pitchFamily="2" charset="-122"/>
                <a:cs typeface="Times New Roman" pitchFamily="18" charset="0"/>
              </a:rPr>
              <a:t>1/3</a:t>
            </a:r>
            <a:r>
              <a:rPr lang="zh-CN" altLang="en-US" sz="2800" b="1" dirty="0">
                <a:latin typeface="SimSun" panose="02010600030101010101" pitchFamily="2" charset="-122"/>
                <a:ea typeface="SimSun" panose="02010600030101010101" pitchFamily="2" charset="-122"/>
                <a:cs typeface="Times New Roman" pitchFamily="18" charset="0"/>
              </a:rPr>
              <a:t>）</a:t>
            </a:r>
            <a:endParaRPr lang="en-US" sz="2800" b="1" dirty="0">
              <a:latin typeface="SimSun" panose="02010600030101010101" pitchFamily="2" charset="-122"/>
              <a:ea typeface="SimSun" panose="02010600030101010101" pitchFamily="2" charset="-122"/>
              <a:cs typeface="Times New Roman" pitchFamily="18" charset="0"/>
            </a:endParaRPr>
          </a:p>
        </p:txBody>
      </p:sp>
      <p:sp>
        <p:nvSpPr>
          <p:cNvPr id="4" name="TextBox 3"/>
          <p:cNvSpPr txBox="1"/>
          <p:nvPr/>
        </p:nvSpPr>
        <p:spPr>
          <a:xfrm>
            <a:off x="685800" y="1295400"/>
            <a:ext cx="7456714" cy="4985980"/>
          </a:xfrm>
          <a:prstGeom prst="rect">
            <a:avLst/>
          </a:prstGeom>
          <a:noFill/>
        </p:spPr>
        <p:txBody>
          <a:bodyPr wrap="square" rtlCol="0">
            <a:spAutoFit/>
          </a:bodyPr>
          <a:lstStyle/>
          <a:p>
            <a:pPr marL="457200" indent="-457200">
              <a:lnSpc>
                <a:spcPct val="150000"/>
              </a:lnSpc>
            </a:pPr>
            <a:r>
              <a:rPr lang="zh-CN" altLang="en-US" sz="2400" b="1" dirty="0"/>
              <a:t>定义</a:t>
            </a:r>
            <a:r>
              <a:rPr lang="en-US" sz="2400" b="1" dirty="0"/>
              <a:t>1.1	</a:t>
            </a:r>
            <a:r>
              <a:rPr lang="zh-CN" altLang="en-US" sz="2400" dirty="0"/>
              <a:t>设</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和</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是两个定义域为自然数的 </a:t>
            </a:r>
            <a:r>
              <a:rPr lang="zh-CN" altLang="en-US" sz="2400"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正函数</a:t>
            </a:r>
            <a:r>
              <a:rPr lang="zh-CN" altLang="en-US" sz="2400" dirty="0">
                <a:latin typeface="Times New Roman" pitchFamily="18" charset="0"/>
                <a:cs typeface="Times New Roman" pitchFamily="18" charset="0"/>
              </a:rPr>
              <a:t>。如果存在一个常数</a:t>
            </a:r>
            <a:r>
              <a:rPr lang="en-US" sz="2400" i="1" dirty="0">
                <a:latin typeface="Times New Roman" pitchFamily="18" charset="0"/>
                <a:cs typeface="Times New Roman" pitchFamily="18" charset="0"/>
              </a:rPr>
              <a:t>c</a:t>
            </a:r>
            <a:r>
              <a:rPr lang="en-US" sz="2400" dirty="0">
                <a:latin typeface="Times New Roman" pitchFamily="18" charset="0"/>
                <a:cs typeface="Times New Roman" pitchFamily="18" charset="0"/>
              </a:rPr>
              <a:t> &gt; 0</a:t>
            </a:r>
            <a:r>
              <a:rPr lang="zh-CN" altLang="en-US" sz="2400" dirty="0">
                <a:latin typeface="Times New Roman" pitchFamily="18" charset="0"/>
                <a:cs typeface="Times New Roman" pitchFamily="18" charset="0"/>
              </a:rPr>
              <a:t>和某个自然数</a:t>
            </a:r>
            <a:r>
              <a:rPr lang="en-US" sz="2400" i="1" dirty="0">
                <a:latin typeface="Times New Roman" pitchFamily="18" charset="0"/>
                <a:cs typeface="Times New Roman" pitchFamily="18" charset="0"/>
              </a:rPr>
              <a:t>n</a:t>
            </a:r>
            <a:r>
              <a:rPr lang="en-US" sz="3200" baseline="-25000" dirty="0">
                <a:latin typeface="Times New Roman" pitchFamily="18" charset="0"/>
                <a:cs typeface="Times New Roman" pitchFamily="18" charset="0"/>
              </a:rPr>
              <a:t>0</a:t>
            </a:r>
            <a:r>
              <a:rPr lang="zh-CN" altLang="en-US" sz="2400" dirty="0">
                <a:latin typeface="Times New Roman" pitchFamily="18" charset="0"/>
                <a:cs typeface="Times New Roman" pitchFamily="18" charset="0"/>
              </a:rPr>
              <a:t>使得对任意</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i="1" dirty="0">
                <a:latin typeface="Times New Roman" pitchFamily="18" charset="0"/>
                <a:cs typeface="Times New Roman" pitchFamily="18" charset="0"/>
              </a:rPr>
              <a:t> n</a:t>
            </a:r>
            <a:r>
              <a:rPr lang="en-US" sz="32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都有关系 </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i="1" dirty="0">
                <a:latin typeface="Times New Roman" pitchFamily="18" charset="0"/>
                <a:cs typeface="Times New Roman" pitchFamily="18" charset="0"/>
              </a:rPr>
              <a:t>cg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，我们就说</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的阶不高于</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的阶，并记作</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i="1" dirty="0">
                <a:solidFill>
                  <a:srgbClr val="FF0000"/>
                </a:solidFill>
                <a:latin typeface="Times New Roman" pitchFamily="18" charset="0"/>
                <a:cs typeface="Times New Roman" pitchFamily="18" charset="0"/>
              </a:rPr>
              <a:t>O</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p>
          <a:p>
            <a:r>
              <a:rPr lang="zh-CN" altLang="en-US" sz="2400" b="1" dirty="0">
                <a:latin typeface="Times New Roman" pitchFamily="18" charset="0"/>
                <a:cs typeface="Times New Roman" pitchFamily="18" charset="0"/>
              </a:rPr>
              <a:t>例</a:t>
            </a:r>
            <a:r>
              <a:rPr lang="en-US" sz="2400" b="1" dirty="0">
                <a:latin typeface="Times New Roman" pitchFamily="18" charset="0"/>
                <a:cs typeface="Times New Roman" pitchFamily="18" charset="0"/>
              </a:rPr>
              <a:t>1.4	</a:t>
            </a:r>
            <a:r>
              <a:rPr lang="zh-CN" altLang="en-US" sz="2400" dirty="0">
                <a:latin typeface="Times New Roman" pitchFamily="18" charset="0"/>
                <a:cs typeface="Times New Roman" pitchFamily="18" charset="0"/>
              </a:rPr>
              <a:t>证明  </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i="1" dirty="0">
                <a:latin typeface="Times New Roman" pitchFamily="18" charset="0"/>
                <a:cs typeface="Times New Roman" pitchFamily="18" charset="0"/>
              </a:rPr>
              <a:t>O</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a:t>
            </a:r>
          </a:p>
          <a:p>
            <a:pPr>
              <a:lnSpc>
                <a:spcPct val="150000"/>
              </a:lnSpc>
            </a:pPr>
            <a:r>
              <a:rPr lang="zh-CN" altLang="en-US" sz="2400" b="1" dirty="0"/>
              <a:t>证明</a:t>
            </a:r>
            <a:r>
              <a:rPr lang="zh-CN" altLang="en-US" sz="2400" dirty="0"/>
              <a:t>：因为当</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1 </a:t>
            </a:r>
            <a:r>
              <a:rPr lang="zh-CN" altLang="en-US" sz="2400" dirty="0">
                <a:latin typeface="Times New Roman" pitchFamily="18" charset="0"/>
                <a:cs typeface="Times New Roman" pitchFamily="18" charset="0"/>
              </a:rPr>
              <a:t>时</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我们有</a:t>
            </a:r>
            <a:endParaRPr lang="en-US" altLang="zh-CN" sz="2400" dirty="0">
              <a:latin typeface="Times New Roman" pitchFamily="18" charset="0"/>
              <a:cs typeface="Times New Roman" pitchFamily="18" charset="0"/>
            </a:endParaRPr>
          </a:p>
          <a:p>
            <a:pPr marL="457200">
              <a:lnSpc>
                <a:spcPct val="150000"/>
              </a:lnSpc>
            </a:pP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+5</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8</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所以</a:t>
            </a:r>
            <a:endParaRPr lang="en-US" altLang="zh-CN" sz="2400" dirty="0">
              <a:latin typeface="Times New Roman" pitchFamily="18" charset="0"/>
              <a:cs typeface="Times New Roman" pitchFamily="18" charset="0"/>
            </a:endParaRPr>
          </a:p>
          <a:p>
            <a:pPr marL="457200">
              <a:lnSpc>
                <a:spcPct val="150000"/>
              </a:lnSpc>
            </a:pP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i="1" dirty="0">
                <a:latin typeface="Times New Roman" pitchFamily="18" charset="0"/>
                <a:cs typeface="Times New Roman" pitchFamily="18" charset="0"/>
              </a:rPr>
              <a:t>O</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取</a:t>
            </a:r>
            <a:r>
              <a:rPr lang="en-US" sz="2400" i="1" dirty="0">
                <a:latin typeface="Times New Roman" pitchFamily="18" charset="0"/>
                <a:cs typeface="Times New Roman" pitchFamily="18" charset="0"/>
              </a:rPr>
              <a:t>c</a:t>
            </a:r>
            <a:r>
              <a:rPr lang="en-US" sz="2400" dirty="0">
                <a:latin typeface="Times New Roman" pitchFamily="18" charset="0"/>
                <a:cs typeface="Times New Roman" pitchFamily="18" charset="0"/>
              </a:rPr>
              <a:t> = 8, </a:t>
            </a:r>
            <a:r>
              <a:rPr lang="en-US" sz="2400" i="1" dirty="0">
                <a:latin typeface="Times New Roman" pitchFamily="18" charset="0"/>
                <a:cs typeface="Times New Roman" pitchFamily="18" charset="0"/>
              </a:rPr>
              <a:t>n</a:t>
            </a:r>
            <a:r>
              <a:rPr lang="en-US" sz="32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 1) 	</a:t>
            </a:r>
          </a:p>
          <a:p>
            <a:endParaRPr lang="en-US" dirty="0">
              <a:latin typeface="Times New Roman" pitchFamily="18" charset="0"/>
              <a:cs typeface="Times New Roman" pitchFamily="18" charset="0"/>
            </a:endParaRPr>
          </a:p>
        </p:txBody>
      </p:sp>
      <p:pic>
        <p:nvPicPr>
          <p:cNvPr id="1026" name="图片 1">
            <a:extLst>
              <a:ext uri="{FF2B5EF4-FFF2-40B4-BE49-F238E27FC236}">
                <a16:creationId xmlns:a16="http://schemas.microsoft.com/office/drawing/2014/main" id="{7EA65B5C-A203-4AAE-9769-E71E5CD4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3568886"/>
            <a:ext cx="2971800" cy="276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E914E698-9203-49ED-B09D-F6D9F7C3951F}"/>
              </a:ext>
            </a:extLst>
          </p:cNvPr>
          <p:cNvSpPr>
            <a:spLocks noGrp="1"/>
          </p:cNvSpPr>
          <p:nvPr>
            <p:ph type="sldNum" sz="quarter" idx="12"/>
          </p:nvPr>
        </p:nvSpPr>
        <p:spPr/>
        <p:txBody>
          <a:bodyPr/>
          <a:lstStyle/>
          <a:p>
            <a:fld id="{C462427C-90CD-4661-B725-C3D658441D48}" type="slidenum">
              <a:rPr lang="en-US" smtClean="0"/>
              <a:t>21</a:t>
            </a:fld>
            <a:endParaRPr lang="en-US"/>
          </a:p>
        </p:txBody>
      </p:sp>
      <p:sp>
        <p:nvSpPr>
          <p:cNvPr id="6" name="文本框 5">
            <a:extLst>
              <a:ext uri="{FF2B5EF4-FFF2-40B4-BE49-F238E27FC236}">
                <a16:creationId xmlns:a16="http://schemas.microsoft.com/office/drawing/2014/main" id="{8603EAB1-5E8E-45A3-A83E-5EAFAE3C12D3}"/>
              </a:ext>
            </a:extLst>
          </p:cNvPr>
          <p:cNvSpPr txBox="1"/>
          <p:nvPr/>
        </p:nvSpPr>
        <p:spPr>
          <a:xfrm>
            <a:off x="99237" y="6398696"/>
            <a:ext cx="2720163" cy="400110"/>
          </a:xfrm>
          <a:prstGeom prst="rect">
            <a:avLst/>
          </a:prstGeom>
          <a:solidFill>
            <a:srgbClr val="FFC000"/>
          </a:solidFill>
          <a:ln w="25400">
            <a:solidFill>
              <a:schemeClr val="tx1"/>
            </a:solidFill>
          </a:ln>
        </p:spPr>
        <p:txBody>
          <a:bodyPr wrap="square">
            <a:spAutoFit/>
          </a:bodyPr>
          <a:lstStyle/>
          <a:p>
            <a:pPr algn="ctr"/>
            <a:r>
              <a:rPr lang="en-US" altLang="zh-CN" sz="2000" i="1" dirty="0"/>
              <a:t>O</a:t>
            </a:r>
            <a:r>
              <a:rPr lang="en-US" altLang="zh-CN" sz="2000" dirty="0">
                <a:latin typeface="Times New Roman" pitchFamily="18" charset="0"/>
                <a:cs typeface="Times New Roman" pitchFamily="18" charset="0"/>
              </a:rPr>
              <a:t>: order, in the order of</a:t>
            </a:r>
            <a:endParaRPr lang="en-US" sz="2000" dirty="0"/>
          </a:p>
        </p:txBody>
      </p:sp>
    </p:spTree>
    <p:extLst>
      <p:ext uri="{BB962C8B-B14F-4D97-AF65-F5344CB8AC3E}">
        <p14:creationId xmlns:p14="http://schemas.microsoft.com/office/powerpoint/2010/main" val="412934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143000"/>
            <a:ext cx="7467600" cy="5724644"/>
          </a:xfrm>
          <a:prstGeom prst="rect">
            <a:avLst/>
          </a:prstGeom>
          <a:noFill/>
        </p:spPr>
        <p:txBody>
          <a:bodyPr wrap="square" rtlCol="0">
            <a:spAutoFit/>
          </a:bodyPr>
          <a:lstStyle/>
          <a:p>
            <a:pPr marL="457200" indent="-457200">
              <a:lnSpc>
                <a:spcPct val="150000"/>
              </a:lnSpc>
            </a:pPr>
            <a:r>
              <a:rPr lang="zh-CN" altLang="en-US" sz="2400" b="1" dirty="0">
                <a:latin typeface="Times New Roman" pitchFamily="18" charset="0"/>
                <a:cs typeface="Times New Roman" pitchFamily="18" charset="0"/>
              </a:rPr>
              <a:t>定义</a:t>
            </a:r>
            <a:r>
              <a:rPr lang="en-US" sz="2400" b="1" dirty="0">
                <a:latin typeface="Times New Roman" pitchFamily="18" charset="0"/>
                <a:cs typeface="Times New Roman" pitchFamily="18" charset="0"/>
              </a:rPr>
              <a:t>1.2	</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设</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和</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为两个定义域为自然数的正函数。如果存在一个常数</a:t>
            </a:r>
            <a:r>
              <a:rPr lang="en-US" sz="2400" i="1" dirty="0">
                <a:latin typeface="Times New Roman" pitchFamily="18" charset="0"/>
                <a:cs typeface="Times New Roman" pitchFamily="18" charset="0"/>
              </a:rPr>
              <a:t>c</a:t>
            </a:r>
            <a:r>
              <a:rPr lang="en-US" sz="2400" dirty="0">
                <a:latin typeface="Times New Roman" pitchFamily="18" charset="0"/>
                <a:cs typeface="Times New Roman" pitchFamily="18" charset="0"/>
              </a:rPr>
              <a:t> &gt; 0</a:t>
            </a:r>
            <a:r>
              <a:rPr lang="zh-CN" altLang="en-US" sz="2400" dirty="0">
                <a:latin typeface="Times New Roman" pitchFamily="18" charset="0"/>
                <a:cs typeface="Times New Roman" pitchFamily="18" charset="0"/>
              </a:rPr>
              <a:t>和某个自然数</a:t>
            </a:r>
            <a:r>
              <a:rPr lang="en-US" sz="2400" i="1" dirty="0">
                <a:latin typeface="Times New Roman" pitchFamily="18" charset="0"/>
                <a:cs typeface="Times New Roman" pitchFamily="18" charset="0"/>
              </a:rPr>
              <a:t>n</a:t>
            </a:r>
            <a:r>
              <a:rPr lang="en-US" sz="3200" baseline="-25000" dirty="0">
                <a:latin typeface="Times New Roman" pitchFamily="18" charset="0"/>
                <a:cs typeface="Times New Roman" pitchFamily="18" charset="0"/>
              </a:rPr>
              <a:t>0</a:t>
            </a:r>
            <a:r>
              <a:rPr lang="zh-CN" altLang="en-US" sz="2400" dirty="0">
                <a:latin typeface="Times New Roman" pitchFamily="18" charset="0"/>
                <a:cs typeface="Times New Roman" pitchFamily="18" charset="0"/>
              </a:rPr>
              <a:t>使得对任意</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i="1" dirty="0">
                <a:latin typeface="Times New Roman" pitchFamily="18" charset="0"/>
                <a:cs typeface="Times New Roman" pitchFamily="18" charset="0"/>
              </a:rPr>
              <a:t> n</a:t>
            </a:r>
            <a:r>
              <a:rPr lang="en-US" sz="28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都有</a:t>
            </a:r>
            <a:r>
              <a:rPr lang="en-US" sz="2400" i="1" dirty="0">
                <a:solidFill>
                  <a:srgbClr val="0000FF"/>
                </a:solidFill>
                <a:latin typeface="Times New Roman" pitchFamily="18" charset="0"/>
                <a:cs typeface="Times New Roman" pitchFamily="18" charset="0"/>
              </a:rPr>
              <a:t>f</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sym typeface="Symbol"/>
              </a:rPr>
              <a:t></a:t>
            </a:r>
            <a:r>
              <a:rPr lang="en-US" sz="2400" dirty="0">
                <a:solidFill>
                  <a:srgbClr val="0000FF"/>
                </a:solidFill>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cg</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a:t>
            </a:r>
            <a:r>
              <a:rPr lang="zh-CN" altLang="en-US" sz="2400" dirty="0">
                <a:solidFill>
                  <a:srgbClr val="0000FF"/>
                </a:solidFill>
                <a:latin typeface="Times New Roman" pitchFamily="18" charset="0"/>
                <a:cs typeface="Times New Roman" pitchFamily="18" charset="0"/>
              </a:rPr>
              <a:t>，我们则说</a:t>
            </a:r>
            <a:r>
              <a:rPr lang="en-US" sz="2400" i="1" dirty="0">
                <a:solidFill>
                  <a:srgbClr val="0000FF"/>
                </a:solidFill>
                <a:latin typeface="Times New Roman" pitchFamily="18" charset="0"/>
                <a:cs typeface="Times New Roman" pitchFamily="18" charset="0"/>
              </a:rPr>
              <a:t>f</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zh-CN" altLang="en-US" sz="2400" dirty="0">
                <a:solidFill>
                  <a:srgbClr val="0000FF"/>
                </a:solidFill>
                <a:latin typeface="Times New Roman" pitchFamily="18" charset="0"/>
                <a:cs typeface="Times New Roman" pitchFamily="18" charset="0"/>
              </a:rPr>
              <a:t>的阶不低于</a:t>
            </a:r>
            <a:r>
              <a:rPr lang="en-US" sz="2400" i="1" dirty="0">
                <a:solidFill>
                  <a:srgbClr val="0000FF"/>
                </a:solidFill>
                <a:latin typeface="Times New Roman" pitchFamily="18" charset="0"/>
                <a:cs typeface="Times New Roman" pitchFamily="18" charset="0"/>
              </a:rPr>
              <a:t>g</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a:t>
            </a:r>
            <a:r>
              <a:rPr lang="zh-CN" altLang="en-US" sz="2400" dirty="0">
                <a:solidFill>
                  <a:srgbClr val="0000FF"/>
                </a:solidFill>
                <a:latin typeface="Times New Roman" pitchFamily="18" charset="0"/>
                <a:cs typeface="Times New Roman" pitchFamily="18" charset="0"/>
              </a:rPr>
              <a:t>的阶</a:t>
            </a:r>
            <a:r>
              <a:rPr lang="zh-CN" altLang="en-US" sz="2400" dirty="0">
                <a:latin typeface="Times New Roman" pitchFamily="18" charset="0"/>
                <a:cs typeface="Times New Roman" pitchFamily="18" charset="0"/>
              </a:rPr>
              <a:t>，并记作 </a:t>
            </a:r>
            <a:r>
              <a:rPr lang="en-US" sz="2400" i="1" dirty="0">
                <a:highlight>
                  <a:srgbClr val="FFFF00"/>
                </a:highlight>
                <a:latin typeface="Times New Roman" pitchFamily="18" charset="0"/>
                <a:cs typeface="Times New Roman" pitchFamily="18" charset="0"/>
              </a:rPr>
              <a:t>f</a:t>
            </a:r>
            <a:r>
              <a:rPr lang="en-US" sz="2400" dirty="0">
                <a:highlight>
                  <a:srgbClr val="FFFF00"/>
                </a:highlight>
                <a:latin typeface="Times New Roman" pitchFamily="18" charset="0"/>
                <a:cs typeface="Times New Roman" pitchFamily="18" charset="0"/>
              </a:rPr>
              <a:t>(</a:t>
            </a:r>
            <a:r>
              <a:rPr lang="en-US" sz="2400" i="1" dirty="0">
                <a:highlight>
                  <a:srgbClr val="FFFF00"/>
                </a:highlight>
                <a:latin typeface="Times New Roman" pitchFamily="18" charset="0"/>
                <a:cs typeface="Times New Roman" pitchFamily="18" charset="0"/>
              </a:rPr>
              <a:t>n</a:t>
            </a:r>
            <a:r>
              <a:rPr lang="en-US" sz="2400" dirty="0">
                <a:highlight>
                  <a:srgbClr val="FFFF00"/>
                </a:highlight>
                <a:latin typeface="Times New Roman" pitchFamily="18" charset="0"/>
                <a:cs typeface="Times New Roman" pitchFamily="18" charset="0"/>
              </a:rPr>
              <a:t>) = </a:t>
            </a:r>
            <a:r>
              <a:rPr lang="en-US" sz="2400" dirty="0">
                <a:solidFill>
                  <a:srgbClr val="FF0000"/>
                </a:solidFill>
                <a:highlight>
                  <a:srgbClr val="FFFF00"/>
                </a:highlight>
                <a:latin typeface="Times New Roman" pitchFamily="18" charset="0"/>
                <a:cs typeface="Times New Roman" pitchFamily="18" charset="0"/>
                <a:sym typeface="Symbol"/>
              </a:rPr>
              <a:t></a:t>
            </a:r>
            <a:r>
              <a:rPr lang="en-US" sz="2400" dirty="0">
                <a:highlight>
                  <a:srgbClr val="FFFF00"/>
                </a:highlight>
                <a:latin typeface="Times New Roman" pitchFamily="18" charset="0"/>
                <a:cs typeface="Times New Roman" pitchFamily="18" charset="0"/>
              </a:rPr>
              <a:t>(</a:t>
            </a:r>
            <a:r>
              <a:rPr lang="en-US" sz="2400" i="1" dirty="0">
                <a:highlight>
                  <a:srgbClr val="FFFF00"/>
                </a:highlight>
                <a:latin typeface="Times New Roman" pitchFamily="18" charset="0"/>
                <a:cs typeface="Times New Roman" pitchFamily="18" charset="0"/>
              </a:rPr>
              <a:t>g</a:t>
            </a:r>
            <a:r>
              <a:rPr lang="en-US" sz="2400" dirty="0">
                <a:highlight>
                  <a:srgbClr val="FFFF00"/>
                </a:highlight>
                <a:latin typeface="Times New Roman" pitchFamily="18" charset="0"/>
                <a:cs typeface="Times New Roman" pitchFamily="18" charset="0"/>
              </a:rPr>
              <a:t>(</a:t>
            </a:r>
            <a:r>
              <a:rPr lang="en-US" sz="2400" i="1" dirty="0">
                <a:highlight>
                  <a:srgbClr val="FFFF00"/>
                </a:highlight>
                <a:latin typeface="Times New Roman" pitchFamily="18" charset="0"/>
                <a:cs typeface="Times New Roman" pitchFamily="18" charset="0"/>
              </a:rPr>
              <a:t>n</a:t>
            </a:r>
            <a:r>
              <a:rPr lang="en-US" sz="2400" dirty="0">
                <a:highlight>
                  <a:srgbClr val="FFFF00"/>
                </a:highlight>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r>
              <a:rPr lang="en-US" dirty="0"/>
              <a:t> </a:t>
            </a:r>
          </a:p>
          <a:p>
            <a:pPr>
              <a:lnSpc>
                <a:spcPct val="150000"/>
              </a:lnSpc>
            </a:pPr>
            <a:r>
              <a:rPr lang="zh-CN" altLang="en-US" sz="2400" b="1" dirty="0">
                <a:latin typeface="Times New Roman" pitchFamily="18" charset="0"/>
                <a:cs typeface="Times New Roman" pitchFamily="18" charset="0"/>
              </a:rPr>
              <a:t>例</a:t>
            </a:r>
            <a:r>
              <a:rPr lang="en-US" sz="2400" b="1" dirty="0">
                <a:latin typeface="Times New Roman" pitchFamily="18" charset="0"/>
                <a:cs typeface="Times New Roman" pitchFamily="18" charset="0"/>
              </a:rPr>
              <a:t>1.5	</a:t>
            </a:r>
            <a:r>
              <a:rPr lang="zh-CN" altLang="en-US" sz="2400" dirty="0">
                <a:latin typeface="Times New Roman" pitchFamily="18" charset="0"/>
                <a:cs typeface="Times New Roman" pitchFamily="18" charset="0"/>
              </a:rPr>
              <a:t>证明</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n</a:t>
            </a:r>
            <a:r>
              <a:rPr lang="en-US" sz="2800" baseline="30000" dirty="0">
                <a:latin typeface="Times New Roman" pitchFamily="18" charset="0"/>
                <a:cs typeface="Times New Roman" pitchFamily="18" charset="0"/>
              </a:rPr>
              <a:t>2 </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n</a:t>
            </a:r>
            <a:r>
              <a:rPr lang="en-US" sz="2400" dirty="0" err="1">
                <a:latin typeface="Times New Roman" pitchFamily="18" charset="0"/>
                <a:cs typeface="Times New Roman" pitchFamily="18" charset="0"/>
              </a:rPr>
              <a:t>lg</a:t>
            </a:r>
            <a:r>
              <a:rPr lang="en-US" sz="2400" i="1" dirty="0" err="1">
                <a:latin typeface="Times New Roman" pitchFamily="18" charset="0"/>
                <a:cs typeface="Times New Roman" pitchFamily="18" charset="0"/>
              </a:rPr>
              <a:t>n</a:t>
            </a:r>
            <a:r>
              <a:rPr lang="en-US" sz="2400" dirty="0">
                <a:latin typeface="Times New Roman" pitchFamily="18" charset="0"/>
                <a:cs typeface="Times New Roman" pitchFamily="18" charset="0"/>
              </a:rPr>
              <a:t>)</a:t>
            </a:r>
          </a:p>
          <a:p>
            <a:pPr>
              <a:lnSpc>
                <a:spcPct val="150000"/>
              </a:lnSpc>
            </a:pPr>
            <a:r>
              <a:rPr lang="zh-CN" altLang="en-US" sz="2400" b="1" dirty="0">
                <a:latin typeface="Times New Roman" pitchFamily="18" charset="0"/>
                <a:cs typeface="Times New Roman" pitchFamily="18" charset="0"/>
              </a:rPr>
              <a:t>证明</a:t>
            </a:r>
            <a:r>
              <a:rPr lang="zh-CN" altLang="en-US" sz="2400" dirty="0">
                <a:latin typeface="Times New Roman" pitchFamily="18" charset="0"/>
                <a:cs typeface="Times New Roman" pitchFamily="18" charset="0"/>
              </a:rPr>
              <a:t>：因为当</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1 </a:t>
            </a:r>
            <a:r>
              <a:rPr lang="zh-CN" altLang="en-US" sz="2400" dirty="0">
                <a:latin typeface="Times New Roman" pitchFamily="18" charset="0"/>
                <a:cs typeface="Times New Roman" pitchFamily="18" charset="0"/>
              </a:rPr>
              <a:t>时</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我们有</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&gt; </a:t>
            </a:r>
            <a:r>
              <a:rPr lang="en-US" sz="2400" dirty="0" err="1">
                <a:latin typeface="Times New Roman" pitchFamily="18" charset="0"/>
                <a:cs typeface="Times New Roman" pitchFamily="18" charset="0"/>
              </a:rPr>
              <a:t>lg</a:t>
            </a:r>
            <a:r>
              <a:rPr lang="en-US" sz="2400" i="1" dirty="0" err="1">
                <a:latin typeface="Times New Roman" pitchFamily="18" charset="0"/>
                <a:cs typeface="Times New Roman" pitchFamily="18" charset="0"/>
              </a:rPr>
              <a:t>n</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从而有</a:t>
            </a:r>
            <a:endParaRPr lang="en-US" altLang="zh-CN" sz="2400" dirty="0">
              <a:latin typeface="Times New Roman" pitchFamily="18" charset="0"/>
              <a:cs typeface="Times New Roman" pitchFamily="18" charset="0"/>
            </a:endParaRPr>
          </a:p>
          <a:p>
            <a:pPr marL="457200">
              <a:lnSpc>
                <a:spcPct val="150000"/>
              </a:lnSpc>
            </a:pPr>
            <a:r>
              <a:rPr lang="en-US" sz="2400" i="1" dirty="0">
                <a:latin typeface="Times New Roman" pitchFamily="18" charset="0"/>
                <a:cs typeface="Times New Roman" pitchFamily="18" charset="0"/>
              </a:rPr>
              <a:t>             n</a:t>
            </a:r>
            <a:r>
              <a:rPr lang="en-US" sz="2800" baseline="30000" dirty="0">
                <a:latin typeface="Times New Roman" pitchFamily="18" charset="0"/>
                <a:cs typeface="Times New Roman" pitchFamily="18" charset="0"/>
              </a:rPr>
              <a:t>2</a:t>
            </a:r>
            <a:r>
              <a:rPr lang="en-US" sz="2400"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&gt; </a:t>
            </a:r>
            <a:r>
              <a:rPr lang="en-US" sz="2400" i="1" dirty="0" err="1">
                <a:latin typeface="Times New Roman" pitchFamily="18" charset="0"/>
                <a:cs typeface="Times New Roman" pitchFamily="18" charset="0"/>
              </a:rPr>
              <a:t>n</a:t>
            </a:r>
            <a:r>
              <a:rPr lang="en-US" sz="2400" dirty="0" err="1">
                <a:latin typeface="Times New Roman" pitchFamily="18" charset="0"/>
                <a:cs typeface="Times New Roman" pitchFamily="18" charset="0"/>
              </a:rPr>
              <a:t>lg</a:t>
            </a:r>
            <a:r>
              <a:rPr lang="en-US" sz="2400" i="1" dirty="0" err="1">
                <a:latin typeface="Times New Roman" pitchFamily="18" charset="0"/>
                <a:cs typeface="Times New Roman" pitchFamily="18" charset="0"/>
              </a:rPr>
              <a:t>n</a:t>
            </a:r>
            <a:r>
              <a:rPr lang="zh-CN" alt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n</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1 </a:t>
            </a:r>
          </a:p>
          <a:p>
            <a:pPr marL="457200">
              <a:lnSpc>
                <a:spcPct val="150000"/>
              </a:lnSpc>
            </a:pPr>
            <a:r>
              <a:rPr lang="zh-CN" altLang="en-US" sz="2400" dirty="0">
                <a:latin typeface="Times New Roman" pitchFamily="18" charset="0"/>
                <a:cs typeface="Times New Roman" pitchFamily="18" charset="0"/>
              </a:rPr>
              <a:t>所以</a:t>
            </a:r>
            <a:r>
              <a:rPr lang="en-US" sz="2400" i="1" dirty="0">
                <a:latin typeface="Times New Roman" pitchFamily="18" charset="0"/>
                <a:cs typeface="Times New Roman" pitchFamily="18" charset="0"/>
              </a:rPr>
              <a:t>n</a:t>
            </a:r>
            <a:r>
              <a:rPr lang="en-US" sz="2800" baseline="30000" dirty="0">
                <a:latin typeface="Times New Roman" pitchFamily="18" charset="0"/>
                <a:cs typeface="Times New Roman" pitchFamily="18" charset="0"/>
              </a:rPr>
              <a:t>2</a:t>
            </a: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n</a:t>
            </a:r>
            <a:r>
              <a:rPr lang="en-US" sz="2400" dirty="0" err="1">
                <a:latin typeface="Times New Roman" pitchFamily="18" charset="0"/>
                <a:cs typeface="Times New Roman" pitchFamily="18" charset="0"/>
              </a:rPr>
              <a:t>lg</a:t>
            </a:r>
            <a:r>
              <a:rPr lang="en-US" sz="2400" i="1" dirty="0" err="1">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r>
              <a:rPr lang="en-US" sz="2200" dirty="0">
                <a:latin typeface="Times New Roman" pitchFamily="18" charset="0"/>
                <a:cs typeface="Times New Roman" pitchFamily="18" charset="0"/>
              </a:rPr>
              <a:t>(</a:t>
            </a:r>
            <a:r>
              <a:rPr lang="zh-CN" altLang="en-US" sz="2200" dirty="0">
                <a:latin typeface="Times New Roman" pitchFamily="18" charset="0"/>
                <a:cs typeface="Times New Roman" pitchFamily="18" charset="0"/>
              </a:rPr>
              <a:t>取</a:t>
            </a:r>
            <a:r>
              <a:rPr lang="en-US" sz="2200" i="1" dirty="0">
                <a:latin typeface="Times New Roman" pitchFamily="18" charset="0"/>
                <a:cs typeface="Times New Roman" pitchFamily="18" charset="0"/>
              </a:rPr>
              <a:t>c</a:t>
            </a:r>
            <a:r>
              <a:rPr lang="en-US" sz="2200" dirty="0">
                <a:latin typeface="Times New Roman" pitchFamily="18" charset="0"/>
                <a:cs typeface="Times New Roman" pitchFamily="18" charset="0"/>
              </a:rPr>
              <a:t> = 1, </a:t>
            </a:r>
            <a:r>
              <a:rPr lang="en-US" sz="2200" i="1" dirty="0">
                <a:latin typeface="Times New Roman" pitchFamily="18" charset="0"/>
                <a:cs typeface="Times New Roman" pitchFamily="18" charset="0"/>
              </a:rPr>
              <a:t>n</a:t>
            </a:r>
            <a:r>
              <a:rPr lang="en-US" sz="3200" baseline="-25000" dirty="0">
                <a:latin typeface="Times New Roman" pitchFamily="18" charset="0"/>
                <a:cs typeface="Times New Roman" pitchFamily="18" charset="0"/>
              </a:rPr>
              <a:t>0</a:t>
            </a:r>
            <a:r>
              <a:rPr lang="en-US" sz="2200" dirty="0">
                <a:latin typeface="Times New Roman" pitchFamily="18" charset="0"/>
                <a:cs typeface="Times New Roman" pitchFamily="18" charset="0"/>
              </a:rPr>
              <a:t> = 1)</a:t>
            </a:r>
          </a:p>
          <a:p>
            <a:endParaRPr lang="en-US" dirty="0"/>
          </a:p>
        </p:txBody>
      </p:sp>
      <p:pic>
        <p:nvPicPr>
          <p:cNvPr id="2050" name="图片 1">
            <a:extLst>
              <a:ext uri="{FF2B5EF4-FFF2-40B4-BE49-F238E27FC236}">
                <a16:creationId xmlns:a16="http://schemas.microsoft.com/office/drawing/2014/main" id="{5642777D-C7BD-4558-AE96-F1DD0FAAB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369049"/>
            <a:ext cx="3352800" cy="316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A9E6115-C156-457F-90D1-EA54F5C756E0}"/>
              </a:ext>
            </a:extLst>
          </p:cNvPr>
          <p:cNvSpPr txBox="1">
            <a:spLocks/>
          </p:cNvSpPr>
          <p:nvPr/>
        </p:nvSpPr>
        <p:spPr>
          <a:xfrm>
            <a:off x="457200" y="274638"/>
            <a:ext cx="8229600" cy="10207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lvl="1" indent="-457200" algn="l" rtl="0">
              <a:spcBef>
                <a:spcPct val="0"/>
              </a:spcBef>
            </a:pPr>
            <a:r>
              <a:rPr 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函数增长渐近性</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态</a:t>
            </a:r>
            <a:r>
              <a:rPr 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的比较</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a:t>
            </a:r>
            <a:r>
              <a:rPr lang="en-US" alt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2/3</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a:t>
            </a:r>
            <a:endParaRPr 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endParaRPr>
          </a:p>
        </p:txBody>
      </p:sp>
      <p:sp>
        <p:nvSpPr>
          <p:cNvPr id="4" name="灯片编号占位符 3">
            <a:extLst>
              <a:ext uri="{FF2B5EF4-FFF2-40B4-BE49-F238E27FC236}">
                <a16:creationId xmlns:a16="http://schemas.microsoft.com/office/drawing/2014/main" id="{B8409C9C-443B-45DB-A805-9251A523FC04}"/>
              </a:ext>
            </a:extLst>
          </p:cNvPr>
          <p:cNvSpPr>
            <a:spLocks noGrp="1"/>
          </p:cNvSpPr>
          <p:nvPr>
            <p:ph type="sldNum" sz="quarter" idx="12"/>
          </p:nvPr>
        </p:nvSpPr>
        <p:spPr/>
        <p:txBody>
          <a:bodyPr/>
          <a:lstStyle/>
          <a:p>
            <a:fld id="{C462427C-90CD-4661-B725-C3D658441D48}" type="slidenum">
              <a:rPr lang="en-US" smtClean="0"/>
              <a:t>22</a:t>
            </a:fld>
            <a:endParaRPr lang="en-US"/>
          </a:p>
        </p:txBody>
      </p:sp>
    </p:spTree>
    <p:extLst>
      <p:ext uri="{BB962C8B-B14F-4D97-AF65-F5344CB8AC3E}">
        <p14:creationId xmlns:p14="http://schemas.microsoft.com/office/powerpoint/2010/main" val="427638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a:extLst>
              <a:ext uri="{FF2B5EF4-FFF2-40B4-BE49-F238E27FC236}">
                <a16:creationId xmlns:a16="http://schemas.microsoft.com/office/drawing/2014/main" id="{49101A43-995C-435E-A268-A56B45A52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600984"/>
            <a:ext cx="3097213" cy="272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66800" y="914400"/>
            <a:ext cx="6934200" cy="6001643"/>
          </a:xfrm>
          <a:prstGeom prst="rect">
            <a:avLst/>
          </a:prstGeom>
          <a:noFill/>
        </p:spPr>
        <p:txBody>
          <a:bodyPr wrap="square" rtlCol="0">
            <a:spAutoFit/>
          </a:bodyPr>
          <a:lstStyle/>
          <a:p>
            <a:pPr marL="457200" indent="-457200">
              <a:lnSpc>
                <a:spcPct val="150000"/>
              </a:lnSpc>
            </a:pPr>
            <a:r>
              <a:rPr lang="zh-CN" altLang="en-US" sz="2400" b="1" dirty="0"/>
              <a:t>定义</a:t>
            </a:r>
            <a:r>
              <a:rPr lang="en-US" sz="2400" b="1" dirty="0"/>
              <a:t>1.3	</a:t>
            </a:r>
            <a:r>
              <a:rPr lang="en-US" sz="2400" dirty="0"/>
              <a:t> </a:t>
            </a:r>
            <a:r>
              <a:rPr lang="zh-CN" altLang="en-US" sz="2400" dirty="0"/>
              <a:t>设</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和</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为两个定义域为自然数的正函数。如果关系</a:t>
            </a:r>
            <a:r>
              <a:rPr lang="en-US" sz="2400" i="1" dirty="0">
                <a:solidFill>
                  <a:srgbClr val="0000FF"/>
                </a:solidFill>
                <a:latin typeface="Times New Roman" pitchFamily="18" charset="0"/>
                <a:cs typeface="Times New Roman" pitchFamily="18" charset="0"/>
              </a:rPr>
              <a:t>f</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 </a:t>
            </a:r>
            <a:r>
              <a:rPr lang="en-US" sz="2400" i="1" dirty="0">
                <a:solidFill>
                  <a:srgbClr val="0000FF"/>
                </a:solidFill>
                <a:latin typeface="Times New Roman" pitchFamily="18" charset="0"/>
                <a:cs typeface="Times New Roman" pitchFamily="18" charset="0"/>
              </a:rPr>
              <a:t>O</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g</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zh-CN" altLang="en-US" sz="2400" dirty="0">
                <a:solidFill>
                  <a:srgbClr val="0000FF"/>
                </a:solidFill>
                <a:latin typeface="Times New Roman" pitchFamily="18" charset="0"/>
                <a:cs typeface="Times New Roman" pitchFamily="18" charset="0"/>
              </a:rPr>
              <a:t>和</a:t>
            </a:r>
            <a:r>
              <a:rPr lang="en-US" sz="2400" i="1" dirty="0">
                <a:solidFill>
                  <a:srgbClr val="0000FF"/>
                </a:solidFill>
                <a:latin typeface="Times New Roman" pitchFamily="18" charset="0"/>
                <a:cs typeface="Times New Roman" pitchFamily="18" charset="0"/>
              </a:rPr>
              <a:t>f</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 </a:t>
            </a:r>
            <a:r>
              <a:rPr lang="en-US" sz="2400" dirty="0">
                <a:solidFill>
                  <a:srgbClr val="0000FF"/>
                </a:solidFill>
                <a:latin typeface="Times New Roman" pitchFamily="18" charset="0"/>
                <a:cs typeface="Times New Roman" pitchFamily="18" charset="0"/>
                <a:sym typeface="Symbol"/>
              </a:rPr>
              <a:t></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g</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zh-CN" altLang="en-US" sz="2400" dirty="0">
                <a:solidFill>
                  <a:srgbClr val="0000FF"/>
                </a:solidFill>
                <a:latin typeface="Times New Roman" pitchFamily="18" charset="0"/>
                <a:cs typeface="Times New Roman" pitchFamily="18" charset="0"/>
              </a:rPr>
              <a:t>同时成立</a:t>
            </a:r>
            <a:r>
              <a:rPr lang="zh-CN" altLang="en-US" sz="2400" dirty="0">
                <a:latin typeface="Times New Roman" pitchFamily="18" charset="0"/>
                <a:cs typeface="Times New Roman" pitchFamily="18" charset="0"/>
              </a:rPr>
              <a:t>，我们则说</a:t>
            </a:r>
            <a:r>
              <a:rPr lang="en-US" sz="2400" i="1" dirty="0">
                <a:solidFill>
                  <a:srgbClr val="0000FF"/>
                </a:solidFill>
                <a:latin typeface="Times New Roman" pitchFamily="18" charset="0"/>
                <a:cs typeface="Times New Roman" pitchFamily="18" charset="0"/>
              </a:rPr>
              <a:t>f</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zh-CN" altLang="en-US" sz="2400" dirty="0">
                <a:solidFill>
                  <a:srgbClr val="0000FF"/>
                </a:solidFill>
                <a:latin typeface="Times New Roman" pitchFamily="18" charset="0"/>
                <a:cs typeface="Times New Roman" pitchFamily="18" charset="0"/>
              </a:rPr>
              <a:t>与</a:t>
            </a:r>
            <a:r>
              <a:rPr lang="en-US" sz="2400" i="1" dirty="0">
                <a:solidFill>
                  <a:srgbClr val="0000FF"/>
                </a:solidFill>
                <a:latin typeface="Times New Roman" pitchFamily="18" charset="0"/>
                <a:cs typeface="Times New Roman" pitchFamily="18" charset="0"/>
              </a:rPr>
              <a:t>g</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n</a:t>
            </a:r>
            <a:r>
              <a:rPr lang="en-US" sz="2400" dirty="0">
                <a:solidFill>
                  <a:srgbClr val="0000FF"/>
                </a:solidFill>
                <a:latin typeface="Times New Roman" pitchFamily="18" charset="0"/>
                <a:cs typeface="Times New Roman" pitchFamily="18" charset="0"/>
              </a:rPr>
              <a:t>) </a:t>
            </a:r>
            <a:r>
              <a:rPr lang="zh-CN" altLang="en-US" sz="2400" dirty="0">
                <a:solidFill>
                  <a:srgbClr val="0000FF"/>
                </a:solidFill>
                <a:latin typeface="Times New Roman" pitchFamily="18" charset="0"/>
                <a:cs typeface="Times New Roman" pitchFamily="18" charset="0"/>
              </a:rPr>
              <a:t>同阶</a:t>
            </a:r>
            <a:r>
              <a:rPr lang="zh-CN" altLang="en-US" sz="2400" dirty="0">
                <a:latin typeface="Times New Roman" pitchFamily="18" charset="0"/>
                <a:cs typeface="Times New Roman" pitchFamily="18" charset="0"/>
              </a:rPr>
              <a:t>，并记作</a:t>
            </a:r>
            <a:r>
              <a:rPr lang="en-US" sz="2400" i="1" dirty="0">
                <a:latin typeface="Times New Roman" pitchFamily="18" charset="0"/>
                <a:cs typeface="Times New Roman" pitchFamily="18" charset="0"/>
              </a:rPr>
              <a:t>f</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dirty="0">
                <a:solidFill>
                  <a:srgbClr val="FF0000"/>
                </a:solidFill>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g</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lvl="1" indent="-457200">
              <a:lnSpc>
                <a:spcPct val="150000"/>
              </a:lnSpc>
            </a:pPr>
            <a:r>
              <a:rPr lang="zh-CN" altLang="en-US" sz="2400" b="1" dirty="0">
                <a:latin typeface="Times New Roman" pitchFamily="18" charset="0"/>
                <a:cs typeface="Times New Roman" pitchFamily="18" charset="0"/>
              </a:rPr>
              <a:t>例</a:t>
            </a:r>
            <a:r>
              <a:rPr lang="en-US" altLang="zh-CN" sz="2400" b="1" dirty="0">
                <a:latin typeface="Times New Roman" pitchFamily="18" charset="0"/>
                <a:cs typeface="Times New Roman" pitchFamily="18" charset="0"/>
              </a:rPr>
              <a:t>1.6</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证明</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800" dirty="0">
                <a:latin typeface="Times New Roman" pitchFamily="18" charset="0"/>
                <a:cs typeface="Times New Roman" pitchFamily="18" charset="0"/>
              </a:rPr>
              <a:t> </a:t>
            </a:r>
            <a:r>
              <a:rPr lang="en-US" sz="2400" dirty="0">
                <a:latin typeface="Times New Roman" pitchFamily="18" charset="0"/>
                <a:cs typeface="Times New Roman" pitchFamily="18" charset="0"/>
              </a:rPr>
              <a:t>+ 2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a:t>
            </a:r>
          </a:p>
          <a:p>
            <a:pPr marL="457200" indent="-457200">
              <a:lnSpc>
                <a:spcPct val="150000"/>
              </a:lnSpc>
            </a:pPr>
            <a:r>
              <a:rPr lang="zh-CN" altLang="en-US" sz="2400" b="1" dirty="0">
                <a:latin typeface="Times New Roman" pitchFamily="18" charset="0"/>
                <a:cs typeface="Times New Roman" pitchFamily="18" charset="0"/>
              </a:rPr>
              <a:t>证明</a:t>
            </a:r>
            <a:r>
              <a:rPr lang="zh-CN" altLang="en-US" sz="2400" dirty="0">
                <a:latin typeface="Times New Roman" pitchFamily="18" charset="0"/>
                <a:cs typeface="Times New Roman" pitchFamily="18" charset="0"/>
              </a:rPr>
              <a:t>：例</a:t>
            </a:r>
            <a:r>
              <a:rPr lang="en-US" sz="2400" dirty="0">
                <a:latin typeface="Times New Roman" pitchFamily="18" charset="0"/>
                <a:cs typeface="Times New Roman" pitchFamily="18" charset="0"/>
              </a:rPr>
              <a:t>1.4</a:t>
            </a:r>
            <a:r>
              <a:rPr lang="zh-CN" altLang="en-US" sz="2400" dirty="0">
                <a:latin typeface="Times New Roman" pitchFamily="18" charset="0"/>
                <a:cs typeface="Times New Roman" pitchFamily="18" charset="0"/>
              </a:rPr>
              <a:t>已证明了</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i="1" dirty="0">
                <a:latin typeface="Times New Roman" pitchFamily="18" charset="0"/>
                <a:cs typeface="Times New Roman" pitchFamily="18" charset="0"/>
              </a:rPr>
              <a:t>O</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457200" indent="-457200">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 我们只须证明</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457200" indent="-457200">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注意到当</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 1 </a:t>
            </a:r>
            <a:r>
              <a:rPr lang="zh-CN" altLang="en-US" sz="2400" dirty="0">
                <a:latin typeface="Times New Roman" pitchFamily="18" charset="0"/>
                <a:cs typeface="Times New Roman" pitchFamily="18" charset="0"/>
              </a:rPr>
              <a:t>时，</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&gt; </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457200" indent="-457200">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所以</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，这样也就</a:t>
            </a:r>
            <a:endParaRPr lang="en-US" altLang="zh-CN" sz="2400" dirty="0">
              <a:latin typeface="Times New Roman" pitchFamily="18" charset="0"/>
              <a:cs typeface="Times New Roman" pitchFamily="18" charset="0"/>
            </a:endParaRPr>
          </a:p>
          <a:p>
            <a:pPr marL="457200" indent="-457200">
              <a:lnSpc>
                <a:spcPct val="150000"/>
              </a:lnSpc>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证明了</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 + 2</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+5 =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3</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US" dirty="0"/>
          </a:p>
        </p:txBody>
      </p:sp>
      <p:sp>
        <p:nvSpPr>
          <p:cNvPr id="5" name="Title 1">
            <a:extLst>
              <a:ext uri="{FF2B5EF4-FFF2-40B4-BE49-F238E27FC236}">
                <a16:creationId xmlns:a16="http://schemas.microsoft.com/office/drawing/2014/main" id="{8DFA601D-67B7-4B1C-A0B4-3949062079D8}"/>
              </a:ext>
            </a:extLst>
          </p:cNvPr>
          <p:cNvSpPr txBox="1">
            <a:spLocks/>
          </p:cNvSpPr>
          <p:nvPr/>
        </p:nvSpPr>
        <p:spPr>
          <a:xfrm>
            <a:off x="457200" y="274638"/>
            <a:ext cx="8229600" cy="10207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lvl="1" indent="-457200" algn="l" rtl="0">
              <a:spcBef>
                <a:spcPct val="0"/>
              </a:spcBef>
            </a:pPr>
            <a:r>
              <a:rPr 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函数增长渐近性</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态</a:t>
            </a:r>
            <a:r>
              <a:rPr 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的比较</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a:t>
            </a:r>
            <a:r>
              <a:rPr lang="en-US" altLang="zh-CN"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3/3</a:t>
            </a:r>
            <a:r>
              <a:rPr lang="zh-CN" alt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rPr>
              <a:t>）</a:t>
            </a:r>
            <a:endParaRPr lang="en-US" sz="2800" b="1" kern="0" dirty="0">
              <a:solidFill>
                <a:sysClr val="windowText" lastClr="000000"/>
              </a:solidFill>
              <a:latin typeface="SimSun" panose="02010600030101010101" pitchFamily="2" charset="-122"/>
              <a:ea typeface="SimSun" panose="02010600030101010101" pitchFamily="2" charset="-122"/>
              <a:cs typeface="Times New Roman" pitchFamily="18" charset="0"/>
            </a:endParaRPr>
          </a:p>
        </p:txBody>
      </p:sp>
      <p:sp>
        <p:nvSpPr>
          <p:cNvPr id="3" name="灯片编号占位符 2">
            <a:extLst>
              <a:ext uri="{FF2B5EF4-FFF2-40B4-BE49-F238E27FC236}">
                <a16:creationId xmlns:a16="http://schemas.microsoft.com/office/drawing/2014/main" id="{6ACF2726-53A5-4F2E-917E-090FC700A424}"/>
              </a:ext>
            </a:extLst>
          </p:cNvPr>
          <p:cNvSpPr>
            <a:spLocks noGrp="1"/>
          </p:cNvSpPr>
          <p:nvPr>
            <p:ph type="sldNum" sz="quarter" idx="12"/>
          </p:nvPr>
        </p:nvSpPr>
        <p:spPr/>
        <p:txBody>
          <a:bodyPr/>
          <a:lstStyle/>
          <a:p>
            <a:fld id="{C462427C-90CD-4661-B725-C3D658441D48}" type="slidenum">
              <a:rPr lang="en-US" smtClean="0"/>
              <a:t>23</a:t>
            </a:fld>
            <a:endParaRPr lang="en-US"/>
          </a:p>
        </p:txBody>
      </p:sp>
    </p:spTree>
    <p:extLst>
      <p:ext uri="{BB962C8B-B14F-4D97-AF65-F5344CB8AC3E}">
        <p14:creationId xmlns:p14="http://schemas.microsoft.com/office/powerpoint/2010/main" val="105820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020762"/>
          </a:xfrm>
        </p:spPr>
        <p:txBody>
          <a:bodyPr>
            <a:normAutofit/>
          </a:bodyPr>
          <a:lstStyle/>
          <a:p>
            <a:pPr lvl="2" algn="l" rtl="0">
              <a:spcBef>
                <a:spcPct val="0"/>
              </a:spcBef>
            </a:pPr>
            <a:r>
              <a:rPr lang="zh-CN" sz="2800" b="1" dirty="0">
                <a:latin typeface="华文细黑" panose="02010600040101010101" pitchFamily="2" charset="-122"/>
                <a:ea typeface="华文细黑" panose="02010600040101010101" pitchFamily="2" charset="-122"/>
                <a:cs typeface="Times New Roman" pitchFamily="18" charset="0"/>
              </a:rPr>
              <a:t>表示算法复杂度的常用函数</a:t>
            </a:r>
            <a:endParaRPr lang="en-US" sz="2800" b="1" dirty="0">
              <a:latin typeface="华文细黑" panose="02010600040101010101" pitchFamily="2" charset="-122"/>
              <a:ea typeface="华文细黑" panose="02010600040101010101" pitchFamily="2" charset="-122"/>
              <a:cs typeface="Times New Roman" pitchFamily="18" charset="0"/>
            </a:endParaRPr>
          </a:p>
        </p:txBody>
      </p:sp>
      <p:pic>
        <p:nvPicPr>
          <p:cNvPr id="4098" name="图片 1">
            <a:extLst>
              <a:ext uri="{FF2B5EF4-FFF2-40B4-BE49-F238E27FC236}">
                <a16:creationId xmlns:a16="http://schemas.microsoft.com/office/drawing/2014/main" id="{8C5506C9-6EBA-43A8-B224-43B6B52B3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81" y="1089704"/>
            <a:ext cx="7908221" cy="223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DD740BD2-0F9E-47D5-998C-F1B2FF9676A0}"/>
              </a:ext>
            </a:extLst>
          </p:cNvPr>
          <p:cNvSpPr>
            <a:spLocks noGrp="1"/>
          </p:cNvSpPr>
          <p:nvPr>
            <p:ph type="sldNum" sz="quarter" idx="12"/>
          </p:nvPr>
        </p:nvSpPr>
        <p:spPr/>
        <p:txBody>
          <a:bodyPr/>
          <a:lstStyle/>
          <a:p>
            <a:fld id="{C462427C-90CD-4661-B725-C3D658441D48}" type="slidenum">
              <a:rPr lang="en-US" smtClean="0"/>
              <a:t>24</a:t>
            </a:fld>
            <a:endParaRPr lang="en-US"/>
          </a:p>
        </p:txBody>
      </p:sp>
      <p:pic>
        <p:nvPicPr>
          <p:cNvPr id="6" name="图片 5">
            <a:extLst>
              <a:ext uri="{FF2B5EF4-FFF2-40B4-BE49-F238E27FC236}">
                <a16:creationId xmlns:a16="http://schemas.microsoft.com/office/drawing/2014/main" id="{31415A66-AAF4-483F-AAE5-C2BF9B41A00C}"/>
              </a:ext>
            </a:extLst>
          </p:cNvPr>
          <p:cNvPicPr>
            <a:picLocks noChangeAspect="1"/>
          </p:cNvPicPr>
          <p:nvPr/>
        </p:nvPicPr>
        <p:blipFill>
          <a:blip r:embed="rId4"/>
          <a:stretch>
            <a:fillRect/>
          </a:stretch>
        </p:blipFill>
        <p:spPr>
          <a:xfrm>
            <a:off x="3276599" y="1199309"/>
            <a:ext cx="5257291" cy="2763091"/>
          </a:xfrm>
          <a:prstGeom prst="rect">
            <a:avLst/>
          </a:prstGeom>
        </p:spPr>
      </p:pic>
      <p:sp>
        <p:nvSpPr>
          <p:cNvPr id="4" name="Content Placeholder 3"/>
          <p:cNvSpPr>
            <a:spLocks noGrp="1"/>
          </p:cNvSpPr>
          <p:nvPr>
            <p:ph idx="1"/>
          </p:nvPr>
        </p:nvSpPr>
        <p:spPr>
          <a:xfrm>
            <a:off x="4724400" y="3880037"/>
            <a:ext cx="3962400" cy="2819400"/>
          </a:xfrm>
          <a:ln w="25400">
            <a:solidFill>
              <a:schemeClr val="accent1">
                <a:shade val="50000"/>
              </a:schemeClr>
            </a:solidFill>
          </a:ln>
        </p:spPr>
        <p:txBody>
          <a:bodyPr>
            <a:normAutofit/>
          </a:bodyPr>
          <a:lstStyle/>
          <a:p>
            <a:pPr marL="0" indent="0">
              <a:buNone/>
            </a:pPr>
            <a:r>
              <a:rPr lang="en-US" sz="2400" dirty="0" err="1">
                <a:latin typeface="Times New Roman" pitchFamily="18" charset="0"/>
                <a:ea typeface="SimSun" pitchFamily="2" charset="-122"/>
                <a:cs typeface="Times New Roman" pitchFamily="18" charset="0"/>
              </a:rPr>
              <a:t>从增长</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慢到快</a:t>
            </a:r>
            <a:r>
              <a:rPr lang="en-US" sz="2400" dirty="0">
                <a:latin typeface="Times New Roman" pitchFamily="18" charset="0"/>
                <a:ea typeface="SimSun" pitchFamily="2" charset="-122"/>
                <a:cs typeface="Times New Roman" pitchFamily="18" charset="0"/>
              </a:rPr>
              <a:t>：</a:t>
            </a:r>
          </a:p>
          <a:p>
            <a:pPr marL="0" indent="0">
              <a:buNone/>
            </a:pPr>
            <a:r>
              <a:rPr lang="en-US" sz="2400" dirty="0">
                <a:latin typeface="Times New Roman" pitchFamily="18" charset="0"/>
                <a:ea typeface="SimSun" pitchFamily="2" charset="-122"/>
                <a:cs typeface="Times New Roman" pitchFamily="18" charset="0"/>
              </a:rPr>
              <a:t>O(1), </a:t>
            </a:r>
          </a:p>
          <a:p>
            <a:pPr marL="0" indent="0">
              <a:buNone/>
            </a:pPr>
            <a:r>
              <a:rPr lang="en-US" sz="2400" dirty="0" err="1">
                <a:latin typeface="Times New Roman" pitchFamily="18" charset="0"/>
                <a:ea typeface="SimSun" pitchFamily="2" charset="-122"/>
                <a:cs typeface="Times New Roman" pitchFamily="18" charset="0"/>
              </a:rPr>
              <a:t>lglg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dirty="0" err="1">
                <a:latin typeface="Times New Roman" pitchFamily="18" charset="0"/>
                <a:ea typeface="SimSun" pitchFamily="2" charset="-122"/>
                <a:cs typeface="Times New Roman" pitchFamily="18" charset="0"/>
              </a:rPr>
              <a:t>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dirty="0" err="1">
                <a:latin typeface="Times New Roman" pitchFamily="18" charset="0"/>
                <a:ea typeface="SimSun" pitchFamily="2" charset="-122"/>
                <a:cs typeface="Times New Roman" pitchFamily="18" charset="0"/>
              </a:rPr>
              <a:t>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a:t>
            </a:r>
            <a:r>
              <a:rPr lang="en-US" sz="2400" baseline="30000" dirty="0">
                <a:latin typeface="Times New Roman" pitchFamily="18" charset="0"/>
                <a:ea typeface="SimSun" pitchFamily="2" charset="-122"/>
                <a:cs typeface="Times New Roman" pitchFamily="18" charset="0"/>
              </a:rPr>
              <a:t>2</a:t>
            </a:r>
            <a:r>
              <a:rPr lang="en-US" sz="2400" dirty="0">
                <a:latin typeface="Times New Roman" pitchFamily="18" charset="0"/>
                <a:ea typeface="SimSun" pitchFamily="2" charset="-122"/>
                <a:cs typeface="Times New Roman" pitchFamily="18" charset="0"/>
              </a:rPr>
              <a:t>, </a:t>
            </a:r>
          </a:p>
          <a:p>
            <a:pPr marL="0" indent="0">
              <a:buNone/>
            </a:pPr>
            <a:r>
              <a:rPr lang="en-US" sz="2400" i="1" dirty="0" err="1">
                <a:latin typeface="Times New Roman" pitchFamily="18" charset="0"/>
                <a:ea typeface="SimSun" pitchFamily="2" charset="-122"/>
                <a:cs typeface="Times New Roman" pitchFamily="18" charset="0"/>
              </a:rPr>
              <a:t>n</a:t>
            </a:r>
            <a:r>
              <a:rPr lang="en-US" sz="2400" dirty="0" err="1">
                <a:latin typeface="Times New Roman" pitchFamily="18" charset="0"/>
                <a:ea typeface="SimSun" pitchFamily="2" charset="-122"/>
                <a:cs typeface="Times New Roman" pitchFamily="18" charset="0"/>
              </a:rPr>
              <a:t>lglg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i="1" dirty="0">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a:t>
            </a:r>
            <a:r>
              <a:rPr lang="en-US" sz="2400" dirty="0" err="1">
                <a:latin typeface="Times New Roman" pitchFamily="18" charset="0"/>
                <a:ea typeface="SimSun" pitchFamily="2" charset="-122"/>
                <a:cs typeface="Times New Roman" pitchFamily="18" charset="0"/>
              </a:rPr>
              <a:t>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i="1" dirty="0">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a:t>
            </a:r>
            <a:r>
              <a:rPr lang="en-US" sz="2400" dirty="0" err="1">
                <a:latin typeface="Times New Roman" pitchFamily="18" charset="0"/>
                <a:ea typeface="SimSun" pitchFamily="2" charset="-122"/>
                <a:cs typeface="Times New Roman" pitchFamily="18" charset="0"/>
              </a:rPr>
              <a:t>lg</a:t>
            </a:r>
            <a:r>
              <a:rPr lang="en-US" sz="2400" i="1" dirty="0" err="1">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a:t>
            </a:r>
            <a:r>
              <a:rPr lang="en-US" sz="2400" baseline="30000" dirty="0">
                <a:latin typeface="Times New Roman" pitchFamily="18" charset="0"/>
                <a:ea typeface="SimSun" pitchFamily="2" charset="-122"/>
                <a:cs typeface="Times New Roman" pitchFamily="18" charset="0"/>
              </a:rPr>
              <a:t>2</a:t>
            </a:r>
            <a:r>
              <a:rPr lang="en-US" sz="2400" dirty="0">
                <a:latin typeface="Times New Roman" pitchFamily="18" charset="0"/>
                <a:ea typeface="SimSun" pitchFamily="2" charset="-122"/>
                <a:cs typeface="Times New Roman" pitchFamily="18" charset="0"/>
              </a:rPr>
              <a:t>, </a:t>
            </a:r>
          </a:p>
          <a:p>
            <a:pPr marL="0" indent="0">
              <a:buNone/>
            </a:pPr>
            <a:r>
              <a:rPr lang="en-US" sz="2400" i="1" dirty="0">
                <a:latin typeface="Times New Roman" pitchFamily="18" charset="0"/>
                <a:ea typeface="SimSun" pitchFamily="2" charset="-122"/>
                <a:cs typeface="Times New Roman" pitchFamily="18" charset="0"/>
              </a:rPr>
              <a:t>n</a:t>
            </a:r>
            <a:r>
              <a:rPr lang="en-US" sz="2400" baseline="30000" dirty="0">
                <a:latin typeface="Times New Roman" pitchFamily="18" charset="0"/>
                <a:ea typeface="SimSun" pitchFamily="2" charset="-122"/>
                <a:cs typeface="Times New Roman" pitchFamily="18" charset="0"/>
              </a:rPr>
              <a:t>2</a:t>
            </a:r>
            <a:r>
              <a:rPr lang="en-US" sz="2400" dirty="0">
                <a:latin typeface="Times New Roman" pitchFamily="18" charset="0"/>
                <a:ea typeface="SimSun" pitchFamily="2" charset="-122"/>
                <a:cs typeface="Times New Roman" pitchFamily="18" charset="0"/>
              </a:rPr>
              <a:t>, </a:t>
            </a:r>
            <a:r>
              <a:rPr lang="en-US" sz="2400" i="1" dirty="0">
                <a:latin typeface="Times New Roman" pitchFamily="18" charset="0"/>
                <a:ea typeface="SimSun" pitchFamily="2" charset="-122"/>
                <a:cs typeface="Times New Roman" pitchFamily="18" charset="0"/>
              </a:rPr>
              <a:t>n</a:t>
            </a:r>
            <a:r>
              <a:rPr lang="en-US" sz="2400" baseline="30000" dirty="0">
                <a:latin typeface="Times New Roman" pitchFamily="18" charset="0"/>
                <a:ea typeface="SimSun" pitchFamily="2" charset="-122"/>
                <a:cs typeface="Times New Roman" pitchFamily="18" charset="0"/>
              </a:rPr>
              <a:t>3</a:t>
            </a:r>
            <a:r>
              <a:rPr lang="en-US" sz="2400" dirty="0">
                <a:latin typeface="Times New Roman" pitchFamily="18" charset="0"/>
                <a:ea typeface="SimSun" pitchFamily="2" charset="-122"/>
                <a:cs typeface="Times New Roman" pitchFamily="18" charset="0"/>
              </a:rPr>
              <a:t>, …</a:t>
            </a:r>
          </a:p>
          <a:p>
            <a:pPr marL="0" indent="0">
              <a:buNone/>
            </a:pPr>
            <a:r>
              <a:rPr lang="en-US" sz="2400" dirty="0">
                <a:latin typeface="Times New Roman" pitchFamily="18" charset="0"/>
                <a:ea typeface="SimSun" pitchFamily="2" charset="-122"/>
                <a:cs typeface="Times New Roman" pitchFamily="18" charset="0"/>
              </a:rPr>
              <a:t>2</a:t>
            </a:r>
            <a:r>
              <a:rPr lang="en-US" sz="2400" i="1" baseline="30000" dirty="0">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i="1" dirty="0">
                <a:latin typeface="Times New Roman" pitchFamily="18" charset="0"/>
                <a:ea typeface="SimSun" pitchFamily="2" charset="-122"/>
                <a:cs typeface="Times New Roman" pitchFamily="18" charset="0"/>
              </a:rPr>
              <a:t>n</a:t>
            </a:r>
            <a:r>
              <a:rPr lang="en-US" sz="2400" dirty="0">
                <a:latin typeface="Times New Roman" pitchFamily="18" charset="0"/>
                <a:ea typeface="SimSun" pitchFamily="2" charset="-122"/>
                <a:cs typeface="Times New Roman" pitchFamily="18" charset="0"/>
              </a:rPr>
              <a:t>!, </a:t>
            </a:r>
            <a:r>
              <a:rPr lang="en-US" sz="2400" i="1" dirty="0" err="1">
                <a:latin typeface="Times New Roman" pitchFamily="18" charset="0"/>
                <a:ea typeface="SimSun" pitchFamily="2" charset="-122"/>
                <a:cs typeface="Times New Roman" pitchFamily="18" charset="0"/>
              </a:rPr>
              <a:t>n</a:t>
            </a:r>
            <a:r>
              <a:rPr lang="en-US" sz="2400" i="1" baseline="30000" dirty="0" err="1">
                <a:latin typeface="Times New Roman" pitchFamily="18" charset="0"/>
                <a:ea typeface="SimSun" pitchFamily="2" charset="-122"/>
                <a:cs typeface="Times New Roman" pitchFamily="18" charset="0"/>
              </a:rPr>
              <a:t>n</a:t>
            </a:r>
            <a:endParaRPr lang="en-US" sz="2400" i="1" baseline="30000" dirty="0">
              <a:latin typeface="Times New Roman" pitchFamily="18" charset="0"/>
              <a:ea typeface="SimSun" pitchFamily="2" charset="-122"/>
              <a:cs typeface="Times New Roman" pitchFamily="18" charset="0"/>
            </a:endParaRPr>
          </a:p>
        </p:txBody>
      </p:sp>
    </p:spTree>
    <p:extLst>
      <p:ext uri="{BB962C8B-B14F-4D97-AF65-F5344CB8AC3E}">
        <p14:creationId xmlns:p14="http://schemas.microsoft.com/office/powerpoint/2010/main" val="28178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020762"/>
          </a:xfrm>
        </p:spPr>
        <p:txBody>
          <a:bodyPr>
            <a:normAutofit/>
          </a:bodyPr>
          <a:lstStyle/>
          <a:p>
            <a:pPr lvl="2" algn="l" rtl="0">
              <a:spcBef>
                <a:spcPct val="0"/>
              </a:spcBef>
            </a:pPr>
            <a:r>
              <a:rPr lang="zh-CN" altLang="en-US" sz="2800" b="1" dirty="0">
                <a:latin typeface="SimSun" pitchFamily="2" charset="-122"/>
                <a:ea typeface="SimSun" pitchFamily="2" charset="-122"/>
                <a:cs typeface="Times New Roman" pitchFamily="18" charset="0"/>
              </a:rPr>
              <a:t>渐进阶增长速度</a:t>
            </a:r>
            <a:endParaRPr lang="en-US" sz="2800" b="1" dirty="0">
              <a:latin typeface="SimSun" pitchFamily="2" charset="-122"/>
              <a:ea typeface="SimSun" pitchFamily="2" charset="-122"/>
              <a:cs typeface="Times New Roman" pitchFamily="18" charset="0"/>
            </a:endParaRPr>
          </a:p>
        </p:txBody>
      </p:sp>
      <p:pic>
        <p:nvPicPr>
          <p:cNvPr id="5" name="图片 4">
            <a:extLst>
              <a:ext uri="{FF2B5EF4-FFF2-40B4-BE49-F238E27FC236}">
                <a16:creationId xmlns:a16="http://schemas.microsoft.com/office/drawing/2014/main" id="{A31BACE1-4CF4-4D73-9552-410FE0D231F5}"/>
              </a:ext>
            </a:extLst>
          </p:cNvPr>
          <p:cNvPicPr>
            <a:picLocks noChangeAspect="1"/>
          </p:cNvPicPr>
          <p:nvPr/>
        </p:nvPicPr>
        <p:blipFill>
          <a:blip r:embed="rId2"/>
          <a:stretch>
            <a:fillRect/>
          </a:stretch>
        </p:blipFill>
        <p:spPr>
          <a:xfrm>
            <a:off x="304800" y="1066800"/>
            <a:ext cx="8686800" cy="4945715"/>
          </a:xfrm>
          <a:prstGeom prst="rect">
            <a:avLst/>
          </a:prstGeom>
        </p:spPr>
      </p:pic>
      <p:sp>
        <p:nvSpPr>
          <p:cNvPr id="7" name="灯片编号占位符 6">
            <a:extLst>
              <a:ext uri="{FF2B5EF4-FFF2-40B4-BE49-F238E27FC236}">
                <a16:creationId xmlns:a16="http://schemas.microsoft.com/office/drawing/2014/main" id="{2055B3AF-52BE-4E61-836F-54A363DEB974}"/>
              </a:ext>
            </a:extLst>
          </p:cNvPr>
          <p:cNvSpPr>
            <a:spLocks noGrp="1"/>
          </p:cNvSpPr>
          <p:nvPr>
            <p:ph type="sldNum" sz="quarter" idx="12"/>
          </p:nvPr>
        </p:nvSpPr>
        <p:spPr/>
        <p:txBody>
          <a:bodyPr/>
          <a:lstStyle/>
          <a:p>
            <a:fld id="{C462427C-90CD-4661-B725-C3D658441D48}" type="slidenum">
              <a:rPr lang="en-US" smtClean="0"/>
              <a:t>25</a:t>
            </a:fld>
            <a:endParaRPr lang="en-US"/>
          </a:p>
        </p:txBody>
      </p:sp>
    </p:spTree>
    <p:extLst>
      <p:ext uri="{BB962C8B-B14F-4D97-AF65-F5344CB8AC3E}">
        <p14:creationId xmlns:p14="http://schemas.microsoft.com/office/powerpoint/2010/main" val="288075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020762"/>
          </a:xfrm>
        </p:spPr>
        <p:txBody>
          <a:bodyPr>
            <a:normAutofit/>
          </a:bodyPr>
          <a:lstStyle/>
          <a:p>
            <a:pPr lvl="2" algn="l" rtl="0">
              <a:spcBef>
                <a:spcPct val="0"/>
              </a:spcBef>
            </a:pPr>
            <a:r>
              <a:rPr lang="zh-CN" altLang="en-US" sz="2800" b="1" dirty="0">
                <a:latin typeface="SimSun" pitchFamily="2" charset="-122"/>
                <a:ea typeface="SimSun" pitchFamily="2" charset="-122"/>
                <a:cs typeface="Times New Roman" pitchFamily="18" charset="0"/>
              </a:rPr>
              <a:t>函数渐进阶分析的意义</a:t>
            </a:r>
            <a:endParaRPr lang="en-US" sz="2800" b="1" dirty="0">
              <a:latin typeface="SimSun" pitchFamily="2" charset="-122"/>
              <a:ea typeface="SimSun" pitchFamily="2" charset="-122"/>
              <a:cs typeface="Times New Roman" pitchFamily="18" charset="0"/>
            </a:endParaRPr>
          </a:p>
        </p:txBody>
      </p:sp>
      <p:pic>
        <p:nvPicPr>
          <p:cNvPr id="6" name="图片 5">
            <a:extLst>
              <a:ext uri="{FF2B5EF4-FFF2-40B4-BE49-F238E27FC236}">
                <a16:creationId xmlns:a16="http://schemas.microsoft.com/office/drawing/2014/main" id="{491CD65B-5DE3-48D2-93EE-61FCE514D255}"/>
              </a:ext>
            </a:extLst>
          </p:cNvPr>
          <p:cNvPicPr>
            <a:picLocks noChangeAspect="1"/>
          </p:cNvPicPr>
          <p:nvPr/>
        </p:nvPicPr>
        <p:blipFill>
          <a:blip r:embed="rId3"/>
          <a:stretch>
            <a:fillRect/>
          </a:stretch>
        </p:blipFill>
        <p:spPr>
          <a:xfrm>
            <a:off x="304800" y="1371600"/>
            <a:ext cx="8587133" cy="4400144"/>
          </a:xfrm>
          <a:prstGeom prst="rect">
            <a:avLst/>
          </a:prstGeom>
        </p:spPr>
      </p:pic>
      <p:sp>
        <p:nvSpPr>
          <p:cNvPr id="7" name="灯片编号占位符 6">
            <a:extLst>
              <a:ext uri="{FF2B5EF4-FFF2-40B4-BE49-F238E27FC236}">
                <a16:creationId xmlns:a16="http://schemas.microsoft.com/office/drawing/2014/main" id="{680BD77C-25A9-4B35-8788-FC58E3EF4DE9}"/>
              </a:ext>
            </a:extLst>
          </p:cNvPr>
          <p:cNvSpPr>
            <a:spLocks noGrp="1"/>
          </p:cNvSpPr>
          <p:nvPr>
            <p:ph type="sldNum" sz="quarter" idx="12"/>
          </p:nvPr>
        </p:nvSpPr>
        <p:spPr/>
        <p:txBody>
          <a:bodyPr/>
          <a:lstStyle/>
          <a:p>
            <a:fld id="{C462427C-90CD-4661-B725-C3D658441D48}" type="slidenum">
              <a:rPr lang="en-US" smtClean="0"/>
              <a:t>26</a:t>
            </a:fld>
            <a:endParaRPr lang="en-US"/>
          </a:p>
        </p:txBody>
      </p:sp>
      <p:sp>
        <p:nvSpPr>
          <p:cNvPr id="4" name="文本框 3">
            <a:extLst>
              <a:ext uri="{FF2B5EF4-FFF2-40B4-BE49-F238E27FC236}">
                <a16:creationId xmlns:a16="http://schemas.microsoft.com/office/drawing/2014/main" id="{4FA24C79-E02D-A454-7C68-81469B3654AB}"/>
              </a:ext>
            </a:extLst>
          </p:cNvPr>
          <p:cNvSpPr txBox="1"/>
          <p:nvPr/>
        </p:nvSpPr>
        <p:spPr>
          <a:xfrm>
            <a:off x="533400" y="5257800"/>
            <a:ext cx="7696200" cy="369332"/>
          </a:xfrm>
          <a:prstGeom prst="rect">
            <a:avLst/>
          </a:prstGeom>
          <a:noFill/>
        </p:spPr>
        <p:txBody>
          <a:bodyPr wrap="square">
            <a:spAutoFit/>
          </a:bodyPr>
          <a:lstStyle/>
          <a:p>
            <a:r>
              <a:rPr lang="zh-CN" altLang="en-US" dirty="0"/>
              <a:t>上表中，单位时间为微秒，指的是单位运算的耗时假定为</a:t>
            </a:r>
            <a:r>
              <a:rPr lang="en-US" altLang="zh-CN" dirty="0"/>
              <a:t>1</a:t>
            </a:r>
            <a:r>
              <a:rPr lang="zh-CN" altLang="en-US" dirty="0"/>
              <a:t>微秒</a:t>
            </a:r>
            <a:endParaRPr lang="en-US" dirty="0"/>
          </a:p>
        </p:txBody>
      </p:sp>
    </p:spTree>
    <p:extLst>
      <p:ext uri="{BB962C8B-B14F-4D97-AF65-F5344CB8AC3E}">
        <p14:creationId xmlns:p14="http://schemas.microsoft.com/office/powerpoint/2010/main" val="295137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020762"/>
          </a:xfrm>
        </p:spPr>
        <p:txBody>
          <a:bodyPr>
            <a:normAutofit/>
          </a:bodyPr>
          <a:lstStyle/>
          <a:p>
            <a:pPr lvl="2" algn="l" rtl="0">
              <a:spcBef>
                <a:spcPct val="0"/>
              </a:spcBef>
            </a:pPr>
            <a:r>
              <a:rPr lang="zh-CN" altLang="en-US"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en-US" altLang="zh-CN" sz="2800" b="1" i="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g</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zh-CN" altLang="en-US"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en-US" altLang="zh-CN" sz="2800" b="1" i="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g</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zh-CN" altLang="en-US"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和</a:t>
            </a:r>
            <a:r>
              <a:rPr lang="en-US" altLang="zh-CN" sz="2800" b="1" i="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O</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en-US" altLang="zh-CN" sz="2800" b="1" i="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g</a:t>
            </a:r>
            <a:r>
              <a:rPr lang="en-US" altLang="zh-CN"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a:t>
            </a:r>
            <a:r>
              <a:rPr lang="zh-CN" altLang="en-US" sz="2800" b="1" dirty="0">
                <a:latin typeface="Times" panose="02020603050405020304" pitchFamily="18" charset="0"/>
                <a:ea typeface="华文细黑" panose="02010600040101010101" pitchFamily="2" charset="-122"/>
                <a:cs typeface="Times New Roman" pitchFamily="18" charset="0"/>
                <a:sym typeface="Symbol" panose="05050102010706020507" pitchFamily="18" charset="2"/>
              </a:rPr>
              <a:t>的性质</a:t>
            </a:r>
            <a:endParaRPr lang="en-US" sz="2800" b="1" dirty="0">
              <a:latin typeface="Times" panose="02020603050405020304" pitchFamily="18" charset="0"/>
              <a:ea typeface="华文细黑" panose="02010600040101010101" pitchFamily="2" charset="-122"/>
              <a:cs typeface="Times New Roman" pitchFamily="18" charset="0"/>
            </a:endParaRPr>
          </a:p>
        </p:txBody>
      </p:sp>
      <p:pic>
        <p:nvPicPr>
          <p:cNvPr id="5" name="图片 4">
            <a:extLst>
              <a:ext uri="{FF2B5EF4-FFF2-40B4-BE49-F238E27FC236}">
                <a16:creationId xmlns:a16="http://schemas.microsoft.com/office/drawing/2014/main" id="{DD666489-1922-4CF7-BCA9-9713FE00ECF4}"/>
              </a:ext>
            </a:extLst>
          </p:cNvPr>
          <p:cNvPicPr>
            <a:picLocks noChangeAspect="1"/>
          </p:cNvPicPr>
          <p:nvPr/>
        </p:nvPicPr>
        <p:blipFill>
          <a:blip r:embed="rId2"/>
          <a:stretch>
            <a:fillRect/>
          </a:stretch>
        </p:blipFill>
        <p:spPr>
          <a:xfrm>
            <a:off x="381000" y="1219200"/>
            <a:ext cx="8474266" cy="4798860"/>
          </a:xfrm>
          <a:prstGeom prst="rect">
            <a:avLst/>
          </a:prstGeom>
        </p:spPr>
      </p:pic>
      <p:sp>
        <p:nvSpPr>
          <p:cNvPr id="9" name="灯片编号占位符 8">
            <a:extLst>
              <a:ext uri="{FF2B5EF4-FFF2-40B4-BE49-F238E27FC236}">
                <a16:creationId xmlns:a16="http://schemas.microsoft.com/office/drawing/2014/main" id="{B95BBD02-E8F2-460B-BAA0-1F58BE37D524}"/>
              </a:ext>
            </a:extLst>
          </p:cNvPr>
          <p:cNvSpPr>
            <a:spLocks noGrp="1"/>
          </p:cNvSpPr>
          <p:nvPr>
            <p:ph type="sldNum" sz="quarter" idx="12"/>
          </p:nvPr>
        </p:nvSpPr>
        <p:spPr/>
        <p:txBody>
          <a:bodyPr/>
          <a:lstStyle/>
          <a:p>
            <a:fld id="{C462427C-90CD-4661-B725-C3D658441D48}" type="slidenum">
              <a:rPr lang="en-US" smtClean="0"/>
              <a:t>27</a:t>
            </a:fld>
            <a:endParaRPr lang="en-US"/>
          </a:p>
        </p:txBody>
      </p:sp>
    </p:spTree>
    <p:extLst>
      <p:ext uri="{BB962C8B-B14F-4D97-AF65-F5344CB8AC3E}">
        <p14:creationId xmlns:p14="http://schemas.microsoft.com/office/powerpoint/2010/main" val="366705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724039"/>
            <a:ext cx="7848600" cy="5632311"/>
          </a:xfrm>
          <a:prstGeom prst="rect">
            <a:avLst/>
          </a:prstGeom>
          <a:noFill/>
        </p:spPr>
        <p:txBody>
          <a:bodyPr wrap="square" rtlCol="0">
            <a:spAutoFit/>
          </a:bodyPr>
          <a:lstStyle/>
          <a:p>
            <a:pPr marL="457200" indent="-457200">
              <a:lnSpc>
                <a:spcPct val="150000"/>
              </a:lnSpc>
            </a:pPr>
            <a:r>
              <a:rPr lang="zh-CN" altLang="en-US" sz="2400" b="1" dirty="0"/>
              <a:t>定理</a:t>
            </a:r>
            <a:r>
              <a:rPr lang="en-US" sz="2400" b="1" dirty="0"/>
              <a:t>1.1</a:t>
            </a:r>
            <a:r>
              <a:rPr lang="en-US" sz="2400" dirty="0"/>
              <a:t> </a:t>
            </a:r>
            <a:r>
              <a:rPr lang="zh-CN" altLang="en-US" sz="2400" dirty="0"/>
              <a:t>假设 </a:t>
            </a: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i="1" dirty="0" err="1">
                <a:solidFill>
                  <a:srgbClr val="0000FF"/>
                </a:solidFill>
                <a:latin typeface="Times New Roman" pitchFamily="18" charset="0"/>
                <a:cs typeface="Times New Roman" pitchFamily="18" charset="0"/>
              </a:rPr>
              <a:t>a</a:t>
            </a:r>
            <a:r>
              <a:rPr lang="en-US" sz="3000" i="1" baseline="-25000" dirty="0" err="1">
                <a:solidFill>
                  <a:srgbClr val="0000FF"/>
                </a:solidFill>
                <a:latin typeface="Times New Roman" pitchFamily="18" charset="0"/>
                <a:cs typeface="Times New Roman" pitchFamily="18" charset="0"/>
              </a:rPr>
              <a:t>k</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-1</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1</a:t>
            </a:r>
            <a:r>
              <a:rPr lang="en-US" sz="2400" dirty="0">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-2</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2</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1</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1</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0</a:t>
            </a:r>
            <a:r>
              <a:rPr lang="en-US" sz="2400" baseline="-250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是一个多项式，其中 </a:t>
            </a:r>
            <a:r>
              <a:rPr lang="en-US" sz="2400" i="1" dirty="0" err="1">
                <a:latin typeface="Times New Roman" pitchFamily="18" charset="0"/>
                <a:cs typeface="Times New Roman" pitchFamily="18" charset="0"/>
              </a:rPr>
              <a:t>a</a:t>
            </a:r>
            <a:r>
              <a:rPr lang="en-US" sz="3000" i="1" baseline="-25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&gt; 0</a:t>
            </a:r>
            <a:r>
              <a:rPr lang="zh-CN" altLang="en-US" sz="2400" dirty="0">
                <a:latin typeface="Times New Roman" pitchFamily="18" charset="0"/>
                <a:cs typeface="Times New Roman" pitchFamily="18" charset="0"/>
              </a:rPr>
              <a:t>，那么</a:t>
            </a: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dirty="0">
                <a:latin typeface="Times New Roman" pitchFamily="18" charset="0"/>
                <a:cs typeface="Times New Roman" pitchFamily="18" charset="0"/>
                <a:sym typeface="Symbol"/>
              </a:rPr>
              <a:t></a:t>
            </a:r>
            <a:r>
              <a:rPr lang="en-US" sz="2400" dirty="0">
                <a:latin typeface="Times New Roman" pitchFamily="18" charset="0"/>
                <a:cs typeface="Times New Roman" pitchFamily="18" charset="0"/>
              </a:rPr>
              <a:t>(</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a:t>
            </a:r>
            <a:endParaRPr lang="en-US" altLang="zh-CN" b="1" dirty="0">
              <a:latin typeface="Times New Roman" pitchFamily="18" charset="0"/>
              <a:cs typeface="Times New Roman" pitchFamily="18" charset="0"/>
            </a:endParaRPr>
          </a:p>
          <a:p>
            <a:pPr>
              <a:lnSpc>
                <a:spcPct val="150000"/>
              </a:lnSpc>
            </a:pPr>
            <a:r>
              <a:rPr lang="zh-CN" altLang="en-US" sz="2400" b="1" dirty="0">
                <a:latin typeface="Times New Roman" pitchFamily="18" charset="0"/>
                <a:cs typeface="Times New Roman" pitchFamily="18" charset="0"/>
              </a:rPr>
              <a:t>证明</a:t>
            </a:r>
            <a:r>
              <a:rPr lang="en-US" sz="2400" b="1"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我们先证明 </a:t>
            </a: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O(</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 我们有以下演算：</a:t>
            </a:r>
            <a:endParaRPr lang="en-US" sz="2400" dirty="0">
              <a:latin typeface="Times New Roman" pitchFamily="18" charset="0"/>
              <a:cs typeface="Times New Roman" pitchFamily="18" charset="0"/>
            </a:endParaRPr>
          </a:p>
          <a:p>
            <a:pPr>
              <a:lnSpc>
                <a:spcPct val="150000"/>
              </a:lnSpc>
            </a:pP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a:t>
            </a:r>
            <a:r>
              <a:rPr lang="en-US" sz="2400" i="1" dirty="0" err="1">
                <a:solidFill>
                  <a:srgbClr val="0000FF"/>
                </a:solidFill>
                <a:latin typeface="Times New Roman" pitchFamily="18" charset="0"/>
                <a:cs typeface="Times New Roman" pitchFamily="18" charset="0"/>
              </a:rPr>
              <a:t>a</a:t>
            </a:r>
            <a:r>
              <a:rPr lang="en-US" sz="3200" i="1" baseline="-25000" dirty="0" err="1">
                <a:solidFill>
                  <a:srgbClr val="0000FF"/>
                </a:solidFill>
                <a:latin typeface="Times New Roman" pitchFamily="18" charset="0"/>
                <a:cs typeface="Times New Roman" pitchFamily="18" charset="0"/>
              </a:rPr>
              <a:t>k</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-1</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1</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-2</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2</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1</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1</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0</a:t>
            </a:r>
          </a:p>
          <a:p>
            <a:pPr>
              <a:lnSpc>
                <a:spcPct val="150000"/>
              </a:lnSpc>
            </a:pPr>
            <a:r>
              <a:rPr lang="en-US" sz="2400" dirty="0">
                <a:latin typeface="Times New Roman" pitchFamily="18" charset="0"/>
                <a:cs typeface="Times New Roman" pitchFamily="18" charset="0"/>
                <a:sym typeface="Symbol"/>
              </a:rPr>
              <a:t>        </a:t>
            </a:r>
            <a:r>
              <a:rPr lang="en-US" sz="2400" dirty="0">
                <a:latin typeface="Times New Roman" pitchFamily="18" charset="0"/>
                <a:cs typeface="Times New Roman" pitchFamily="18" charset="0"/>
              </a:rPr>
              <a:t> </a:t>
            </a:r>
            <a:r>
              <a:rPr lang="en-US" sz="2400" i="1" dirty="0" err="1">
                <a:solidFill>
                  <a:srgbClr val="0000FF"/>
                </a:solidFill>
                <a:latin typeface="Times New Roman" pitchFamily="18" charset="0"/>
                <a:cs typeface="Times New Roman" pitchFamily="18" charset="0"/>
              </a:rPr>
              <a:t>a</a:t>
            </a:r>
            <a:r>
              <a:rPr lang="en-US" sz="3000" i="1" baseline="-25000" dirty="0" err="1">
                <a:solidFill>
                  <a:srgbClr val="0000FF"/>
                </a:solidFill>
                <a:latin typeface="Times New Roman" pitchFamily="18" charset="0"/>
                <a:cs typeface="Times New Roman" pitchFamily="18" charset="0"/>
              </a:rPr>
              <a:t>k</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1</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-2</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3200" baseline="20000" dirty="0">
                <a:latin typeface="Times New Roman" pitchFamily="18" charset="0"/>
                <a:cs typeface="Times New Roman" pitchFamily="18" charset="0"/>
              </a:rPr>
              <a:t>2</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baseline="20000" dirty="0">
                <a:latin typeface="Times New Roman" pitchFamily="18" charset="0"/>
                <a:cs typeface="Times New Roman" pitchFamily="18" charset="0"/>
              </a:rPr>
              <a:t>1</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0</a:t>
            </a:r>
            <a:r>
              <a:rPr lang="en-US" sz="2400" dirty="0">
                <a:solidFill>
                  <a:srgbClr val="0000FF"/>
                </a:solidFill>
                <a:latin typeface="Times New Roman" pitchFamily="18" charset="0"/>
                <a:cs typeface="Times New Roman" pitchFamily="18" charset="0"/>
              </a:rPr>
              <a:t>|</a:t>
            </a:r>
          </a:p>
          <a:p>
            <a:pPr>
              <a:lnSpc>
                <a:spcPct val="150000"/>
              </a:lnSpc>
            </a:pPr>
            <a:r>
              <a:rPr lang="en-US" sz="2400" dirty="0">
                <a:latin typeface="Times New Roman" pitchFamily="18" charset="0"/>
                <a:cs typeface="Times New Roman" pitchFamily="18" charset="0"/>
                <a:sym typeface="Symbol"/>
              </a:rPr>
              <a:t>        </a:t>
            </a:r>
            <a:r>
              <a:rPr lang="en-US" sz="2400" dirty="0">
                <a:latin typeface="Times New Roman" pitchFamily="18" charset="0"/>
                <a:cs typeface="Times New Roman" pitchFamily="18" charset="0"/>
              </a:rPr>
              <a:t> </a:t>
            </a:r>
            <a:r>
              <a:rPr lang="en-US" sz="2400" i="1" dirty="0" err="1">
                <a:solidFill>
                  <a:srgbClr val="0000FF"/>
                </a:solidFill>
                <a:latin typeface="Times New Roman" pitchFamily="18" charset="0"/>
                <a:cs typeface="Times New Roman" pitchFamily="18" charset="0"/>
              </a:rPr>
              <a:t>a</a:t>
            </a:r>
            <a:r>
              <a:rPr lang="en-US" sz="3000" i="1" baseline="-25000" dirty="0" err="1">
                <a:solidFill>
                  <a:srgbClr val="0000FF"/>
                </a:solidFill>
                <a:latin typeface="Times New Roman" pitchFamily="18" charset="0"/>
                <a:cs typeface="Times New Roman" pitchFamily="18" charset="0"/>
              </a:rPr>
              <a:t>k</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-2</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0</a:t>
            </a:r>
            <a:r>
              <a:rPr lang="en-US" sz="2400" dirty="0">
                <a:solidFill>
                  <a:srgbClr val="0000FF"/>
                </a:solidFill>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3200" i="1" baseline="20000" dirty="0">
                <a:latin typeface="Times New Roman" pitchFamily="18" charset="0"/>
                <a:cs typeface="Times New Roman" pitchFamily="18" charset="0"/>
              </a:rPr>
              <a:t>k</a:t>
            </a:r>
          </a:p>
          <a:p>
            <a:pPr>
              <a:lnSpc>
                <a:spcPct val="150000"/>
              </a:lnSpc>
            </a:pPr>
            <a:r>
              <a:rPr lang="en-US" sz="2400" dirty="0">
                <a:latin typeface="Times New Roman" pitchFamily="18" charset="0"/>
                <a:cs typeface="Times New Roman" pitchFamily="18" charset="0"/>
                <a:sym typeface="Symbol"/>
              </a:rPr>
              <a:t>        =</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a:t>
            </a:r>
            <a:r>
              <a:rPr lang="en-US" sz="2400" i="1" dirty="0" err="1">
                <a:solidFill>
                  <a:srgbClr val="0000FF"/>
                </a:solidFill>
                <a:latin typeface="Times New Roman" pitchFamily="18" charset="0"/>
                <a:cs typeface="Times New Roman" pitchFamily="18" charset="0"/>
              </a:rPr>
              <a:t>a</a:t>
            </a:r>
            <a:r>
              <a:rPr lang="en-US" sz="3000" i="1" baseline="-25000" dirty="0" err="1">
                <a:solidFill>
                  <a:srgbClr val="0000FF"/>
                </a:solidFill>
                <a:latin typeface="Times New Roman" pitchFamily="18" charset="0"/>
                <a:cs typeface="Times New Roman" pitchFamily="18" charset="0"/>
              </a:rPr>
              <a:t>k</a:t>
            </a:r>
            <a:r>
              <a:rPr lang="en-US" sz="2400" i="1" dirty="0">
                <a:solidFill>
                  <a:srgbClr val="0000FF"/>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i="1" baseline="-25000" dirty="0">
                <a:solidFill>
                  <a:srgbClr val="0000FF"/>
                </a:solidFill>
                <a:latin typeface="Times New Roman" pitchFamily="18" charset="0"/>
                <a:cs typeface="Times New Roman" pitchFamily="18" charset="0"/>
              </a:rPr>
              <a:t>k</a:t>
            </a:r>
            <a:r>
              <a:rPr lang="en-US" sz="3000" baseline="-25000" dirty="0">
                <a:solidFill>
                  <a:srgbClr val="0000FF"/>
                </a:solidFill>
                <a:latin typeface="Times New Roman" pitchFamily="18" charset="0"/>
                <a:cs typeface="Times New Roman" pitchFamily="18" charset="0"/>
              </a:rPr>
              <a:t>-2</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 …+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1</a:t>
            </a:r>
            <a:r>
              <a:rPr lang="en-US" sz="2400" dirty="0">
                <a:solidFill>
                  <a:srgbClr val="0000FF"/>
                </a:solidFill>
                <a:latin typeface="Times New Roman" pitchFamily="18" charset="0"/>
                <a:cs typeface="Times New Roman" pitchFamily="18" charset="0"/>
              </a:rPr>
              <a:t>|</a:t>
            </a:r>
            <a:r>
              <a:rPr lang="en-US" sz="2400" i="1" dirty="0">
                <a:solidFill>
                  <a:srgbClr val="0000FF"/>
                </a:solidFill>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 |</a:t>
            </a:r>
            <a:r>
              <a:rPr lang="en-US" sz="2400" i="1" dirty="0">
                <a:solidFill>
                  <a:srgbClr val="0000FF"/>
                </a:solidFill>
                <a:latin typeface="Times New Roman" pitchFamily="18" charset="0"/>
                <a:cs typeface="Times New Roman" pitchFamily="18" charset="0"/>
              </a:rPr>
              <a:t>a</a:t>
            </a:r>
            <a:r>
              <a:rPr lang="en-US" sz="3000" baseline="-25000" dirty="0">
                <a:solidFill>
                  <a:srgbClr val="0000FF"/>
                </a:solidFill>
                <a:latin typeface="Times New Roman" pitchFamily="18" charset="0"/>
                <a:cs typeface="Times New Roman" pitchFamily="18" charset="0"/>
              </a:rPr>
              <a:t>0</a:t>
            </a:r>
            <a:r>
              <a:rPr lang="en-US" sz="2400" dirty="0">
                <a:solidFill>
                  <a:srgbClr val="0000FF"/>
                </a:solidFill>
                <a:latin typeface="Times New Roman" pitchFamily="18" charset="0"/>
                <a:cs typeface="Times New Roman" pitchFamily="18" charset="0"/>
              </a:rPr>
              <a:t>|)</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endParaRPr lang="en-US" sz="3200" i="1" baseline="200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sym typeface="Symbol"/>
              </a:rPr>
              <a:t>        =</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Cn</a:t>
            </a:r>
            <a:r>
              <a:rPr lang="en-US" sz="2800" i="1" baseline="20000" dirty="0" err="1">
                <a:latin typeface="Times New Roman" pitchFamily="18" charset="0"/>
                <a:cs typeface="Times New Roman" pitchFamily="18" charset="0"/>
              </a:rPr>
              <a:t>k</a:t>
            </a:r>
            <a:endParaRPr lang="en-US" sz="2800" i="1" baseline="20000" dirty="0">
              <a:latin typeface="Times New Roman" pitchFamily="18" charset="0"/>
              <a:cs typeface="Times New Roman" pitchFamily="18" charset="0"/>
            </a:endParaRPr>
          </a:p>
          <a:p>
            <a:pPr>
              <a:lnSpc>
                <a:spcPct val="150000"/>
              </a:lnSpc>
            </a:pPr>
            <a:r>
              <a:rPr lang="zh-CN" altLang="en-US" sz="2400" dirty="0">
                <a:latin typeface="Times New Roman" pitchFamily="18" charset="0"/>
                <a:cs typeface="Times New Roman" pitchFamily="18" charset="0"/>
              </a:rPr>
              <a:t>这里，常数</a:t>
            </a:r>
            <a:r>
              <a:rPr lang="en-US" sz="2400" i="1" dirty="0">
                <a:latin typeface="Times New Roman" pitchFamily="18" charset="0"/>
                <a:cs typeface="Times New Roman" pitchFamily="18" charset="0"/>
              </a:rPr>
              <a:t>C </a:t>
            </a:r>
            <a:r>
              <a:rPr lang="en-US" sz="2400" dirty="0">
                <a:latin typeface="Times New Roman" pitchFamily="18" charset="0"/>
                <a:cs typeface="Times New Roman" pitchFamily="18" charset="0"/>
              </a:rPr>
              <a:t>= (</a:t>
            </a:r>
            <a:r>
              <a:rPr lang="en-US" sz="2400" i="1" dirty="0" err="1">
                <a:latin typeface="Times New Roman" pitchFamily="18" charset="0"/>
                <a:cs typeface="Times New Roman" pitchFamily="18" charset="0"/>
              </a:rPr>
              <a:t>a</a:t>
            </a:r>
            <a:r>
              <a:rPr lang="en-US" sz="3000" i="1" baseline="-25000" dirty="0" err="1">
                <a:latin typeface="Times New Roman" pitchFamily="18" charset="0"/>
                <a:cs typeface="Times New Roman" pitchFamily="18" charset="0"/>
              </a:rPr>
              <a:t>k</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3000" i="1" baseline="-25000" dirty="0">
                <a:latin typeface="Times New Roman" pitchFamily="18" charset="0"/>
                <a:cs typeface="Times New Roman" pitchFamily="18" charset="0"/>
              </a:rPr>
              <a:t>k</a:t>
            </a:r>
            <a:r>
              <a:rPr lang="en-US" sz="30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3000" i="1" baseline="-25000" dirty="0">
                <a:latin typeface="Times New Roman" pitchFamily="18" charset="0"/>
                <a:cs typeface="Times New Roman" pitchFamily="18" charset="0"/>
              </a:rPr>
              <a:t>k</a:t>
            </a:r>
            <a:r>
              <a:rPr lang="en-US" sz="30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 |</a:t>
            </a:r>
            <a:r>
              <a:rPr lang="en-US" sz="2400" i="1"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&gt; 0 </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a:lnSpc>
                <a:spcPct val="150000"/>
              </a:lnSpc>
            </a:pPr>
            <a:r>
              <a:rPr lang="zh-CN" altLang="en-US" sz="2400" dirty="0">
                <a:latin typeface="Times New Roman" pitchFamily="18" charset="0"/>
                <a:cs typeface="Times New Roman" pitchFamily="18" charset="0"/>
              </a:rPr>
              <a:t>所以</a:t>
            </a:r>
            <a:r>
              <a:rPr lang="en-US" altLang="zh-CN"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p</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n</a:t>
            </a:r>
            <a:r>
              <a:rPr lang="en-US" sz="2400" dirty="0">
                <a:latin typeface="Times New Roman" pitchFamily="18" charset="0"/>
                <a:cs typeface="Times New Roman" pitchFamily="18" charset="0"/>
              </a:rPr>
              <a:t>) = O(</a:t>
            </a:r>
            <a:r>
              <a:rPr lang="en-US" sz="2400" i="1" dirty="0" err="1">
                <a:latin typeface="Times New Roman" pitchFamily="18" charset="0"/>
                <a:cs typeface="Times New Roman" pitchFamily="18" charset="0"/>
              </a:rPr>
              <a:t>n</a:t>
            </a:r>
            <a:r>
              <a:rPr lang="en-US" sz="3200" i="1" baseline="20000" dirty="0" err="1">
                <a:latin typeface="Times New Roman" pitchFamily="18" charset="0"/>
                <a:cs typeface="Times New Roman" pitchFamily="18" charset="0"/>
              </a:rPr>
              <a:t>k</a:t>
            </a:r>
            <a:r>
              <a:rPr lang="en-US"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4" name="灯片编号占位符 3">
            <a:extLst>
              <a:ext uri="{FF2B5EF4-FFF2-40B4-BE49-F238E27FC236}">
                <a16:creationId xmlns:a16="http://schemas.microsoft.com/office/drawing/2014/main" id="{AF676A71-81F4-4C0D-A1FB-DD77E39B85AD}"/>
              </a:ext>
            </a:extLst>
          </p:cNvPr>
          <p:cNvSpPr>
            <a:spLocks noGrp="1"/>
          </p:cNvSpPr>
          <p:nvPr>
            <p:ph type="sldNum" sz="quarter" idx="12"/>
          </p:nvPr>
        </p:nvSpPr>
        <p:spPr/>
        <p:txBody>
          <a:bodyPr/>
          <a:lstStyle/>
          <a:p>
            <a:fld id="{C462427C-90CD-4661-B725-C3D658441D48}" type="slidenum">
              <a:rPr lang="en-US" smtClean="0"/>
              <a:t>28</a:t>
            </a:fld>
            <a:endParaRPr lang="en-US"/>
          </a:p>
        </p:txBody>
      </p:sp>
    </p:spTree>
    <p:extLst>
      <p:ext uri="{BB962C8B-B14F-4D97-AF65-F5344CB8AC3E}">
        <p14:creationId xmlns:p14="http://schemas.microsoft.com/office/powerpoint/2010/main" val="47143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762000" y="762000"/>
                <a:ext cx="8153400" cy="5982535"/>
              </a:xfrm>
              <a:prstGeom prst="rect">
                <a:avLst/>
              </a:prstGeom>
              <a:noFill/>
            </p:spPr>
            <p:txBody>
              <a:bodyPr wrap="square" rtlCol="0">
                <a:spAutoFit/>
              </a:bodyPr>
              <a:lstStyle/>
              <a:p>
                <a:pPr>
                  <a:lnSpc>
                    <a:spcPct val="150000"/>
                  </a:lnSpc>
                </a:pPr>
                <a:r>
                  <a:rPr lang="zh-CN" altLang="en-US" sz="2000" b="1" dirty="0"/>
                  <a:t>现在证明 </a:t>
                </a:r>
                <a:r>
                  <a:rPr lang="en-US" sz="2000" b="1" i="1" dirty="0">
                    <a:latin typeface="Times New Roman" pitchFamily="18" charset="0"/>
                    <a:cs typeface="Times New Roman" pitchFamily="18" charset="0"/>
                  </a:rPr>
                  <a:t>p</a:t>
                </a:r>
                <a:r>
                  <a:rPr lang="en-US" sz="2000" b="1" dirty="0">
                    <a:latin typeface="Times New Roman" pitchFamily="18" charset="0"/>
                    <a:cs typeface="Times New Roman" pitchFamily="18" charset="0"/>
                  </a:rPr>
                  <a:t>(</a:t>
                </a:r>
                <a:r>
                  <a:rPr lang="en-US" sz="2000" b="1" i="1" dirty="0">
                    <a:latin typeface="Times New Roman" pitchFamily="18" charset="0"/>
                    <a:cs typeface="Times New Roman" pitchFamily="18" charset="0"/>
                  </a:rPr>
                  <a:t>n</a:t>
                </a:r>
                <a:r>
                  <a:rPr lang="en-US" sz="2000" b="1" dirty="0">
                    <a:latin typeface="Times New Roman" pitchFamily="18" charset="0"/>
                    <a:cs typeface="Times New Roman" pitchFamily="18" charset="0"/>
                  </a:rPr>
                  <a:t>) = </a:t>
                </a:r>
                <a:r>
                  <a:rPr lang="en-US" sz="2000" b="1" dirty="0">
                    <a:latin typeface="Times New Roman" pitchFamily="18" charset="0"/>
                    <a:cs typeface="Times New Roman" pitchFamily="18" charset="0"/>
                    <a:sym typeface="Symbol"/>
                  </a:rPr>
                  <a:t></a:t>
                </a:r>
                <a:r>
                  <a:rPr lang="en-US" sz="2000" b="1" dirty="0">
                    <a:latin typeface="Times New Roman" pitchFamily="18" charset="0"/>
                    <a:cs typeface="Times New Roman" pitchFamily="18" charset="0"/>
                  </a:rPr>
                  <a:t>(</a:t>
                </a:r>
                <a:r>
                  <a:rPr lang="en-US" sz="2000" b="1" i="1" dirty="0" err="1">
                    <a:latin typeface="Times New Roman" pitchFamily="18" charset="0"/>
                    <a:cs typeface="Times New Roman" pitchFamily="18" charset="0"/>
                  </a:rPr>
                  <a:t>n</a:t>
                </a:r>
                <a:r>
                  <a:rPr lang="en-US" sz="3200" b="1" i="1" baseline="20000" dirty="0" err="1">
                    <a:latin typeface="Times New Roman" pitchFamily="18" charset="0"/>
                    <a:cs typeface="Times New Roman" pitchFamily="18" charset="0"/>
                  </a:rPr>
                  <a:t>k</a:t>
                </a:r>
                <a:r>
                  <a:rPr lang="en-US" sz="2000" b="1" dirty="0">
                    <a:latin typeface="Times New Roman" pitchFamily="18" charset="0"/>
                    <a:cs typeface="Times New Roman" pitchFamily="18" charset="0"/>
                  </a:rPr>
                  <a:t>)</a:t>
                </a:r>
                <a:r>
                  <a:rPr lang="en-US" altLang="zh-CN" sz="2000" b="1" dirty="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a:lnSpc>
                    <a:spcPct val="150000"/>
                  </a:lnSpc>
                </a:pP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1</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2</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-2</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 </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1</a:t>
                </a:r>
                <a:r>
                  <a:rPr lang="en-US" i="1" dirty="0">
                    <a:latin typeface="Times New Roman" pitchFamily="18" charset="0"/>
                    <a:cs typeface="Times New Roman" pitchFamily="18" charset="0"/>
                  </a:rPr>
                  <a:t>n</a:t>
                </a:r>
                <a:r>
                  <a:rPr lang="en-US" sz="2800" baseline="20000" dirty="0">
                    <a:latin typeface="Times New Roman" pitchFamily="18" charset="0"/>
                    <a:cs typeface="Times New Roman" pitchFamily="18" charset="0"/>
                  </a:rPr>
                  <a:t>1</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0</a:t>
                </a:r>
              </a:p>
              <a:p>
                <a:pPr>
                  <a:lnSpc>
                    <a:spcPct val="150000"/>
                  </a:lnSpc>
                </a:pP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1</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2</a:t>
                </a:r>
                <a:r>
                  <a:rPr lang="en-US" dirty="0">
                    <a:solidFill>
                      <a:srgbClr val="0000FF"/>
                    </a:solidFill>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r>
                  <a:rPr lang="en-US" sz="2800" i="1" baseline="20000" dirty="0">
                    <a:latin typeface="Times New Roman" pitchFamily="18" charset="0"/>
                    <a:cs typeface="Times New Roman" pitchFamily="18" charset="0"/>
                  </a:rPr>
                  <a:t> </a:t>
                </a:r>
                <a:r>
                  <a:rPr lang="en-US" dirty="0">
                    <a:latin typeface="Times New Roman" pitchFamily="18" charset="0"/>
                    <a:cs typeface="Times New Roman" pitchFamily="18" charset="0"/>
                  </a:rPr>
                  <a:t>- …- </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1</a:t>
                </a:r>
                <a:r>
                  <a:rPr lang="en-US" dirty="0">
                    <a:solidFill>
                      <a:srgbClr val="0000FF"/>
                    </a:solidFill>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0</a:t>
                </a:r>
                <a:r>
                  <a:rPr lang="en-US" dirty="0">
                    <a:solidFill>
                      <a:srgbClr val="0000FF"/>
                    </a:solidFill>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p>
              <a:p>
                <a:pPr>
                  <a:lnSpc>
                    <a:spcPct val="150000"/>
                  </a:lnSpc>
                </a:pP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1</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a</a:t>
                </a:r>
                <a:r>
                  <a:rPr lang="en-US" sz="2800" i="1" baseline="-28000" dirty="0">
                    <a:solidFill>
                      <a:srgbClr val="0000FF"/>
                    </a:solidFill>
                    <a:latin typeface="Times New Roman" pitchFamily="18" charset="0"/>
                    <a:cs typeface="Times New Roman" pitchFamily="18" charset="0"/>
                  </a:rPr>
                  <a:t>k-</a:t>
                </a:r>
                <a:r>
                  <a:rPr lang="en-US" sz="2800" baseline="-28000" dirty="0">
                    <a:solidFill>
                      <a:srgbClr val="0000FF"/>
                    </a:solidFill>
                    <a:latin typeface="Times New Roman" pitchFamily="18" charset="0"/>
                    <a:cs typeface="Times New Roman" pitchFamily="18" charset="0"/>
                  </a:rPr>
                  <a:t>2</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 …+ |</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1</a:t>
                </a:r>
                <a:r>
                  <a:rPr lang="en-US" dirty="0">
                    <a:solidFill>
                      <a:srgbClr val="0000FF"/>
                    </a:solidFill>
                    <a:latin typeface="Times New Roman" pitchFamily="18" charset="0"/>
                    <a:cs typeface="Times New Roman" pitchFamily="18" charset="0"/>
                  </a:rPr>
                  <a:t>|</a:t>
                </a:r>
                <a:r>
                  <a:rPr lang="en-US" i="1" dirty="0">
                    <a:solidFill>
                      <a:srgbClr val="0000FF"/>
                    </a:solidFill>
                    <a:latin typeface="Times New Roman" pitchFamily="18" charset="0"/>
                    <a:cs typeface="Times New Roman" pitchFamily="18" charset="0"/>
                  </a:rPr>
                  <a:t> </a:t>
                </a:r>
                <a:r>
                  <a:rPr lang="en-US" dirty="0">
                    <a:solidFill>
                      <a:srgbClr val="0000FF"/>
                    </a:solidFill>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a</a:t>
                </a:r>
                <a:r>
                  <a:rPr lang="en-US" sz="2800" baseline="-28000" dirty="0">
                    <a:solidFill>
                      <a:srgbClr val="0000FF"/>
                    </a:solidFill>
                    <a:latin typeface="Times New Roman" pitchFamily="18" charset="0"/>
                    <a:cs typeface="Times New Roman" pitchFamily="18" charset="0"/>
                  </a:rPr>
                  <a:t>0</a:t>
                </a:r>
                <a:r>
                  <a:rPr lang="en-US" dirty="0">
                    <a:solidFill>
                      <a:srgbClr val="0000FF"/>
                    </a:solidFill>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p>
              <a:p>
                <a:pPr>
                  <a:lnSpc>
                    <a:spcPct val="150000"/>
                  </a:lnSpc>
                </a:pPr>
                <a:r>
                  <a:rPr lang="en-US" dirty="0">
                    <a:latin typeface="Times New Roman" pitchFamily="18" charset="0"/>
                    <a:cs typeface="Times New Roman" pitchFamily="18" charset="0"/>
                  </a:rPr>
                  <a:t>=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a:solidFill>
                      <a:srgbClr val="0000FF"/>
                    </a:solidFill>
                    <a:latin typeface="Times New Roman" pitchFamily="18" charset="0"/>
                    <a:cs typeface="Times New Roman" pitchFamily="18" charset="0"/>
                  </a:rPr>
                  <a:t>D</a:t>
                </a:r>
                <a:r>
                  <a:rPr lang="en-US" i="1" dirty="0">
                    <a:latin typeface="Times New Roman" pitchFamily="18" charset="0"/>
                    <a:cs typeface="Times New Roman" pitchFamily="18" charset="0"/>
                  </a:rPr>
                  <a:t>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p>
              <a:p>
                <a:pPr>
                  <a:lnSpc>
                    <a:spcPct val="150000"/>
                  </a:lnSpc>
                </a:pPr>
                <a:r>
                  <a:rPr lang="zh-CN" altLang="en-US" dirty="0">
                    <a:latin typeface="Times New Roman" pitchFamily="18" charset="0"/>
                    <a:cs typeface="Times New Roman" pitchFamily="18" charset="0"/>
                  </a:rPr>
                  <a:t>这里，常数</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 = (|</a:t>
                </a:r>
                <a:r>
                  <a:rPr lang="en-US" i="1" dirty="0">
                    <a:latin typeface="Times New Roman" pitchFamily="18" charset="0"/>
                    <a:cs typeface="Times New Roman" pitchFamily="18" charset="0"/>
                  </a:rPr>
                  <a:t>a</a:t>
                </a:r>
                <a:r>
                  <a:rPr lang="en-US" sz="2800" i="1" baseline="-28000" dirty="0">
                    <a:latin typeface="Times New Roman" pitchFamily="18" charset="0"/>
                    <a:cs typeface="Times New Roman" pitchFamily="18" charset="0"/>
                  </a:rPr>
                  <a:t>k-</a:t>
                </a:r>
                <a:r>
                  <a:rPr lang="en-US" sz="2800" baseline="-28000" dirty="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a</a:t>
                </a:r>
                <a:r>
                  <a:rPr lang="en-US" sz="2800" i="1" baseline="-28000" dirty="0">
                    <a:latin typeface="Times New Roman" pitchFamily="18" charset="0"/>
                    <a:cs typeface="Times New Roman" pitchFamily="18" charset="0"/>
                  </a:rPr>
                  <a:t>k-</a:t>
                </a:r>
                <a:r>
                  <a:rPr lang="en-US" sz="2800" baseline="-28000" dirty="0">
                    <a:latin typeface="Times New Roman" pitchFamily="18" charset="0"/>
                    <a:cs typeface="Times New Roman" pitchFamily="18" charset="0"/>
                  </a:rPr>
                  <a:t>2</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 |</a:t>
                </a:r>
                <a:r>
                  <a:rPr lang="en-US" i="1" dirty="0">
                    <a:latin typeface="Times New Roman" pitchFamily="18" charset="0"/>
                    <a:cs typeface="Times New Roman" pitchFamily="18" charset="0"/>
                  </a:rPr>
                  <a:t>a</a:t>
                </a:r>
                <a:r>
                  <a:rPr lang="en-US" sz="2800" baseline="-28000" dirty="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a</a:t>
                </a:r>
                <a:r>
                  <a:rPr lang="en-US" sz="2800" baseline="-28000" dirty="0">
                    <a:latin typeface="Times New Roman" pitchFamily="18" charset="0"/>
                    <a:cs typeface="Times New Roman" pitchFamily="18" charset="0"/>
                  </a:rPr>
                  <a:t>0</a:t>
                </a:r>
                <a:r>
                  <a:rPr lang="en-US" dirty="0">
                    <a:latin typeface="Times New Roman" pitchFamily="18" charset="0"/>
                    <a:cs typeface="Times New Roman" pitchFamily="18" charset="0"/>
                  </a:rPr>
                  <a:t>|) </a:t>
                </a:r>
                <a:r>
                  <a:rPr lang="en-US" altLang="zh-CN" dirty="0">
                    <a:latin typeface="Times New Roman" pitchFamily="18" charset="0"/>
                    <a:cs typeface="Times New Roman" pitchFamily="18" charset="0"/>
                    <a:sym typeface="Symbol"/>
                  </a:rPr>
                  <a:t></a:t>
                </a:r>
                <a:r>
                  <a:rPr lang="en-US" altLang="zh-CN" dirty="0">
                    <a:latin typeface="Times New Roman" pitchFamily="18" charset="0"/>
                    <a:cs typeface="Times New Roman" pitchFamily="18" charset="0"/>
                  </a:rPr>
                  <a:t> 0</a:t>
                </a:r>
                <a:r>
                  <a:rPr lang="zh-CN" altLang="en-US" dirty="0">
                    <a:latin typeface="Times New Roman" pitchFamily="18" charset="0"/>
                    <a:cs typeface="Times New Roman" pitchFamily="18" charset="0"/>
                  </a:rPr>
                  <a:t>。因此有</a:t>
                </a:r>
                <a:endParaRPr lang="en-US" dirty="0">
                  <a:latin typeface="Times New Roman" pitchFamily="18" charset="0"/>
                  <a:cs typeface="Times New Roman" pitchFamily="18" charset="0"/>
                </a:endParaRPr>
              </a:p>
              <a:p>
                <a:pPr>
                  <a:lnSpc>
                    <a:spcPct val="150000"/>
                  </a:lnSpc>
                </a:pP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Dn</a:t>
                </a:r>
                <a:r>
                  <a:rPr lang="en-US" sz="2800" i="1" baseline="20000" dirty="0">
                    <a:latin typeface="Times New Roman" pitchFamily="18" charset="0"/>
                    <a:cs typeface="Times New Roman" pitchFamily="18" charset="0"/>
                  </a:rPr>
                  <a:t>k</a:t>
                </a:r>
                <a:r>
                  <a:rPr lang="en-US" sz="2800" baseline="20000" dirty="0">
                    <a:latin typeface="Times New Roman" pitchFamily="18" charset="0"/>
                    <a:cs typeface="Times New Roman" pitchFamily="18" charset="0"/>
                  </a:rPr>
                  <a:t>-1</a:t>
                </a:r>
              </a:p>
              <a:p>
                <a:pPr>
                  <a:lnSpc>
                    <a:spcPct val="150000"/>
                  </a:lnSpc>
                </a:pPr>
                <a:r>
                  <a:rPr lang="en-US" dirty="0">
                    <a:latin typeface="Times New Roman" pitchFamily="18" charset="0"/>
                    <a:cs typeface="Times New Roman" pitchFamily="18" charset="0"/>
                  </a:rPr>
                  <a:t>        = </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dirty="0">
                    <a:latin typeface="Times New Roman" pitchFamily="18" charset="0"/>
                    <a:cs typeface="Times New Roman" pitchFamily="18" charset="0"/>
                  </a:rPr>
                  <a:t> (1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当 </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 2</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zh-CN" altLang="en-US" dirty="0">
                    <a:latin typeface="Times New Roman" pitchFamily="18" charset="0"/>
                    <a:cs typeface="Times New Roman" pitchFamily="18" charset="0"/>
                  </a:rPr>
                  <a:t>时，有 </a:t>
                </a:r>
                <a:r>
                  <a:rPr lang="en-US" dirty="0">
                    <a:latin typeface="Times New Roman" pitchFamily="18" charset="0"/>
                    <a:cs typeface="Times New Roman" pitchFamily="18" charset="0"/>
                  </a:rPr>
                  <a:t>(1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a:latin typeface="Times New Roman" pitchFamily="18" charset="0"/>
                    <a:cs typeface="Times New Roman" pitchFamily="18" charset="0"/>
                    <a:sym typeface="Symbol" panose="05050102010706020507" pitchFamily="18" charset="2"/>
                  </a:rPr>
                  <a:t></a:t>
                </a:r>
                <a:r>
                  <a:rPr lang="en-US" dirty="0">
                    <a:latin typeface="Times New Roman" pitchFamily="18" charset="0"/>
                    <a:cs typeface="Times New Roman" pitchFamily="18" charset="0"/>
                  </a:rPr>
                  <a:t> </a:t>
                </a:r>
                <a14:m>
                  <m:oMath xmlns:m="http://schemas.openxmlformats.org/officeDocument/2006/math">
                    <m:f>
                      <m:fPr>
                        <m:ctrlPr>
                          <a:rPr lang="en-US" sz="2200" i="1">
                            <a:latin typeface="Cambria Math" panose="02040503050406030204" pitchFamily="18" charset="0"/>
                            <a:cs typeface="Times New Roman" pitchFamily="18" charset="0"/>
                          </a:rPr>
                        </m:ctrlPr>
                      </m:fPr>
                      <m:num>
                        <m:r>
                          <a:rPr lang="en-US" sz="2200" i="1">
                            <a:latin typeface="Cambria Math" panose="02040503050406030204" pitchFamily="18" charset="0"/>
                            <a:cs typeface="Times New Roman" pitchFamily="18" charset="0"/>
                          </a:rPr>
                          <m:t>1</m:t>
                        </m:r>
                      </m:num>
                      <m:den>
                        <m:r>
                          <a:rPr lang="en-US" sz="2200" i="1">
                            <a:latin typeface="Cambria Math" panose="02040503050406030204" pitchFamily="18" charset="0"/>
                            <a:cs typeface="Times New Roman" pitchFamily="18" charset="0"/>
                          </a:rPr>
                          <m:t>2</m:t>
                        </m:r>
                      </m:den>
                    </m:f>
                  </m:oMath>
                </a14:m>
                <a:endParaRPr lang="en-US" sz="2200"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因此，当 </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 2</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zh-CN" altLang="en-US" dirty="0">
                    <a:latin typeface="Times New Roman" pitchFamily="18" charset="0"/>
                    <a:cs typeface="Times New Roman" pitchFamily="18" charset="0"/>
                  </a:rPr>
                  <a:t>时，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dirty="0">
                    <a:latin typeface="Times New Roman" pitchFamily="18" charset="0"/>
                    <a:cs typeface="Times New Roman" pitchFamily="18" charset="0"/>
                  </a:rPr>
                  <a:t> (1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sz="2200" dirty="0">
                    <a:latin typeface="Times New Roman" pitchFamily="18" charset="0"/>
                    <a:cs typeface="Times New Roman" pitchFamily="18" charset="0"/>
                  </a:rPr>
                  <a:t> </a:t>
                </a:r>
                <a14:m>
                  <m:oMath xmlns:m="http://schemas.openxmlformats.org/officeDocument/2006/math">
                    <m:f>
                      <m:fPr>
                        <m:ctrlPr>
                          <a:rPr lang="en-US" sz="2200" i="1" smtClean="0">
                            <a:solidFill>
                              <a:srgbClr val="0000FF"/>
                            </a:solidFill>
                            <a:latin typeface="Cambria Math" panose="02040503050406030204" pitchFamily="18" charset="0"/>
                            <a:cs typeface="Times New Roman" pitchFamily="18" charset="0"/>
                          </a:rPr>
                        </m:ctrlPr>
                      </m:fPr>
                      <m:num>
                        <m:r>
                          <a:rPr lang="en-US" sz="2200" b="0" i="1" smtClean="0">
                            <a:solidFill>
                              <a:srgbClr val="0000FF"/>
                            </a:solidFill>
                            <a:latin typeface="Cambria Math" panose="02040503050406030204" pitchFamily="18" charset="0"/>
                            <a:cs typeface="Times New Roman" pitchFamily="18" charset="0"/>
                          </a:rPr>
                          <m:t>1</m:t>
                        </m:r>
                      </m:num>
                      <m:den>
                        <m:r>
                          <a:rPr lang="en-US" sz="2200" b="0" i="1" smtClean="0">
                            <a:solidFill>
                              <a:srgbClr val="0000FF"/>
                            </a:solidFill>
                            <a:latin typeface="Cambria Math" panose="02040503050406030204" pitchFamily="18" charset="0"/>
                            <a:cs typeface="Times New Roman" pitchFamily="18" charset="0"/>
                          </a:rPr>
                          <m:t>2</m:t>
                        </m:r>
                      </m:den>
                    </m:f>
                  </m:oMath>
                </a14:m>
                <a:r>
                  <a:rPr lang="en-US" i="1" dirty="0">
                    <a:solidFill>
                      <a:srgbClr val="0000FF"/>
                    </a:solidFill>
                    <a:latin typeface="Times New Roman" pitchFamily="18" charset="0"/>
                    <a:cs typeface="Times New Roman" pitchFamily="18" charset="0"/>
                  </a:rPr>
                  <a:t> </a:t>
                </a:r>
                <a:r>
                  <a:rPr lang="en-US" i="1" dirty="0" err="1">
                    <a:solidFill>
                      <a:srgbClr val="0000FF"/>
                    </a:solidFill>
                    <a:latin typeface="Times New Roman" pitchFamily="18" charset="0"/>
                    <a:cs typeface="Times New Roman" pitchFamily="18" charset="0"/>
                  </a:rPr>
                  <a:t>a</a:t>
                </a:r>
                <a:r>
                  <a:rPr lang="en-US" sz="2800" i="1" baseline="-28000" dirty="0" err="1">
                    <a:solidFill>
                      <a:srgbClr val="0000FF"/>
                    </a:solidFill>
                    <a:latin typeface="Times New Roman" pitchFamily="18" charset="0"/>
                    <a:cs typeface="Times New Roman" pitchFamily="18" charset="0"/>
                  </a:rPr>
                  <a:t>k</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zh-CN" alt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lnSpc>
                    <a:spcPct val="150000"/>
                  </a:lnSpc>
                </a:pPr>
                <a:r>
                  <a:rPr lang="zh-CN" altLang="en-US" dirty="0">
                    <a:latin typeface="Times New Roman" pitchFamily="18" charset="0"/>
                    <a:cs typeface="Times New Roman" pitchFamily="18" charset="0"/>
                  </a:rPr>
                  <a:t>所以，</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r>
                  <a:rPr lang="en-US" dirty="0">
                    <a:latin typeface="Times New Roman" pitchFamily="18" charset="0"/>
                    <a:cs typeface="Times New Roman" pitchFamily="18" charset="0"/>
                  </a:rPr>
                  <a:t>(</a:t>
                </a:r>
                <a:r>
                  <a:rPr lang="zh-CN" altLang="en-US" dirty="0">
                    <a:latin typeface="Times New Roman" pitchFamily="18" charset="0"/>
                    <a:cs typeface="Times New Roman" pitchFamily="18" charset="0"/>
                  </a:rPr>
                  <a:t>取</a:t>
                </a:r>
                <a:r>
                  <a:rPr lang="en-US" i="1" dirty="0">
                    <a:latin typeface="Times New Roman" pitchFamily="18" charset="0"/>
                    <a:cs typeface="Times New Roman" pitchFamily="18" charset="0"/>
                  </a:rPr>
                  <a:t>c</a:t>
                </a:r>
                <a:r>
                  <a:rPr lang="en-US" dirty="0">
                    <a:latin typeface="Times New Roman" pitchFamily="18" charset="0"/>
                    <a:cs typeface="Times New Roman" pitchFamily="18" charset="0"/>
                  </a:rPr>
                  <a:t> = </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i="1" dirty="0">
                    <a:latin typeface="Times New Roman" pitchFamily="18" charset="0"/>
                    <a:cs typeface="Times New Roman" pitchFamily="18" charset="0"/>
                  </a:rPr>
                  <a:t>/</a:t>
                </a:r>
                <a:r>
                  <a:rPr lang="en-US" dirty="0">
                    <a:latin typeface="Times New Roman" pitchFamily="18" charset="0"/>
                    <a:cs typeface="Times New Roman" pitchFamily="18" charset="0"/>
                  </a:rPr>
                  <a:t>2, </a:t>
                </a:r>
                <a:r>
                  <a:rPr lang="en-US" i="1" dirty="0">
                    <a:latin typeface="Times New Roman" pitchFamily="18" charset="0"/>
                    <a:cs typeface="Times New Roman" pitchFamily="18" charset="0"/>
                  </a:rPr>
                  <a:t>n</a:t>
                </a:r>
                <a:r>
                  <a:rPr lang="en-US" sz="2800" baseline="-28000" dirty="0">
                    <a:latin typeface="Times New Roman" pitchFamily="18" charset="0"/>
                    <a:cs typeface="Times New Roman" pitchFamily="18" charset="0"/>
                  </a:rPr>
                  <a:t>0</a:t>
                </a:r>
                <a:r>
                  <a:rPr lang="en-US" dirty="0">
                    <a:latin typeface="Times New Roman" pitchFamily="18" charset="0"/>
                    <a:cs typeface="Times New Roman" pitchFamily="18" charset="0"/>
                  </a:rPr>
                  <a:t> = 2</a:t>
                </a:r>
                <a:r>
                  <a:rPr lang="en-US" i="1" dirty="0">
                    <a:latin typeface="Times New Roman" pitchFamily="18" charset="0"/>
                    <a:cs typeface="Times New Roman" pitchFamily="18" charset="0"/>
                  </a:rPr>
                  <a:t>D</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a</a:t>
                </a:r>
                <a:r>
                  <a:rPr lang="en-US" sz="2800" i="1" baseline="-28000" dirty="0" err="1">
                    <a:latin typeface="Times New Roman" pitchFamily="18" charset="0"/>
                    <a:cs typeface="Times New Roman" pitchFamily="18" charset="0"/>
                  </a:rPr>
                  <a:t>k</a:t>
                </a:r>
                <a:r>
                  <a:rPr lang="en-US" dirty="0">
                    <a:latin typeface="Times New Roman" pitchFamily="18" charset="0"/>
                    <a:cs typeface="Times New Roman" pitchFamily="18" charset="0"/>
                  </a:rPr>
                  <a:t>)</a:t>
                </a:r>
              </a:p>
              <a:p>
                <a:pPr>
                  <a:lnSpc>
                    <a:spcPct val="150000"/>
                  </a:lnSpc>
                </a:pPr>
                <a:r>
                  <a:rPr lang="zh-CN" altLang="en-US" dirty="0">
                    <a:latin typeface="Times New Roman" pitchFamily="18" charset="0"/>
                    <a:cs typeface="Times New Roman" pitchFamily="18" charset="0"/>
                  </a:rPr>
                  <a:t>这也就证明了</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n</a:t>
                </a:r>
                <a:r>
                  <a:rPr lang="en-US" dirty="0">
                    <a:latin typeface="Times New Roman" pitchFamily="18" charset="0"/>
                    <a:cs typeface="Times New Roman" pitchFamily="18" charset="0"/>
                  </a:rPr>
                  <a:t>)= </a:t>
                </a:r>
                <a:r>
                  <a:rPr lang="en-US" dirty="0">
                    <a:latin typeface="Times New Roman" pitchFamily="18" charset="0"/>
                    <a:cs typeface="Times New Roman" pitchFamily="18" charset="0"/>
                    <a:sym typeface="Symbol"/>
                  </a:rPr>
                  <a:t></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n</a:t>
                </a:r>
                <a:r>
                  <a:rPr lang="en-US" sz="2800" i="1" baseline="20000" dirty="0" err="1">
                    <a:latin typeface="Times New Roman" pitchFamily="18" charset="0"/>
                    <a:cs typeface="Times New Roman" pitchFamily="18" charset="0"/>
                  </a:rPr>
                  <a:t>k</a:t>
                </a:r>
                <a:r>
                  <a:rPr lang="en-US"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762000" y="762000"/>
                <a:ext cx="8153400" cy="5982535"/>
              </a:xfrm>
              <a:prstGeom prst="rect">
                <a:avLst/>
              </a:prstGeom>
              <a:blipFill>
                <a:blip r:embed="rId3"/>
                <a:stretch>
                  <a:fillRect l="-747" t="-10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FA07484-2125-4B1B-9DAF-04778C79DEE8}"/>
              </a:ext>
            </a:extLst>
          </p:cNvPr>
          <p:cNvSpPr>
            <a:spLocks noGrp="1"/>
          </p:cNvSpPr>
          <p:nvPr>
            <p:ph type="sldNum" sz="quarter" idx="12"/>
          </p:nvPr>
        </p:nvSpPr>
        <p:spPr/>
        <p:txBody>
          <a:bodyPr/>
          <a:lstStyle/>
          <a:p>
            <a:fld id="{C462427C-90CD-4661-B725-C3D658441D48}" type="slidenum">
              <a:rPr lang="en-US" smtClean="0"/>
              <a:t>29</a:t>
            </a:fld>
            <a:endParaRPr lang="en-US"/>
          </a:p>
        </p:txBody>
      </p:sp>
    </p:spTree>
    <p:extLst>
      <p:ext uri="{BB962C8B-B14F-4D97-AF65-F5344CB8AC3E}">
        <p14:creationId xmlns:p14="http://schemas.microsoft.com/office/powerpoint/2010/main" val="239691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EAA901-DE85-4F95-BD57-962D6E43A45E}"/>
              </a:ext>
            </a:extLst>
          </p:cNvPr>
          <p:cNvPicPr>
            <a:picLocks noChangeAspect="1"/>
          </p:cNvPicPr>
          <p:nvPr/>
        </p:nvPicPr>
        <p:blipFill>
          <a:blip r:embed="rId3"/>
          <a:stretch>
            <a:fillRect/>
          </a:stretch>
        </p:blipFill>
        <p:spPr>
          <a:xfrm>
            <a:off x="83902" y="20320"/>
            <a:ext cx="8996516" cy="6858000"/>
          </a:xfrm>
          <a:prstGeom prst="rect">
            <a:avLst/>
          </a:prstGeom>
        </p:spPr>
      </p:pic>
      <p:sp>
        <p:nvSpPr>
          <p:cNvPr id="2" name="文本框 1">
            <a:extLst>
              <a:ext uri="{FF2B5EF4-FFF2-40B4-BE49-F238E27FC236}">
                <a16:creationId xmlns:a16="http://schemas.microsoft.com/office/drawing/2014/main" id="{27F06C36-21F6-4519-95F2-40D7B6ECEBD2}"/>
              </a:ext>
            </a:extLst>
          </p:cNvPr>
          <p:cNvSpPr txBox="1"/>
          <p:nvPr/>
        </p:nvSpPr>
        <p:spPr>
          <a:xfrm>
            <a:off x="7440705" y="4249270"/>
            <a:ext cx="156966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、近似算法、</a:t>
            </a:r>
            <a:endParaRPr lang="en-US"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54EF4CE5-E795-4CAA-81FC-3BC448535100}"/>
              </a:ext>
            </a:extLst>
          </p:cNvPr>
          <p:cNvSpPr txBox="1"/>
          <p:nvPr/>
        </p:nvSpPr>
        <p:spPr>
          <a:xfrm>
            <a:off x="3235960" y="1315720"/>
            <a:ext cx="4572000" cy="400110"/>
          </a:xfrm>
          <a:prstGeom prst="rect">
            <a:avLst/>
          </a:prstGeom>
          <a:noFill/>
        </p:spPr>
        <p:txBody>
          <a:bodyPr wrap="square">
            <a:spAutoFit/>
          </a:bodyPr>
          <a:lstStyle/>
          <a:p>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4</a:t>
            </a:r>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学时）</a:t>
            </a:r>
            <a:endPar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0CBF38D9-DB30-44AD-BABA-2DF77C546E4B}"/>
              </a:ext>
            </a:extLst>
          </p:cNvPr>
          <p:cNvSpPr txBox="1"/>
          <p:nvPr/>
        </p:nvSpPr>
        <p:spPr>
          <a:xfrm>
            <a:off x="2971800" y="1959072"/>
            <a:ext cx="4572000" cy="400110"/>
          </a:xfrm>
          <a:prstGeom prst="rect">
            <a:avLst/>
          </a:prstGeom>
          <a:noFill/>
        </p:spPr>
        <p:txBody>
          <a:bodyPr wrap="square">
            <a:spAutoFit/>
          </a:bodyPr>
          <a:lstStyle/>
          <a:p>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8</a:t>
            </a:r>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学时）</a:t>
            </a:r>
            <a:endPar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7" name="文本框 6">
            <a:extLst>
              <a:ext uri="{FF2B5EF4-FFF2-40B4-BE49-F238E27FC236}">
                <a16:creationId xmlns:a16="http://schemas.microsoft.com/office/drawing/2014/main" id="{2C84236E-A4ED-43B1-B3E8-4A6D7611840E}"/>
              </a:ext>
            </a:extLst>
          </p:cNvPr>
          <p:cNvSpPr txBox="1"/>
          <p:nvPr/>
        </p:nvSpPr>
        <p:spPr>
          <a:xfrm>
            <a:off x="3733800" y="2602760"/>
            <a:ext cx="4572000" cy="400110"/>
          </a:xfrm>
          <a:prstGeom prst="rect">
            <a:avLst/>
          </a:prstGeom>
          <a:noFill/>
        </p:spPr>
        <p:txBody>
          <a:bodyPr wrap="square">
            <a:spAutoFit/>
          </a:bodyPr>
          <a:lstStyle/>
          <a:p>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8</a:t>
            </a:r>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学时）</a:t>
            </a:r>
            <a:endPar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B578B82B-4551-4B39-9542-149012AB4901}"/>
              </a:ext>
            </a:extLst>
          </p:cNvPr>
          <p:cNvSpPr txBox="1"/>
          <p:nvPr/>
        </p:nvSpPr>
        <p:spPr>
          <a:xfrm>
            <a:off x="1676400" y="3254472"/>
            <a:ext cx="4572000" cy="400110"/>
          </a:xfrm>
          <a:prstGeom prst="rect">
            <a:avLst/>
          </a:prstGeom>
          <a:noFill/>
        </p:spPr>
        <p:txBody>
          <a:bodyPr wrap="square">
            <a:spAutoFit/>
          </a:bodyPr>
          <a:lstStyle/>
          <a:p>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a:t>
            </a:r>
            <a:r>
              <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9</a:t>
            </a:r>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学时）</a:t>
            </a:r>
            <a:endPar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43B30144-035C-4F8F-86F0-FCAA5DD166EE}"/>
              </a:ext>
            </a:extLst>
          </p:cNvPr>
          <p:cNvSpPr txBox="1"/>
          <p:nvPr/>
        </p:nvSpPr>
        <p:spPr>
          <a:xfrm>
            <a:off x="2889025" y="3903476"/>
            <a:ext cx="4572000" cy="400110"/>
          </a:xfrm>
          <a:prstGeom prst="rect">
            <a:avLst/>
          </a:prstGeom>
          <a:noFill/>
        </p:spPr>
        <p:txBody>
          <a:bodyPr wrap="square">
            <a:spAutoFit/>
          </a:bodyPr>
          <a:lstStyle/>
          <a:p>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、近似算法与穷尽搜索（</a:t>
            </a:r>
            <a:r>
              <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7</a:t>
            </a:r>
            <a:r>
              <a:rPr lang="zh-CN" alt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学时）</a:t>
            </a:r>
            <a:endParaRPr lang="en-US" sz="2000" b="1" dirty="0">
              <a:solidFill>
                <a:srgbClr val="0000FF"/>
              </a:solidFill>
              <a:effectLst>
                <a:outerShdw blurRad="38100" dist="38100" dir="2700000" algn="tl">
                  <a:srgbClr val="C0C0C0"/>
                </a:outerShdw>
              </a:effectLst>
              <a:latin typeface="华文楷体" panose="02010600040101010101" pitchFamily="2" charset="-122"/>
              <a:ea typeface="华文楷体" panose="02010600040101010101" pitchFamily="2" charset="-122"/>
            </a:endParaRPr>
          </a:p>
        </p:txBody>
      </p:sp>
      <p:sp>
        <p:nvSpPr>
          <p:cNvPr id="10" name="文本框 9">
            <a:extLst>
              <a:ext uri="{FF2B5EF4-FFF2-40B4-BE49-F238E27FC236}">
                <a16:creationId xmlns:a16="http://schemas.microsoft.com/office/drawing/2014/main" id="{8E4A5100-C488-41F0-8EBF-A19E7C06F217}"/>
              </a:ext>
            </a:extLst>
          </p:cNvPr>
          <p:cNvSpPr txBox="1"/>
          <p:nvPr/>
        </p:nvSpPr>
        <p:spPr>
          <a:xfrm>
            <a:off x="7440705" y="4552480"/>
            <a:ext cx="133882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  穷举搜索</a:t>
            </a:r>
            <a:endParaRPr 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4122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990600" y="1066800"/>
                <a:ext cx="7543800" cy="3875356"/>
              </a:xfrm>
              <a:prstGeom prst="rect">
                <a:avLst/>
              </a:prstGeom>
              <a:noFill/>
            </p:spPr>
            <p:txBody>
              <a:bodyPr wrap="square" rtlCol="0">
                <a:spAutoFit/>
              </a:bodyPr>
              <a:lstStyle/>
              <a:p>
                <a:pPr lvl="1" indent="-457200">
                  <a:lnSpc>
                    <a:spcPct val="150000"/>
                  </a:lnSpc>
                </a:pPr>
                <a:r>
                  <a:rPr lang="zh-CN" altLang="en-US" sz="2400" b="1" dirty="0">
                    <a:latin typeface="Times New Roman" pitchFamily="18" charset="0"/>
                    <a:cs typeface="Times New Roman" pitchFamily="18" charset="0"/>
                  </a:rPr>
                  <a:t>例</a:t>
                </a:r>
                <a:r>
                  <a:rPr lang="en-US" altLang="zh-CN" sz="2400" b="1" dirty="0">
                    <a:latin typeface="Times New Roman" pitchFamily="18" charset="0"/>
                    <a:cs typeface="Times New Roman" pitchFamily="18" charset="0"/>
                  </a:rPr>
                  <a:t>1.7</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证明对任意正整数</a:t>
                </a:r>
                <a:r>
                  <a:rPr lang="en-US" sz="2400" i="1" dirty="0">
                    <a:latin typeface="Times New Roman" pitchFamily="18" charset="0"/>
                    <a:cs typeface="Times New Roman" pitchFamily="18" charset="0"/>
                  </a:rPr>
                  <a:t>k</a:t>
                </a:r>
                <a:r>
                  <a:rPr lang="en-US" sz="2400" dirty="0">
                    <a:latin typeface="Times New Roman" pitchFamily="18" charset="0"/>
                    <a:cs typeface="Times New Roman" pitchFamily="18" charset="0"/>
                  </a:rPr>
                  <a:t>，</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𝑛</m:t>
                                </m:r>
                              </m:e>
                              <m:sup>
                                <m:r>
                                  <a:rPr lang="en-US" sz="2400" i="1">
                                    <a:latin typeface="Cambria Math"/>
                                    <a:cs typeface="Times New Roman" pitchFamily="18" charset="0"/>
                                  </a:rPr>
                                  <m:t>𝑘</m:t>
                                </m:r>
                              </m:sup>
                            </m:sSup>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2</m:t>
                                </m:r>
                              </m:e>
                              <m:sup>
                                <m:r>
                                  <a:rPr lang="en-US" sz="2400" i="1">
                                    <a:latin typeface="Cambria Math"/>
                                    <a:cs typeface="Times New Roman" pitchFamily="18" charset="0"/>
                                  </a:rPr>
                                  <m:t>𝑛</m:t>
                                </m:r>
                              </m:sup>
                            </m:sSup>
                          </m:den>
                        </m:f>
                      </m:e>
                    </m:func>
                    <m:r>
                      <a:rPr lang="en-US" sz="2400" b="0" i="0" smtClean="0">
                        <a:latin typeface="Cambria Math"/>
                        <a:cs typeface="Times New Roman" pitchFamily="18" charset="0"/>
                      </a:rPr>
                      <m:t> </m:t>
                    </m:r>
                  </m:oMath>
                </a14:m>
                <a:r>
                  <a:rPr lang="en-US" sz="2400" dirty="0">
                    <a:latin typeface="Times New Roman" pitchFamily="18" charset="0"/>
                    <a:cs typeface="Times New Roman" pitchFamily="18" charset="0"/>
                  </a:rPr>
                  <a:t>= 0</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nSpc>
                    <a:spcPct val="150000"/>
                  </a:lnSpc>
                </a:pPr>
                <a:r>
                  <a:rPr lang="zh-CN" altLang="en-US" sz="2400" b="1" dirty="0">
                    <a:latin typeface="Times New Roman" pitchFamily="18" charset="0"/>
                    <a:cs typeface="Times New Roman" pitchFamily="18" charset="0"/>
                  </a:rPr>
                  <a:t>证明</a:t>
                </a:r>
                <a:r>
                  <a:rPr lang="zh-CN" altLang="en-US" sz="2400" dirty="0">
                    <a:latin typeface="Times New Roman" pitchFamily="18" charset="0"/>
                    <a:cs typeface="Times New Roman" pitchFamily="18" charset="0"/>
                  </a:rPr>
                  <a:t>：由微积分中</a:t>
                </a:r>
                <a:r>
                  <a:rPr lang="zh-CN" altLang="en-US" sz="2400" b="1" u="sng"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洛毕达法则</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457200" indent="-49213">
                  <a:lnSpc>
                    <a:spcPct val="150000"/>
                  </a:lnSpc>
                </a:pPr>
                <a:r>
                  <a:rPr lang="en-US" sz="2400" dirty="0">
                    <a:latin typeface="Times New Roman" pitchFamily="18" charset="0"/>
                    <a:cs typeface="Times New Roman" pitchFamily="18" charset="0"/>
                  </a:rPr>
                  <a:t>	</a:t>
                </a:r>
                <a14:m>
                  <m:oMath xmlns:m="http://schemas.openxmlformats.org/officeDocument/2006/math">
                    <m:func>
                      <m:funcPr>
                        <m:ctrlPr>
                          <a:rPr lang="en-US" sz="2400" i="1" smtClean="0">
                            <a:latin typeface="Cambria Math" panose="02040503050406030204" pitchFamily="18" charset="0"/>
                            <a:cs typeface="Times New Roman" pitchFamily="18" charset="0"/>
                          </a:rPr>
                        </m:ctrlPr>
                      </m:funcPr>
                      <m:fName>
                        <m:limLow>
                          <m:limLowPr>
                            <m:ctrlPr>
                              <a:rPr lang="en-US" sz="2400" i="1" smtClean="0">
                                <a:latin typeface="Cambria Math" panose="02040503050406030204" pitchFamily="18" charset="0"/>
                                <a:cs typeface="Times New Roman" pitchFamily="18" charset="0"/>
                              </a:rPr>
                            </m:ctrlPr>
                          </m:limLowPr>
                          <m:e>
                            <m:r>
                              <m:rPr>
                                <m:sty m:val="p"/>
                              </m:rPr>
                              <a:rPr lang="en-US" sz="2400" i="0" smtClean="0">
                                <a:latin typeface="Cambria Math"/>
                                <a:cs typeface="Times New Roman" pitchFamily="18" charset="0"/>
                              </a:rPr>
                              <m:t>lim</m:t>
                            </m:r>
                          </m:e>
                          <m:lim>
                            <m:r>
                              <a:rPr lang="en-US" sz="2400" b="0" i="1" smtClean="0">
                                <a:latin typeface="Cambria Math"/>
                                <a:cs typeface="Times New Roman" pitchFamily="18" charset="0"/>
                              </a:rPr>
                              <m:t>𝑛</m:t>
                            </m:r>
                            <m:r>
                              <a:rPr lang="en-US" sz="2400" b="0" i="1" smtClean="0">
                                <a:latin typeface="Cambria Math"/>
                                <a:ea typeface="Cambria Math"/>
                                <a:cs typeface="Times New Roman" pitchFamily="18" charset="0"/>
                              </a:rPr>
                              <m:t>→∞</m:t>
                            </m:r>
                          </m:lim>
                        </m:limLow>
                      </m:fName>
                      <m:e>
                        <m:f>
                          <m:fPr>
                            <m:ctrlPr>
                              <a:rPr lang="en-US" sz="2400" i="1" smtClean="0">
                                <a:latin typeface="Cambria Math" panose="02040503050406030204" pitchFamily="18" charset="0"/>
                                <a:cs typeface="Times New Roman" pitchFamily="18" charset="0"/>
                              </a:rPr>
                            </m:ctrlPr>
                          </m:fPr>
                          <m:num>
                            <m:sSup>
                              <m:sSupPr>
                                <m:ctrlPr>
                                  <a:rPr lang="en-US" sz="2400" i="1" smtClean="0">
                                    <a:latin typeface="Cambria Math" panose="02040503050406030204" pitchFamily="18" charset="0"/>
                                    <a:cs typeface="Times New Roman" pitchFamily="18" charset="0"/>
                                  </a:rPr>
                                </m:ctrlPr>
                              </m:sSupPr>
                              <m:e>
                                <m:r>
                                  <a:rPr lang="en-US" sz="2400" b="0" i="1" smtClean="0">
                                    <a:latin typeface="Cambria Math"/>
                                    <a:cs typeface="Times New Roman" pitchFamily="18" charset="0"/>
                                  </a:rPr>
                                  <m:t>𝑛</m:t>
                                </m:r>
                              </m:e>
                              <m:sup>
                                <m:r>
                                  <a:rPr lang="en-US" sz="2400" b="0" i="1" smtClean="0">
                                    <a:latin typeface="Cambria Math"/>
                                    <a:cs typeface="Times New Roman" pitchFamily="18" charset="0"/>
                                  </a:rPr>
                                  <m:t>𝑘</m:t>
                                </m:r>
                              </m:sup>
                            </m:sSup>
                          </m:num>
                          <m:den>
                            <m:sSup>
                              <m:sSupPr>
                                <m:ctrlPr>
                                  <a:rPr lang="en-US" sz="2400" i="1" smtClean="0">
                                    <a:latin typeface="Cambria Math" panose="02040503050406030204" pitchFamily="18" charset="0"/>
                                    <a:cs typeface="Times New Roman" pitchFamily="18" charset="0"/>
                                  </a:rPr>
                                </m:ctrlPr>
                              </m:sSupPr>
                              <m:e>
                                <m:r>
                                  <a:rPr lang="en-US" sz="2400" b="0" i="1" smtClean="0">
                                    <a:latin typeface="Cambria Math"/>
                                    <a:cs typeface="Times New Roman" pitchFamily="18" charset="0"/>
                                  </a:rPr>
                                  <m:t>2</m:t>
                                </m:r>
                              </m:e>
                              <m:sup>
                                <m:r>
                                  <a:rPr lang="en-US" sz="2400" b="0" i="1" smtClean="0">
                                    <a:latin typeface="Cambria Math"/>
                                    <a:cs typeface="Times New Roman" pitchFamily="18" charset="0"/>
                                  </a:rPr>
                                  <m:t>𝑛</m:t>
                                </m:r>
                              </m:sup>
                            </m:sSup>
                          </m:den>
                        </m:f>
                      </m:e>
                    </m:func>
                    <m:r>
                      <a:rPr lang="en-US" sz="2400" b="0" i="0" smtClean="0">
                        <a:latin typeface="Cambria Math"/>
                        <a:cs typeface="Times New Roman" pitchFamily="18" charset="0"/>
                      </a:rPr>
                      <m:t> </m:t>
                    </m:r>
                  </m:oMath>
                </a14:m>
                <a:r>
                  <a:rPr lang="en-US" sz="2400" dirty="0">
                    <a:latin typeface="Times New Roman" pitchFamily="18" charset="0"/>
                    <a:cs typeface="Times New Roman" pitchFamily="18" charset="0"/>
                  </a:rPr>
                  <a:t>=</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sSup>
                              <m:sSupPr>
                                <m:ctrlPr>
                                  <a:rPr lang="en-US" sz="2400" i="1">
                                    <a:latin typeface="Cambria Math" panose="02040503050406030204" pitchFamily="18" charset="0"/>
                                    <a:cs typeface="Times New Roman" pitchFamily="18" charset="0"/>
                                  </a:rPr>
                                </m:ctrlPr>
                              </m:sSupPr>
                              <m:e>
                                <m:r>
                                  <a:rPr lang="en-US" sz="2400" b="0" i="1" smtClean="0">
                                    <a:latin typeface="Cambria Math"/>
                                    <a:cs typeface="Times New Roman" pitchFamily="18" charset="0"/>
                                  </a:rPr>
                                  <m:t>𝑘</m:t>
                                </m:r>
                                <m:r>
                                  <a:rPr lang="en-US" sz="2400" i="1">
                                    <a:latin typeface="Cambria Math"/>
                                    <a:cs typeface="Times New Roman" pitchFamily="18" charset="0"/>
                                  </a:rPr>
                                  <m:t>𝑛</m:t>
                                </m:r>
                              </m:e>
                              <m:sup>
                                <m:r>
                                  <a:rPr lang="en-US" sz="2400" i="1">
                                    <a:latin typeface="Cambria Math"/>
                                    <a:cs typeface="Times New Roman" pitchFamily="18" charset="0"/>
                                  </a:rPr>
                                  <m:t>𝑘</m:t>
                                </m:r>
                                <m:r>
                                  <a:rPr lang="en-US" sz="2400" b="0" i="1" smtClean="0">
                                    <a:latin typeface="Cambria Math"/>
                                    <a:cs typeface="Times New Roman" pitchFamily="18" charset="0"/>
                                  </a:rPr>
                                  <m:t>−1</m:t>
                                </m:r>
                              </m:sup>
                            </m:sSup>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2</m:t>
                                </m:r>
                              </m:e>
                              <m:sup>
                                <m:r>
                                  <a:rPr lang="en-US" sz="2400" i="1">
                                    <a:latin typeface="Cambria Math"/>
                                    <a:cs typeface="Times New Roman" pitchFamily="18" charset="0"/>
                                  </a:rPr>
                                  <m:t>𝑛</m:t>
                                </m:r>
                              </m:sup>
                            </m:sSup>
                            <m:r>
                              <a:rPr lang="en-US" sz="2400" b="0" i="1" smtClean="0">
                                <a:latin typeface="Cambria Math"/>
                                <a:cs typeface="Times New Roman" pitchFamily="18" charset="0"/>
                              </a:rPr>
                              <m:t>𝑙𝑛</m:t>
                            </m:r>
                            <m:r>
                              <a:rPr lang="en-US" sz="2400" b="0" i="1" smtClean="0">
                                <a:latin typeface="Cambria Math"/>
                                <a:cs typeface="Times New Roman" pitchFamily="18" charset="0"/>
                              </a:rPr>
                              <m:t>2</m:t>
                            </m:r>
                          </m:den>
                        </m:f>
                      </m:e>
                    </m:func>
                    <m:r>
                      <a:rPr lang="en-US" sz="2400" b="0" i="0" smtClean="0">
                        <a:latin typeface="Cambria Math"/>
                        <a:cs typeface="Times New Roman" pitchFamily="18" charset="0"/>
                      </a:rPr>
                      <m:t> </m:t>
                    </m:r>
                  </m:oMath>
                </a14:m>
                <a:r>
                  <a:rPr lang="en-US" sz="2400" dirty="0">
                    <a:latin typeface="Times New Roman" pitchFamily="18" charset="0"/>
                    <a:cs typeface="Times New Roman" pitchFamily="18" charset="0"/>
                  </a:rPr>
                  <a:t>=</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𝑘</m:t>
                                </m:r>
                                <m:r>
                                  <a:rPr lang="en-US" sz="2400" b="0" i="1" smtClean="0">
                                    <a:latin typeface="Cambria Math"/>
                                    <a:cs typeface="Times New Roman" pitchFamily="18" charset="0"/>
                                  </a:rPr>
                                  <m:t>(</m:t>
                                </m:r>
                                <m:r>
                                  <a:rPr lang="en-US" sz="2400" b="0" i="1" smtClean="0">
                                    <a:latin typeface="Cambria Math"/>
                                    <a:cs typeface="Times New Roman" pitchFamily="18" charset="0"/>
                                  </a:rPr>
                                  <m:t>𝑘</m:t>
                                </m:r>
                                <m:r>
                                  <a:rPr lang="en-US" sz="2400" b="0" i="1" smtClean="0">
                                    <a:latin typeface="Cambria Math"/>
                                    <a:cs typeface="Times New Roman" pitchFamily="18" charset="0"/>
                                  </a:rPr>
                                  <m:t>−1)</m:t>
                                </m:r>
                                <m:r>
                                  <a:rPr lang="en-US" sz="2400" i="1">
                                    <a:latin typeface="Cambria Math"/>
                                    <a:cs typeface="Times New Roman" pitchFamily="18" charset="0"/>
                                  </a:rPr>
                                  <m:t>𝑛</m:t>
                                </m:r>
                              </m:e>
                              <m:sup>
                                <m:r>
                                  <a:rPr lang="en-US" sz="2400" i="1">
                                    <a:latin typeface="Cambria Math"/>
                                    <a:cs typeface="Times New Roman" pitchFamily="18" charset="0"/>
                                  </a:rPr>
                                  <m:t>𝑘</m:t>
                                </m:r>
                                <m:r>
                                  <a:rPr lang="en-US" sz="2400" i="1">
                                    <a:latin typeface="Cambria Math"/>
                                    <a:cs typeface="Times New Roman" pitchFamily="18" charset="0"/>
                                  </a:rPr>
                                  <m:t>−2</m:t>
                                </m:r>
                              </m:sup>
                            </m:sSup>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2</m:t>
                                </m:r>
                              </m:e>
                              <m:sup>
                                <m:r>
                                  <a:rPr lang="en-US" sz="2400" i="1">
                                    <a:latin typeface="Cambria Math"/>
                                    <a:cs typeface="Times New Roman" pitchFamily="18" charset="0"/>
                                  </a:rPr>
                                  <m:t>𝑛</m:t>
                                </m:r>
                              </m:sup>
                            </m:sSup>
                            <m:r>
                              <a:rPr lang="en-US" sz="2400" i="1">
                                <a:latin typeface="Cambria Math"/>
                                <a:cs typeface="Times New Roman" pitchFamily="18" charset="0"/>
                              </a:rPr>
                              <m:t>𝑙𝑛</m:t>
                            </m:r>
                            <m:r>
                              <a:rPr lang="en-US" sz="2400" i="1">
                                <a:latin typeface="Cambria Math"/>
                                <a:cs typeface="Times New Roman" pitchFamily="18" charset="0"/>
                              </a:rPr>
                              <m:t>2</m:t>
                            </m:r>
                            <m:r>
                              <a:rPr lang="en-US" sz="2400" b="0" i="1" smtClean="0">
                                <a:latin typeface="Cambria Math"/>
                                <a:cs typeface="Times New Roman" pitchFamily="18" charset="0"/>
                              </a:rPr>
                              <m:t>𝑙𝑛</m:t>
                            </m:r>
                            <m:r>
                              <a:rPr lang="en-US" sz="2400" b="0" i="1" smtClean="0">
                                <a:latin typeface="Cambria Math"/>
                                <a:cs typeface="Times New Roman" pitchFamily="18" charset="0"/>
                              </a:rPr>
                              <m:t>2</m:t>
                            </m:r>
                          </m:den>
                        </m:f>
                      </m:e>
                    </m:func>
                    <m:r>
                      <a:rPr lang="en-US" sz="2400">
                        <a:latin typeface="Cambria Math"/>
                        <a:cs typeface="Times New Roman" pitchFamily="18" charset="0"/>
                      </a:rPr>
                      <m:t> </m:t>
                    </m:r>
                  </m:oMath>
                </a14:m>
                <a:r>
                  <a:rPr lang="en-US" sz="2400" dirty="0">
                    <a:latin typeface="Times New Roman" pitchFamily="18" charset="0"/>
                    <a:cs typeface="Times New Roman" pitchFamily="18" charset="0"/>
                  </a:rPr>
                  <a:t>=</a:t>
                </a:r>
              </a:p>
              <a:p>
                <a:pPr marL="457200" indent="-49213">
                  <a:lnSpc>
                    <a:spcPct val="150000"/>
                  </a:lnSpc>
                </a:pPr>
                <a:r>
                  <a:rPr lang="en-US" sz="2400" dirty="0">
                    <a:latin typeface="Times New Roman" pitchFamily="18" charset="0"/>
                    <a:cs typeface="Times New Roman" pitchFamily="18" charset="0"/>
                  </a:rPr>
                  <a:t>=  … </a:t>
                </a:r>
              </a:p>
              <a:p>
                <a:pPr marL="457200" indent="-49213">
                  <a:lnSpc>
                    <a:spcPct val="150000"/>
                  </a:lnSpc>
                </a:pPr>
                <a:r>
                  <a:rPr lang="en-US" sz="2400" dirty="0">
                    <a:latin typeface="Times New Roman" pitchFamily="18" charset="0"/>
                    <a:cs typeface="Times New Roman" pitchFamily="18" charset="0"/>
                  </a:rPr>
                  <a:t>= </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r>
                              <a:rPr lang="en-US" sz="2400" b="0" i="1" smtClean="0">
                                <a:latin typeface="Cambria Math"/>
                                <a:cs typeface="Times New Roman" pitchFamily="18" charset="0"/>
                              </a:rPr>
                              <m:t>𝑘</m:t>
                            </m:r>
                            <m:r>
                              <a:rPr lang="en-US" sz="2400" b="0" i="1" smtClean="0">
                                <a:latin typeface="Cambria Math"/>
                                <a:cs typeface="Times New Roman" pitchFamily="18" charset="0"/>
                              </a:rPr>
                              <m:t>!</m:t>
                            </m:r>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2</m:t>
                                </m:r>
                              </m:e>
                              <m:sup>
                                <m:r>
                                  <a:rPr lang="en-US" sz="2400" i="1">
                                    <a:latin typeface="Cambria Math"/>
                                    <a:cs typeface="Times New Roman" pitchFamily="18" charset="0"/>
                                  </a:rPr>
                                  <m:t>𝑛</m:t>
                                </m:r>
                              </m:sup>
                            </m:sSup>
                            <m:sSup>
                              <m:sSupPr>
                                <m:ctrlPr>
                                  <a:rPr lang="en-US" sz="2400" i="1" smtClean="0">
                                    <a:latin typeface="Cambria Math" panose="02040503050406030204" pitchFamily="18" charset="0"/>
                                    <a:cs typeface="Times New Roman" pitchFamily="18" charset="0"/>
                                  </a:rPr>
                                </m:ctrlPr>
                              </m:sSupPr>
                              <m:e>
                                <m:r>
                                  <a:rPr lang="en-US" sz="2400" b="0" i="1" smtClean="0">
                                    <a:latin typeface="Cambria Math"/>
                                    <a:cs typeface="Times New Roman" pitchFamily="18" charset="0"/>
                                  </a:rPr>
                                  <m:t>(</m:t>
                                </m:r>
                                <m:r>
                                  <a:rPr lang="en-US" sz="2400" b="0" i="1" smtClean="0">
                                    <a:latin typeface="Cambria Math"/>
                                    <a:cs typeface="Times New Roman" pitchFamily="18" charset="0"/>
                                  </a:rPr>
                                  <m:t>𝑙𝑛</m:t>
                                </m:r>
                                <m:r>
                                  <a:rPr lang="en-US" sz="2400" b="0" i="1" smtClean="0">
                                    <a:latin typeface="Cambria Math"/>
                                    <a:cs typeface="Times New Roman" pitchFamily="18" charset="0"/>
                                  </a:rPr>
                                  <m:t>2)</m:t>
                                </m:r>
                              </m:e>
                              <m:sup>
                                <m:r>
                                  <a:rPr lang="en-US" sz="2400" b="0" i="1" smtClean="0">
                                    <a:latin typeface="Cambria Math" panose="02040503050406030204" pitchFamily="18" charset="0"/>
                                    <a:cs typeface="Times New Roman" pitchFamily="18" charset="0"/>
                                  </a:rPr>
                                  <m:t>𝑘</m:t>
                                </m:r>
                              </m:sup>
                            </m:sSup>
                          </m:den>
                        </m:f>
                      </m:e>
                    </m:func>
                    <m:r>
                      <a:rPr lang="en-US" sz="2400">
                        <a:latin typeface="Cambria Math"/>
                        <a:cs typeface="Times New Roman" pitchFamily="18" charset="0"/>
                      </a:rPr>
                      <m:t> </m:t>
                    </m:r>
                  </m:oMath>
                </a14:m>
                <a:r>
                  <a:rPr lang="en-US" sz="2400" dirty="0">
                    <a:latin typeface="Times New Roman" pitchFamily="18" charset="0"/>
                    <a:cs typeface="Times New Roman" pitchFamily="18" charset="0"/>
                  </a:rPr>
                  <a:t>= 0</a:t>
                </a:r>
              </a:p>
            </p:txBody>
          </p:sp>
        </mc:Choice>
        <mc:Fallback>
          <p:sp>
            <p:nvSpPr>
              <p:cNvPr id="3" name="TextBox 2"/>
              <p:cNvSpPr txBox="1">
                <a:spLocks noRot="1" noChangeAspect="1" noMove="1" noResize="1" noEditPoints="1" noAdjustHandles="1" noChangeArrowheads="1" noChangeShapeType="1" noTextEdit="1"/>
              </p:cNvSpPr>
              <p:nvPr/>
            </p:nvSpPr>
            <p:spPr>
              <a:xfrm>
                <a:off x="990600" y="1066800"/>
                <a:ext cx="7543800" cy="3875356"/>
              </a:xfrm>
              <a:prstGeom prst="rect">
                <a:avLst/>
              </a:prstGeom>
              <a:blipFill>
                <a:blip r:embed="rId3"/>
                <a:stretch>
                  <a:fillRect l="-1293"/>
                </a:stretch>
              </a:blipFill>
            </p:spPr>
            <p:txBody>
              <a:bodyPr/>
              <a:lstStyle/>
              <a:p>
                <a:r>
                  <a:rPr lang="zh-CN" altLang="en-US">
                    <a:noFill/>
                  </a:rPr>
                  <a:t> </a:t>
                </a:r>
              </a:p>
            </p:txBody>
          </p:sp>
        </mc:Fallback>
      </mc:AlternateContent>
      <p:sp>
        <p:nvSpPr>
          <p:cNvPr id="9" name="TextBox 8"/>
          <p:cNvSpPr txBox="1"/>
          <p:nvPr/>
        </p:nvSpPr>
        <p:spPr>
          <a:xfrm>
            <a:off x="1219199" y="5113570"/>
            <a:ext cx="6781800" cy="461665"/>
          </a:xfrm>
          <a:prstGeom prst="rect">
            <a:avLst/>
          </a:prstGeom>
          <a:noFill/>
        </p:spPr>
        <p:txBody>
          <a:bodyPr wrap="square" rtlCol="0">
            <a:spAutoFit/>
          </a:bodyPr>
          <a:lstStyle/>
          <a:p>
            <a:r>
              <a:rPr lang="en-US" sz="2400" dirty="0" err="1">
                <a:latin typeface="SimSun" pitchFamily="2" charset="-122"/>
                <a:ea typeface="SimSun" pitchFamily="2" charset="-122"/>
              </a:rPr>
              <a:t>该例说明任何</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多项式函数</a:t>
            </a:r>
            <a:r>
              <a:rPr lang="en-US" sz="2400" dirty="0" err="1">
                <a:latin typeface="SimSun" pitchFamily="2" charset="-122"/>
                <a:ea typeface="SimSun" pitchFamily="2" charset="-122"/>
              </a:rPr>
              <a:t>比</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指数函数</a:t>
            </a:r>
            <a:r>
              <a:rPr lang="en-US" sz="2400" dirty="0" err="1">
                <a:latin typeface="SimSun" pitchFamily="2" charset="-122"/>
                <a:ea typeface="SimSun" pitchFamily="2" charset="-122"/>
              </a:rPr>
              <a:t>的阶要小</a:t>
            </a:r>
            <a:r>
              <a:rPr lang="en-US" sz="2400" dirty="0">
                <a:latin typeface="SimSun" pitchFamily="2" charset="-122"/>
                <a:ea typeface="SimSun" pitchFamily="2" charset="-122"/>
              </a:rPr>
              <a:t>。</a:t>
            </a:r>
          </a:p>
        </p:txBody>
      </p:sp>
      <p:sp>
        <p:nvSpPr>
          <p:cNvPr id="2" name="文本框 1">
            <a:extLst>
              <a:ext uri="{FF2B5EF4-FFF2-40B4-BE49-F238E27FC236}">
                <a16:creationId xmlns:a16="http://schemas.microsoft.com/office/drawing/2014/main" id="{D707D595-5577-4790-A581-9118325F87BE}"/>
              </a:ext>
            </a:extLst>
          </p:cNvPr>
          <p:cNvSpPr txBox="1"/>
          <p:nvPr/>
        </p:nvSpPr>
        <p:spPr>
          <a:xfrm>
            <a:off x="200450" y="5778144"/>
            <a:ext cx="8741496" cy="933589"/>
          </a:xfrm>
          <a:prstGeom prst="rect">
            <a:avLst/>
          </a:prstGeom>
          <a:noFill/>
          <a:ln>
            <a:solidFill>
              <a:schemeClr val="tx1"/>
            </a:solidFill>
          </a:ln>
        </p:spPr>
        <p:txBody>
          <a:bodyPr wrap="none" rtlCol="0">
            <a:spAutoFit/>
          </a:bodyPr>
          <a:lstStyle/>
          <a:p>
            <a:r>
              <a:rPr lang="zh-CN" altLang="en-US" dirty="0"/>
              <a:t>可以看出，如果一个算法的复杂度是指数函数，则该算法基本上是无法应用的，因为</a:t>
            </a:r>
            <a:endParaRPr lang="en-US" altLang="zh-CN" dirty="0"/>
          </a:p>
          <a:p>
            <a:r>
              <a:rPr lang="zh-CN" altLang="en-US" dirty="0"/>
              <a:t>其运行时间增长太快了。例如，如果一个算法需要</a:t>
            </a:r>
            <a:r>
              <a:rPr lang="en-US" altLang="zh-CN" dirty="0"/>
              <a:t>2</a:t>
            </a:r>
            <a:r>
              <a:rPr lang="en-US" altLang="zh-CN" sz="2800" i="1" baseline="20000" dirty="0"/>
              <a:t>n</a:t>
            </a:r>
            <a:r>
              <a:rPr lang="zh-CN" altLang="en-US" dirty="0"/>
              <a:t>次运算，当</a:t>
            </a:r>
            <a:r>
              <a:rPr lang="en-US" altLang="zh-CN" i="1" dirty="0"/>
              <a:t>n</a:t>
            </a:r>
            <a:r>
              <a:rPr lang="en-US" altLang="zh-CN" dirty="0"/>
              <a:t>=64</a:t>
            </a:r>
            <a:r>
              <a:rPr lang="zh-CN" altLang="en-US" dirty="0"/>
              <a:t>时，即使是每秒</a:t>
            </a:r>
            <a:endParaRPr lang="en-US" altLang="zh-CN" dirty="0"/>
          </a:p>
          <a:p>
            <a:r>
              <a:rPr lang="en-US" altLang="zh-CN" dirty="0"/>
              <a:t>1</a:t>
            </a:r>
            <a:r>
              <a:rPr lang="zh-CN" altLang="en-US" dirty="0"/>
              <a:t>万亿次级别的超级计算机，也需要运行</a:t>
            </a:r>
            <a:r>
              <a:rPr lang="en-US" altLang="zh-CN" dirty="0"/>
              <a:t>185</a:t>
            </a:r>
            <a:r>
              <a:rPr lang="zh-CN" altLang="en-US" dirty="0"/>
              <a:t>天之多。</a:t>
            </a:r>
            <a:endParaRPr lang="en-US" dirty="0"/>
          </a:p>
        </p:txBody>
      </p:sp>
    </p:spTree>
    <p:extLst>
      <p:ext uri="{BB962C8B-B14F-4D97-AF65-F5344CB8AC3E}">
        <p14:creationId xmlns:p14="http://schemas.microsoft.com/office/powerpoint/2010/main" val="2937611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066800"/>
            <a:ext cx="8305800" cy="579967"/>
          </a:xfrm>
          <a:prstGeom prst="rect">
            <a:avLst/>
          </a:prstGeom>
          <a:noFill/>
        </p:spPr>
        <p:txBody>
          <a:bodyPr wrap="square" rtlCol="0">
            <a:spAutoFit/>
          </a:bodyPr>
          <a:lstStyle/>
          <a:p>
            <a:pPr lvl="1" indent="-457200">
              <a:lnSpc>
                <a:spcPct val="150000"/>
              </a:lnSpc>
            </a:pP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本人读博期间设计的关于分布式路由算法复杂性一个反例</a:t>
            </a:r>
            <a:endParaRPr 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endParaRPr>
          </a:p>
        </p:txBody>
      </p:sp>
      <p:sp>
        <p:nvSpPr>
          <p:cNvPr id="5" name="TextBox 8">
            <a:extLst>
              <a:ext uri="{FF2B5EF4-FFF2-40B4-BE49-F238E27FC236}">
                <a16:creationId xmlns:a16="http://schemas.microsoft.com/office/drawing/2014/main" id="{AD701F86-5DF6-46D6-BB08-D1768F282308}"/>
              </a:ext>
            </a:extLst>
          </p:cNvPr>
          <p:cNvSpPr txBox="1"/>
          <p:nvPr/>
        </p:nvSpPr>
        <p:spPr>
          <a:xfrm>
            <a:off x="200450" y="2005548"/>
            <a:ext cx="4523950" cy="3631763"/>
          </a:xfrm>
          <a:prstGeom prst="rect">
            <a:avLst/>
          </a:prstGeom>
          <a:noFill/>
        </p:spPr>
        <p:txBody>
          <a:bodyPr wrap="square" rtlCol="0">
            <a:spAutoFit/>
          </a:bodyPr>
          <a:lstStyle/>
          <a:p>
            <a:r>
              <a:rPr lang="zh-CN" altLang="en-US" sz="2200" dirty="0">
                <a:latin typeface="SimSun" pitchFamily="2" charset="-122"/>
                <a:ea typeface="SimSun" pitchFamily="2" charset="-122"/>
              </a:rPr>
              <a:t>问题：给定网络图和图中每条链路的权重</a:t>
            </a:r>
            <a:r>
              <a:rPr lang="en-US" altLang="zh-CN" sz="2200" dirty="0">
                <a:latin typeface="SimSun" pitchFamily="2" charset="-122"/>
                <a:ea typeface="SimSun" pitchFamily="2" charset="-122"/>
              </a:rPr>
              <a:t>【</a:t>
            </a:r>
            <a:r>
              <a:rPr lang="zh-CN" altLang="en-US" sz="2200" dirty="0">
                <a:latin typeface="SimSun" pitchFamily="2" charset="-122"/>
                <a:ea typeface="SimSun" pitchFamily="2" charset="-122"/>
              </a:rPr>
              <a:t>包括每条链路的延迟和代价</a:t>
            </a:r>
            <a:r>
              <a:rPr lang="en-US" altLang="zh-CN" sz="2200" dirty="0">
                <a:latin typeface="SimSun" pitchFamily="2" charset="-122"/>
                <a:ea typeface="SimSun" pitchFamily="2" charset="-122"/>
              </a:rPr>
              <a:t>】</a:t>
            </a:r>
            <a:r>
              <a:rPr lang="zh-CN" altLang="en-US" sz="2200" dirty="0">
                <a:latin typeface="SimSun" pitchFamily="2" charset="-122"/>
                <a:ea typeface="SimSun" pitchFamily="2" charset="-122"/>
              </a:rPr>
              <a:t>，给定一对信源和信宿，</a:t>
            </a:r>
            <a:r>
              <a:rPr lang="zh-CN" altLang="en-US" sz="2200" dirty="0">
                <a:highlight>
                  <a:srgbClr val="FFFF00"/>
                </a:highlight>
                <a:latin typeface="SimSun" pitchFamily="2" charset="-122"/>
                <a:ea typeface="SimSun" pitchFamily="2" charset="-122"/>
              </a:rPr>
              <a:t>寻找一条满足给定延迟约束的最小代价路径</a:t>
            </a:r>
            <a:r>
              <a:rPr lang="en-US" altLang="zh-CN" sz="2200" dirty="0">
                <a:latin typeface="SimSun" pitchFamily="2" charset="-122"/>
                <a:ea typeface="SimSun" pitchFamily="2" charset="-122"/>
              </a:rPr>
              <a:t>——</a:t>
            </a:r>
            <a:r>
              <a:rPr lang="zh-CN" altLang="en-US" sz="2200" dirty="0">
                <a:latin typeface="SimSun" pitchFamily="2" charset="-122"/>
                <a:ea typeface="SimSun" pitchFamily="2" charset="-122"/>
              </a:rPr>
              <a:t>这是一个</a:t>
            </a:r>
            <a:r>
              <a:rPr lang="en-US" altLang="zh-CN" sz="2200" dirty="0">
                <a:highlight>
                  <a:srgbClr val="FFFF00"/>
                </a:highlight>
                <a:latin typeface="SimSun" pitchFamily="2" charset="-122"/>
                <a:ea typeface="SimSun" pitchFamily="2" charset="-122"/>
              </a:rPr>
              <a:t>NP</a:t>
            </a:r>
            <a:r>
              <a:rPr lang="zh-CN" altLang="en-US" sz="2200" dirty="0">
                <a:highlight>
                  <a:srgbClr val="FFFF00"/>
                </a:highlight>
                <a:latin typeface="SimSun" pitchFamily="2" charset="-122"/>
                <a:ea typeface="SimSun" pitchFamily="2" charset="-122"/>
              </a:rPr>
              <a:t>难问题</a:t>
            </a:r>
            <a:r>
              <a:rPr lang="en-US" sz="2200" dirty="0">
                <a:latin typeface="SimSun" pitchFamily="2" charset="-122"/>
                <a:ea typeface="SimSun" pitchFamily="2" charset="-122"/>
              </a:rPr>
              <a:t>。</a:t>
            </a:r>
          </a:p>
          <a:p>
            <a:pPr>
              <a:spcBef>
                <a:spcPts val="1200"/>
              </a:spcBef>
            </a:pPr>
            <a:r>
              <a:rPr lang="zh-CN" altLang="en-US" sz="2200" dirty="0">
                <a:latin typeface="SimSun" pitchFamily="2" charset="-122"/>
                <a:ea typeface="SimSun" pitchFamily="2" charset="-122"/>
              </a:rPr>
              <a:t>算法：北卡莱罗纳州立大学的一个课题组</a:t>
            </a:r>
            <a:r>
              <a:rPr lang="en-US" altLang="zh-CN" sz="2200" dirty="0">
                <a:latin typeface="SimSun" pitchFamily="2" charset="-122"/>
                <a:ea typeface="SimSun" pitchFamily="2" charset="-122"/>
              </a:rPr>
              <a:t>【1】</a:t>
            </a:r>
            <a:r>
              <a:rPr lang="zh-CN" altLang="en-US" sz="2200" dirty="0">
                <a:latin typeface="SimSun" pitchFamily="2" charset="-122"/>
                <a:ea typeface="SimSun" pitchFamily="2" charset="-122"/>
              </a:rPr>
              <a:t>提出了一个分布式路由算法，该文作者证明</a:t>
            </a:r>
            <a:r>
              <a:rPr lang="en-US" altLang="zh-CN" sz="2200" dirty="0">
                <a:latin typeface="SimSun" pitchFamily="2" charset="-122"/>
                <a:ea typeface="SimSun" pitchFamily="2" charset="-122"/>
              </a:rPr>
              <a:t>/</a:t>
            </a:r>
            <a:r>
              <a:rPr lang="zh-CN" altLang="en-US" sz="2200" dirty="0">
                <a:latin typeface="SimSun" pitchFamily="2" charset="-122"/>
                <a:ea typeface="SimSun" pitchFamily="2" charset="-122"/>
              </a:rPr>
              <a:t>声称该算法的复杂度为</a:t>
            </a:r>
            <a:r>
              <a:rPr lang="en-US" altLang="zh-CN" sz="2200" i="1" dirty="0">
                <a:solidFill>
                  <a:srgbClr val="FF0000"/>
                </a:solidFill>
                <a:latin typeface="Times" panose="02020603050405020304" pitchFamily="18" charset="0"/>
                <a:ea typeface="SimSun" pitchFamily="2" charset="-122"/>
              </a:rPr>
              <a:t>O</a:t>
            </a:r>
            <a:r>
              <a:rPr lang="en-US" altLang="zh-CN" sz="2200" dirty="0">
                <a:solidFill>
                  <a:srgbClr val="FF0000"/>
                </a:solidFill>
                <a:latin typeface="Times" panose="02020603050405020304" pitchFamily="18" charset="0"/>
                <a:ea typeface="SimSun" pitchFamily="2" charset="-122"/>
              </a:rPr>
              <a:t>(</a:t>
            </a:r>
            <a:r>
              <a:rPr lang="en-US" altLang="zh-CN" sz="2200" i="1" dirty="0">
                <a:solidFill>
                  <a:srgbClr val="FF0000"/>
                </a:solidFill>
                <a:latin typeface="Times" panose="02020603050405020304" pitchFamily="18" charset="0"/>
                <a:ea typeface="SimSun" pitchFamily="2" charset="-122"/>
              </a:rPr>
              <a:t>n</a:t>
            </a:r>
            <a:r>
              <a:rPr lang="en-US" altLang="zh-CN" sz="2800" baseline="20000" dirty="0">
                <a:solidFill>
                  <a:srgbClr val="FF0000"/>
                </a:solidFill>
                <a:latin typeface="Times" panose="02020603050405020304" pitchFamily="18" charset="0"/>
                <a:ea typeface="SimSun" pitchFamily="2" charset="-122"/>
              </a:rPr>
              <a:t>3</a:t>
            </a:r>
            <a:r>
              <a:rPr lang="en-US" altLang="zh-CN" sz="2200" dirty="0">
                <a:solidFill>
                  <a:srgbClr val="FF0000"/>
                </a:solidFill>
                <a:latin typeface="Times" panose="02020603050405020304" pitchFamily="18" charset="0"/>
                <a:ea typeface="SimSun" pitchFamily="2" charset="-122"/>
              </a:rPr>
              <a:t>)</a:t>
            </a:r>
            <a:r>
              <a:rPr lang="zh-CN" altLang="en-US" sz="2200" dirty="0">
                <a:latin typeface="SimSun" pitchFamily="2" charset="-122"/>
                <a:ea typeface="SimSun" pitchFamily="2" charset="-122"/>
              </a:rPr>
              <a:t>，</a:t>
            </a:r>
            <a:r>
              <a:rPr lang="en-US" altLang="zh-CN" sz="2200" i="1" dirty="0">
                <a:latin typeface="Times" panose="02020603050405020304" pitchFamily="18" charset="0"/>
                <a:ea typeface="SimSun" pitchFamily="2" charset="-122"/>
              </a:rPr>
              <a:t>n</a:t>
            </a:r>
            <a:r>
              <a:rPr lang="zh-CN" altLang="en-US" sz="2200" dirty="0">
                <a:latin typeface="SimSun" pitchFamily="2" charset="-122"/>
                <a:ea typeface="SimSun" pitchFamily="2" charset="-122"/>
              </a:rPr>
              <a:t>是网络中节点的数目</a:t>
            </a:r>
            <a:r>
              <a:rPr lang="en-US" altLang="zh-CN" sz="2200" dirty="0">
                <a:latin typeface="SimSun" pitchFamily="2" charset="-122"/>
                <a:ea typeface="SimSun" pitchFamily="2" charset="-122"/>
              </a:rPr>
              <a:t>.</a:t>
            </a:r>
          </a:p>
        </p:txBody>
      </p:sp>
      <p:pic>
        <p:nvPicPr>
          <p:cNvPr id="6" name="图片 5">
            <a:extLst>
              <a:ext uri="{FF2B5EF4-FFF2-40B4-BE49-F238E27FC236}">
                <a16:creationId xmlns:a16="http://schemas.microsoft.com/office/drawing/2014/main" id="{61232D6D-3DDB-4CDD-B263-A5775539C335}"/>
              </a:ext>
            </a:extLst>
          </p:cNvPr>
          <p:cNvPicPr>
            <a:picLocks noChangeAspect="1"/>
          </p:cNvPicPr>
          <p:nvPr/>
        </p:nvPicPr>
        <p:blipFill>
          <a:blip r:embed="rId3"/>
          <a:stretch>
            <a:fillRect/>
          </a:stretch>
        </p:blipFill>
        <p:spPr>
          <a:xfrm>
            <a:off x="5048442" y="3429000"/>
            <a:ext cx="3707791" cy="2619375"/>
          </a:xfrm>
          <a:prstGeom prst="rect">
            <a:avLst/>
          </a:prstGeom>
        </p:spPr>
      </p:pic>
      <p:sp>
        <p:nvSpPr>
          <p:cNvPr id="7" name="文本框 6">
            <a:extLst>
              <a:ext uri="{FF2B5EF4-FFF2-40B4-BE49-F238E27FC236}">
                <a16:creationId xmlns:a16="http://schemas.microsoft.com/office/drawing/2014/main" id="{D7E622DD-61FA-4C7F-B2CD-FD185D159328}"/>
              </a:ext>
            </a:extLst>
          </p:cNvPr>
          <p:cNvSpPr txBox="1"/>
          <p:nvPr/>
        </p:nvSpPr>
        <p:spPr>
          <a:xfrm>
            <a:off x="5048442" y="2005548"/>
            <a:ext cx="3932921" cy="1446550"/>
          </a:xfrm>
          <a:prstGeom prst="rect">
            <a:avLst/>
          </a:prstGeom>
          <a:noFill/>
        </p:spPr>
        <p:txBody>
          <a:bodyPr wrap="square" rtlCol="0">
            <a:spAutoFit/>
          </a:bodyPr>
          <a:lstStyle/>
          <a:p>
            <a:r>
              <a:rPr lang="zh-CN" altLang="en-US" sz="2200" dirty="0"/>
              <a:t>我本人在读博期间，构造了一个反例（见下图），推翻了该文中的复杂性结论，指出该文算法的复杂度为</a:t>
            </a:r>
            <a:r>
              <a:rPr lang="en-US" altLang="zh-CN" sz="2200" i="1" dirty="0">
                <a:solidFill>
                  <a:srgbClr val="FF0000"/>
                </a:solidFill>
                <a:latin typeface="Times" panose="02020603050405020304" pitchFamily="18" charset="0"/>
              </a:rPr>
              <a:t>O</a:t>
            </a:r>
            <a:r>
              <a:rPr lang="en-US" altLang="zh-CN" sz="2200" dirty="0">
                <a:solidFill>
                  <a:srgbClr val="FF0000"/>
                </a:solidFill>
                <a:latin typeface="Times" panose="02020603050405020304" pitchFamily="18" charset="0"/>
              </a:rPr>
              <a:t>(4</a:t>
            </a:r>
            <a:r>
              <a:rPr lang="en-US" altLang="zh-CN" sz="2800" i="1" baseline="20000" dirty="0">
                <a:solidFill>
                  <a:srgbClr val="FF0000"/>
                </a:solidFill>
                <a:latin typeface="Times" panose="02020603050405020304" pitchFamily="18" charset="0"/>
              </a:rPr>
              <a:t>n</a:t>
            </a:r>
            <a:r>
              <a:rPr lang="en-US" altLang="zh-CN" sz="2800" baseline="20000" dirty="0">
                <a:solidFill>
                  <a:srgbClr val="FF0000"/>
                </a:solidFill>
                <a:latin typeface="Times" panose="02020603050405020304" pitchFamily="18" charset="0"/>
              </a:rPr>
              <a:t>/3</a:t>
            </a:r>
            <a:r>
              <a:rPr lang="en-US" altLang="zh-CN" sz="2200" dirty="0">
                <a:solidFill>
                  <a:srgbClr val="FF0000"/>
                </a:solidFill>
                <a:latin typeface="Times" panose="02020603050405020304" pitchFamily="18" charset="0"/>
              </a:rPr>
              <a:t>)</a:t>
            </a:r>
            <a:r>
              <a:rPr lang="en-US" altLang="zh-CN" sz="2200" dirty="0">
                <a:latin typeface="Times" panose="02020603050405020304" pitchFamily="18" charset="0"/>
              </a:rPr>
              <a:t>.</a:t>
            </a:r>
            <a:endParaRPr lang="en-US" sz="2200" dirty="0">
              <a:latin typeface="Times" panose="02020603050405020304" pitchFamily="18" charset="0"/>
            </a:endParaRPr>
          </a:p>
        </p:txBody>
      </p:sp>
      <p:sp>
        <p:nvSpPr>
          <p:cNvPr id="11" name="文本框 10">
            <a:extLst>
              <a:ext uri="{FF2B5EF4-FFF2-40B4-BE49-F238E27FC236}">
                <a16:creationId xmlns:a16="http://schemas.microsoft.com/office/drawing/2014/main" id="{1783110D-728F-4800-9982-A2D40CF1355E}"/>
              </a:ext>
            </a:extLst>
          </p:cNvPr>
          <p:cNvSpPr txBox="1"/>
          <p:nvPr/>
        </p:nvSpPr>
        <p:spPr>
          <a:xfrm>
            <a:off x="104632" y="6096000"/>
            <a:ext cx="8963168" cy="646331"/>
          </a:xfrm>
          <a:prstGeom prst="rect">
            <a:avLst/>
          </a:prstGeom>
          <a:solidFill>
            <a:srgbClr val="FFC000"/>
          </a:solidFill>
          <a:ln w="25400">
            <a:solidFill>
              <a:schemeClr val="tx1"/>
            </a:solidFill>
          </a:ln>
        </p:spPr>
        <p:txBody>
          <a:bodyPr wrap="square">
            <a:spAutoFit/>
          </a:bodyPr>
          <a:lstStyle/>
          <a:p>
            <a:pPr marL="539750" indent="-539750"/>
            <a:r>
              <a:rPr lang="en-US" altLang="zh-CN" dirty="0">
                <a:latin typeface="Times" panose="02020603050405020304" pitchFamily="18" charset="0"/>
                <a:ea typeface="SimSun" pitchFamily="2" charset="-122"/>
              </a:rPr>
              <a:t>【1】H.F. Salama, D.S. Reeves, et al., A distributed algorithm for delay-constrained unicast routing, in </a:t>
            </a:r>
            <a:r>
              <a:rPr lang="en-US" altLang="zh-CN" i="1" dirty="0">
                <a:latin typeface="Times" panose="02020603050405020304" pitchFamily="18" charset="0"/>
                <a:ea typeface="SimSun" pitchFamily="2" charset="-122"/>
              </a:rPr>
              <a:t>Proc. of</a:t>
            </a:r>
            <a:r>
              <a:rPr lang="en-US" altLang="zh-CN" dirty="0">
                <a:latin typeface="Times" panose="02020603050405020304" pitchFamily="18" charset="0"/>
                <a:ea typeface="SimSun" pitchFamily="2" charset="-122"/>
              </a:rPr>
              <a:t> </a:t>
            </a:r>
            <a:r>
              <a:rPr lang="en-US" altLang="zh-CN" i="1" dirty="0">
                <a:latin typeface="Times" panose="02020603050405020304" pitchFamily="18" charset="0"/>
                <a:ea typeface="SimSun" pitchFamily="2" charset="-122"/>
              </a:rPr>
              <a:t>IEEE INFOCOM 1997</a:t>
            </a:r>
            <a:r>
              <a:rPr lang="en-US" altLang="zh-CN" dirty="0">
                <a:latin typeface="Times" panose="02020603050405020304" pitchFamily="18" charset="0"/>
                <a:ea typeface="SimSun" pitchFamily="2" charset="-122"/>
              </a:rPr>
              <a:t>, pp. 92-100, Apr. 1997【</a:t>
            </a:r>
            <a:r>
              <a:rPr lang="en-US" altLang="zh-CN" b="1" dirty="0">
                <a:solidFill>
                  <a:srgbClr val="FF0000"/>
                </a:solidFill>
                <a:latin typeface="Times" panose="02020603050405020304" pitchFamily="18" charset="0"/>
                <a:ea typeface="SimSun" pitchFamily="2" charset="-122"/>
              </a:rPr>
              <a:t>CCF A</a:t>
            </a:r>
            <a:r>
              <a:rPr lang="zh-CN" altLang="en-US" b="1" dirty="0">
                <a:solidFill>
                  <a:srgbClr val="FF0000"/>
                </a:solidFill>
                <a:latin typeface="Times" panose="02020603050405020304" pitchFamily="18" charset="0"/>
                <a:ea typeface="SimSun" pitchFamily="2" charset="-122"/>
              </a:rPr>
              <a:t>类会议</a:t>
            </a:r>
            <a:r>
              <a:rPr lang="en-US" altLang="zh-CN" dirty="0">
                <a:latin typeface="Times" panose="02020603050405020304" pitchFamily="18" charset="0"/>
                <a:ea typeface="SimSun" pitchFamily="2" charset="-122"/>
              </a:rPr>
              <a:t>】</a:t>
            </a:r>
            <a:endParaRPr lang="en-US" dirty="0">
              <a:latin typeface="Times" panose="02020603050405020304" pitchFamily="18" charset="0"/>
            </a:endParaRPr>
          </a:p>
        </p:txBody>
      </p:sp>
    </p:spTree>
    <p:extLst>
      <p:ext uri="{BB962C8B-B14F-4D97-AF65-F5344CB8AC3E}">
        <p14:creationId xmlns:p14="http://schemas.microsoft.com/office/powerpoint/2010/main" val="240298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838200" y="914400"/>
                <a:ext cx="8001000" cy="4218271"/>
              </a:xfrm>
              <a:prstGeom prst="rect">
                <a:avLst/>
              </a:prstGeom>
              <a:noFill/>
            </p:spPr>
            <p:txBody>
              <a:bodyPr wrap="square" rtlCol="0">
                <a:spAutoFit/>
              </a:bodyPr>
              <a:lstStyle/>
              <a:p>
                <a:pPr marL="1379538" lvl="1" indent="-1379538">
                  <a:lnSpc>
                    <a:spcPct val="150000"/>
                  </a:lnSpc>
                </a:pPr>
                <a:r>
                  <a:rPr lang="zh-CN" altLang="en-US" sz="2400" b="1" dirty="0">
                    <a:latin typeface="Times New Roman" pitchFamily="18" charset="0"/>
                    <a:cs typeface="Times New Roman" pitchFamily="18" charset="0"/>
                  </a:rPr>
                  <a:t>例</a:t>
                </a:r>
                <a:r>
                  <a:rPr lang="en-US" altLang="zh-CN" sz="2400" b="1" dirty="0">
                    <a:latin typeface="Times New Roman" pitchFamily="18" charset="0"/>
                    <a:cs typeface="Times New Roman" pitchFamily="18" charset="0"/>
                  </a:rPr>
                  <a:t>1.8</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证明对任意小正数</a:t>
                </a:r>
                <a:r>
                  <a:rPr lang="en-US" sz="2400" i="1" dirty="0">
                    <a:latin typeface="Times New Roman" pitchFamily="18" charset="0"/>
                    <a:cs typeface="Times New Roman" pitchFamily="18" charset="0"/>
                    <a:sym typeface="Symbol"/>
                  </a:rPr>
                  <a:t> </a:t>
                </a:r>
                <a:r>
                  <a:rPr lang="en-US" sz="2400" dirty="0">
                    <a:latin typeface="Times New Roman" pitchFamily="18" charset="0"/>
                    <a:cs typeface="Times New Roman" pitchFamily="18" charset="0"/>
                    <a:sym typeface="Symbol"/>
                  </a:rPr>
                  <a:t>&gt; 0, </a:t>
                </a:r>
              </a:p>
              <a:p>
                <a:pPr marL="1379538" lvl="1" indent="-1379538">
                  <a:lnSpc>
                    <a:spcPct val="150000"/>
                  </a:lnSpc>
                </a:pPr>
                <a:r>
                  <a:rPr lang="en-US" sz="2400" dirty="0">
                    <a:latin typeface="Times New Roman" pitchFamily="18" charset="0"/>
                    <a:cs typeface="Times New Roman" pitchFamily="18" charset="0"/>
                    <a:sym typeface="Symbol"/>
                  </a:rPr>
                  <a:t>	</a:t>
                </a:r>
                <a14:m>
                  <m:oMath xmlns:m="http://schemas.openxmlformats.org/officeDocument/2006/math">
                    <m:func>
                      <m:funcPr>
                        <m:ctrlPr>
                          <a:rPr lang="en-US" sz="2400" i="1" smtClean="0">
                            <a:latin typeface="Cambria Math" panose="02040503050406030204" pitchFamily="18" charset="0"/>
                            <a:cs typeface="Times New Roman" pitchFamily="18" charset="0"/>
                          </a:rPr>
                        </m:ctrlPr>
                      </m:funcPr>
                      <m:fName>
                        <m:limLow>
                          <m:limLowPr>
                            <m:ctrlPr>
                              <a:rPr lang="en-US" sz="2400" i="1" smtClean="0">
                                <a:latin typeface="Cambria Math" panose="02040503050406030204" pitchFamily="18" charset="0"/>
                                <a:cs typeface="Times New Roman" pitchFamily="18" charset="0"/>
                              </a:rPr>
                            </m:ctrlPr>
                          </m:limLowPr>
                          <m:e>
                            <m:r>
                              <m:rPr>
                                <m:sty m:val="p"/>
                              </m:rPr>
                              <a:rPr lang="en-US" sz="2400" i="0" smtClean="0">
                                <a:latin typeface="Cambria Math"/>
                                <a:cs typeface="Times New Roman" pitchFamily="18" charset="0"/>
                              </a:rPr>
                              <m:t>lim</m:t>
                            </m:r>
                          </m:e>
                          <m:lim>
                            <m:r>
                              <a:rPr lang="en-US" sz="2400" b="0" i="1" smtClean="0">
                                <a:latin typeface="Cambria Math"/>
                                <a:cs typeface="Times New Roman" pitchFamily="18" charset="0"/>
                              </a:rPr>
                              <m:t>𝑛</m:t>
                            </m:r>
                            <m:r>
                              <a:rPr lang="en-US" sz="2400" b="0" i="1" smtClean="0">
                                <a:latin typeface="Cambria Math"/>
                                <a:ea typeface="Cambria Math"/>
                                <a:cs typeface="Times New Roman" pitchFamily="18" charset="0"/>
                              </a:rPr>
                              <m:t>→∞</m:t>
                            </m:r>
                          </m:lim>
                        </m:limLow>
                      </m:fName>
                      <m:e>
                        <m:f>
                          <m:fPr>
                            <m:ctrlPr>
                              <a:rPr lang="en-US" sz="2400" i="1" smtClean="0">
                                <a:latin typeface="Cambria Math" panose="02040503050406030204" pitchFamily="18" charset="0"/>
                                <a:cs typeface="Times New Roman" pitchFamily="18" charset="0"/>
                              </a:rPr>
                            </m:ctrlPr>
                          </m:fPr>
                          <m:num>
                            <m:r>
                              <a:rPr lang="en-US" sz="2400" b="0" i="1" smtClean="0">
                                <a:latin typeface="Cambria Math"/>
                                <a:cs typeface="Times New Roman" pitchFamily="18" charset="0"/>
                              </a:rPr>
                              <m:t>𝑙𝑔𝑛</m:t>
                            </m:r>
                          </m:num>
                          <m:den>
                            <m:sSup>
                              <m:sSupPr>
                                <m:ctrlPr>
                                  <a:rPr lang="en-US" sz="2400" i="1" smtClean="0">
                                    <a:latin typeface="Cambria Math" panose="02040503050406030204" pitchFamily="18" charset="0"/>
                                    <a:cs typeface="Times New Roman" pitchFamily="18" charset="0"/>
                                  </a:rPr>
                                </m:ctrlPr>
                              </m:sSupPr>
                              <m:e>
                                <m:r>
                                  <a:rPr lang="en-US" sz="2400" b="0" i="1" smtClean="0">
                                    <a:latin typeface="Cambria Math"/>
                                    <a:cs typeface="Times New Roman" pitchFamily="18" charset="0"/>
                                  </a:rPr>
                                  <m:t>𝑛</m:t>
                                </m:r>
                              </m:e>
                              <m:sup>
                                <m:r>
                                  <a:rPr lang="en-US" sz="2400" i="1" smtClean="0">
                                    <a:latin typeface="Cambria Math"/>
                                    <a:ea typeface="Cambria Math"/>
                                    <a:cs typeface="Times New Roman" pitchFamily="18" charset="0"/>
                                  </a:rPr>
                                  <m:t>𝜀</m:t>
                                </m:r>
                              </m:sup>
                            </m:sSup>
                          </m:den>
                        </m:f>
                      </m:e>
                    </m:func>
                  </m:oMath>
                </a14:m>
                <a:r>
                  <a:rPr lang="en-US" sz="2400" dirty="0">
                    <a:latin typeface="Times New Roman" pitchFamily="18" charset="0"/>
                    <a:cs typeface="Times New Roman" pitchFamily="18" charset="0"/>
                  </a:rPr>
                  <a:t> = 0。</a:t>
                </a:r>
              </a:p>
              <a:p>
                <a:pPr>
                  <a:lnSpc>
                    <a:spcPct val="150000"/>
                  </a:lnSpc>
                </a:pPr>
                <a:r>
                  <a:rPr lang="zh-CN" altLang="en-US" sz="2400" b="1" dirty="0">
                    <a:latin typeface="Times New Roman" pitchFamily="18" charset="0"/>
                    <a:cs typeface="Times New Roman" pitchFamily="18" charset="0"/>
                  </a:rPr>
                  <a:t>证明</a:t>
                </a:r>
                <a:r>
                  <a:rPr lang="zh-CN" altLang="en-US" sz="2400" dirty="0">
                    <a:latin typeface="Times New Roman" pitchFamily="18" charset="0"/>
                    <a:cs typeface="Times New Roman" pitchFamily="18" charset="0"/>
                  </a:rPr>
                  <a:t>：由微积分中洛毕达法则，</a:t>
                </a:r>
                <a:endParaRPr lang="en-US" sz="2400" dirty="0">
                  <a:latin typeface="Times New Roman" pitchFamily="18" charset="0"/>
                  <a:cs typeface="Times New Roman" pitchFamily="18" charset="0"/>
                </a:endParaRPr>
              </a:p>
              <a:p>
                <a:pPr marL="914400">
                  <a:lnSpc>
                    <a:spcPct val="150000"/>
                  </a:lnSpc>
                </a:pPr>
                <a:r>
                  <a:rPr lang="en-US" sz="2400" dirty="0">
                    <a:latin typeface="Times New Roman" pitchFamily="18" charset="0"/>
                    <a:cs typeface="Times New Roman" pitchFamily="18" charset="0"/>
                  </a:rPr>
                  <a:t> </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r>
                              <a:rPr lang="en-US" sz="2400" i="1">
                                <a:latin typeface="Cambria Math"/>
                                <a:cs typeface="Times New Roman" pitchFamily="18" charset="0"/>
                              </a:rPr>
                              <m:t>𝑙𝑔𝑛</m:t>
                            </m:r>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𝑛</m:t>
                                </m:r>
                              </m:e>
                              <m:sup>
                                <m:r>
                                  <a:rPr lang="en-US" sz="2400" i="1">
                                    <a:latin typeface="Cambria Math"/>
                                    <a:ea typeface="Cambria Math"/>
                                    <a:cs typeface="Times New Roman" pitchFamily="18" charset="0"/>
                                  </a:rPr>
                                  <m:t>𝜀</m:t>
                                </m:r>
                              </m:sup>
                            </m:sSup>
                          </m:den>
                        </m:f>
                      </m:e>
                    </m:func>
                  </m:oMath>
                </a14:m>
                <a:r>
                  <a:rPr lang="en-US" sz="2400" dirty="0">
                    <a:latin typeface="Times New Roman" pitchFamily="18" charset="0"/>
                    <a:cs typeface="Times New Roman" pitchFamily="18" charset="0"/>
                  </a:rPr>
                  <a:t>  = </a:t>
                </a:r>
                <a14:m>
                  <m:oMath xmlns:m="http://schemas.openxmlformats.org/officeDocument/2006/math">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r>
                              <a:rPr lang="en-US" sz="2400" i="1">
                                <a:latin typeface="Cambria Math"/>
                                <a:cs typeface="Times New Roman" pitchFamily="18" charset="0"/>
                              </a:rPr>
                              <m:t>𝑙</m:t>
                            </m:r>
                            <m:r>
                              <a:rPr lang="en-US" sz="2400" b="0" i="1" smtClean="0">
                                <a:latin typeface="Cambria Math"/>
                                <a:cs typeface="Times New Roman" pitchFamily="18" charset="0"/>
                              </a:rPr>
                              <m:t>𝑛</m:t>
                            </m:r>
                            <m:r>
                              <a:rPr lang="en-US" sz="2400" i="1">
                                <a:latin typeface="Cambria Math"/>
                                <a:cs typeface="Times New Roman" pitchFamily="18" charset="0"/>
                              </a:rPr>
                              <m:t>𝑛</m:t>
                            </m:r>
                          </m:num>
                          <m:den>
                            <m:sSup>
                              <m:sSupPr>
                                <m:ctrlPr>
                                  <a:rPr lang="en-US" sz="2400" i="1">
                                    <a:latin typeface="Cambria Math" panose="02040503050406030204" pitchFamily="18" charset="0"/>
                                    <a:cs typeface="Times New Roman" pitchFamily="18" charset="0"/>
                                  </a:rPr>
                                </m:ctrlPr>
                              </m:sSupPr>
                              <m:e>
                                <m:r>
                                  <a:rPr lang="en-US" sz="2400" i="1">
                                    <a:latin typeface="Cambria Math"/>
                                    <a:cs typeface="Times New Roman" pitchFamily="18" charset="0"/>
                                  </a:rPr>
                                  <m:t>𝑛</m:t>
                                </m:r>
                              </m:e>
                              <m:sup>
                                <m:r>
                                  <a:rPr lang="en-US" sz="2400" i="1">
                                    <a:latin typeface="Cambria Math"/>
                                    <a:ea typeface="Cambria Math"/>
                                    <a:cs typeface="Times New Roman" pitchFamily="18" charset="0"/>
                                  </a:rPr>
                                  <m:t>𝜀</m:t>
                                </m:r>
                              </m:sup>
                            </m:sSup>
                            <m:r>
                              <a:rPr lang="en-US" sz="2400" b="0" i="1" smtClean="0">
                                <a:latin typeface="Cambria Math"/>
                                <a:ea typeface="Cambria Math"/>
                                <a:cs typeface="Times New Roman" pitchFamily="18" charset="0"/>
                              </a:rPr>
                              <m:t>𝑙𝑛</m:t>
                            </m:r>
                            <m:r>
                              <a:rPr lang="en-US" sz="2400" b="0" i="1" smtClean="0">
                                <a:latin typeface="Cambria Math"/>
                                <a:ea typeface="Cambria Math"/>
                                <a:cs typeface="Times New Roman" pitchFamily="18" charset="0"/>
                              </a:rPr>
                              <m:t>2</m:t>
                            </m:r>
                          </m:den>
                        </m:f>
                      </m:e>
                    </m:func>
                    <m:r>
                      <a:rPr lang="en-US" sz="2400" i="1">
                        <a:latin typeface="Cambria Math"/>
                        <a:ea typeface="Cambria Math"/>
                        <a:cs typeface="Times New Roman" pitchFamily="18" charset="0"/>
                      </a:rPr>
                      <m:t> </m:t>
                    </m:r>
                  </m:oMath>
                </a14:m>
                <a:r>
                  <a:rPr lang="en-US" sz="2400" dirty="0">
                    <a:latin typeface="Times New Roman" pitchFamily="18" charset="0"/>
                    <a:cs typeface="Times New Roman" pitchFamily="18" charset="0"/>
                  </a:rPr>
                  <a:t> = </a:t>
                </a:r>
                <a14:m>
                  <m:oMath xmlns:m="http://schemas.openxmlformats.org/officeDocument/2006/math">
                    <m:f>
                      <m:fPr>
                        <m:ctrlPr>
                          <a:rPr lang="en-US" sz="2400" i="1" smtClean="0">
                            <a:latin typeface="Cambria Math" panose="02040503050406030204" pitchFamily="18" charset="0"/>
                            <a:cs typeface="Times New Roman" pitchFamily="18" charset="0"/>
                          </a:rPr>
                        </m:ctrlPr>
                      </m:fPr>
                      <m:num>
                        <m:r>
                          <a:rPr lang="en-US" sz="2400" b="0" i="1" smtClean="0">
                            <a:latin typeface="Cambria Math"/>
                            <a:cs typeface="Times New Roman" pitchFamily="18" charset="0"/>
                          </a:rPr>
                          <m:t>1</m:t>
                        </m:r>
                      </m:num>
                      <m:den>
                        <m:r>
                          <a:rPr lang="en-US" sz="2400" b="0" i="1" smtClean="0">
                            <a:latin typeface="Cambria Math"/>
                            <a:cs typeface="Times New Roman" pitchFamily="18" charset="0"/>
                          </a:rPr>
                          <m:t>𝑙𝑛</m:t>
                        </m:r>
                        <m:r>
                          <a:rPr lang="en-US" sz="2400" b="0" i="1" smtClean="0">
                            <a:latin typeface="Cambria Math"/>
                            <a:cs typeface="Times New Roman" pitchFamily="18" charset="0"/>
                          </a:rPr>
                          <m:t>2</m:t>
                        </m:r>
                      </m:den>
                    </m:f>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r>
                              <a:rPr lang="en-US" sz="2400" b="0" i="1" smtClean="0">
                                <a:latin typeface="Cambria Math"/>
                                <a:cs typeface="Times New Roman" pitchFamily="18" charset="0"/>
                              </a:rPr>
                              <m:t>1/</m:t>
                            </m:r>
                            <m:r>
                              <a:rPr lang="en-US" sz="2400" i="1">
                                <a:latin typeface="Cambria Math"/>
                                <a:cs typeface="Times New Roman" pitchFamily="18" charset="0"/>
                              </a:rPr>
                              <m:t>𝑛</m:t>
                            </m:r>
                          </m:num>
                          <m:den>
                            <m:sSup>
                              <m:sSupPr>
                                <m:ctrlPr>
                                  <a:rPr lang="en-US" sz="2400" i="1">
                                    <a:latin typeface="Cambria Math" panose="02040503050406030204" pitchFamily="18" charset="0"/>
                                    <a:cs typeface="Times New Roman" pitchFamily="18" charset="0"/>
                                  </a:rPr>
                                </m:ctrlPr>
                              </m:sSupPr>
                              <m:e>
                                <m:r>
                                  <a:rPr lang="en-US" sz="2400" i="1" smtClean="0">
                                    <a:latin typeface="Cambria Math"/>
                                    <a:ea typeface="Cambria Math"/>
                                    <a:cs typeface="Times New Roman" pitchFamily="18" charset="0"/>
                                  </a:rPr>
                                  <m:t>𝜀</m:t>
                                </m:r>
                                <m:r>
                                  <a:rPr lang="en-US" sz="2400" i="1">
                                    <a:latin typeface="Cambria Math"/>
                                    <a:cs typeface="Times New Roman" pitchFamily="18" charset="0"/>
                                  </a:rPr>
                                  <m:t>𝑛</m:t>
                                </m:r>
                              </m:e>
                              <m:sup>
                                <m:r>
                                  <a:rPr lang="en-US" sz="2400" i="1">
                                    <a:latin typeface="Cambria Math"/>
                                    <a:ea typeface="Cambria Math"/>
                                    <a:cs typeface="Times New Roman" pitchFamily="18" charset="0"/>
                                  </a:rPr>
                                  <m:t>𝜀</m:t>
                                </m:r>
                                <m:r>
                                  <a:rPr lang="en-US" sz="2400" b="0" i="1" smtClean="0">
                                    <a:latin typeface="Cambria Math"/>
                                    <a:ea typeface="Cambria Math"/>
                                    <a:cs typeface="Times New Roman" pitchFamily="18" charset="0"/>
                                  </a:rPr>
                                  <m:t>−1</m:t>
                                </m:r>
                              </m:sup>
                            </m:sSup>
                          </m:den>
                        </m:f>
                      </m:e>
                    </m:func>
                    <m:r>
                      <a:rPr lang="en-US" sz="2400" i="1">
                        <a:latin typeface="Cambria Math"/>
                        <a:ea typeface="Cambria Math"/>
                        <a:cs typeface="Times New Roman" pitchFamily="18" charset="0"/>
                      </a:rPr>
                      <m:t> </m:t>
                    </m:r>
                  </m:oMath>
                </a14:m>
                <a:r>
                  <a:rPr lang="en-US" sz="2400" dirty="0">
                    <a:latin typeface="Times New Roman" pitchFamily="18" charset="0"/>
                    <a:cs typeface="Times New Roman" pitchFamily="18" charset="0"/>
                  </a:rPr>
                  <a:t>	</a:t>
                </a:r>
              </a:p>
              <a:p>
                <a:pPr marL="914400">
                  <a:lnSpc>
                    <a:spcPct val="150000"/>
                  </a:lnSpc>
                </a:pPr>
                <a:r>
                  <a:rPr lang="en-US" sz="2400" dirty="0">
                    <a:latin typeface="Times New Roman" pitchFamily="18" charset="0"/>
                    <a:cs typeface="Times New Roman" pitchFamily="18" charset="0"/>
                  </a:rPr>
                  <a:t>= </a:t>
                </a:r>
                <a14:m>
                  <m:oMath xmlns:m="http://schemas.openxmlformats.org/officeDocument/2006/math">
                    <m:f>
                      <m:fPr>
                        <m:ctrlPr>
                          <a:rPr lang="en-US" sz="2400" i="1">
                            <a:latin typeface="Cambria Math" panose="02040503050406030204" pitchFamily="18" charset="0"/>
                            <a:cs typeface="Times New Roman" pitchFamily="18" charset="0"/>
                          </a:rPr>
                        </m:ctrlPr>
                      </m:fPr>
                      <m:num>
                        <m:r>
                          <a:rPr lang="en-US" sz="2400" i="1">
                            <a:latin typeface="Cambria Math"/>
                            <a:cs typeface="Times New Roman" pitchFamily="18" charset="0"/>
                          </a:rPr>
                          <m:t>1</m:t>
                        </m:r>
                      </m:num>
                      <m:den>
                        <m:r>
                          <a:rPr lang="en-US" sz="2400" i="1">
                            <a:latin typeface="Cambria Math"/>
                            <a:cs typeface="Times New Roman" pitchFamily="18" charset="0"/>
                          </a:rPr>
                          <m:t>𝑙𝑛</m:t>
                        </m:r>
                        <m:r>
                          <a:rPr lang="en-US" sz="2400" i="1">
                            <a:latin typeface="Cambria Math"/>
                            <a:cs typeface="Times New Roman" pitchFamily="18" charset="0"/>
                          </a:rPr>
                          <m:t>2</m:t>
                        </m:r>
                      </m:den>
                    </m:f>
                    <m:func>
                      <m:funcPr>
                        <m:ctrlPr>
                          <a:rPr lang="en-US" sz="2400" i="1">
                            <a:latin typeface="Cambria Math" panose="02040503050406030204" pitchFamily="18" charset="0"/>
                            <a:cs typeface="Times New Roman" pitchFamily="18" charset="0"/>
                          </a:rPr>
                        </m:ctrlPr>
                      </m:funcPr>
                      <m:fName>
                        <m:limLow>
                          <m:limLowPr>
                            <m:ctrlPr>
                              <a:rPr lang="en-US" sz="2400" i="1">
                                <a:latin typeface="Cambria Math" panose="02040503050406030204" pitchFamily="18" charset="0"/>
                                <a:cs typeface="Times New Roman" pitchFamily="18" charset="0"/>
                              </a:rPr>
                            </m:ctrlPr>
                          </m:limLowPr>
                          <m:e>
                            <m:r>
                              <m:rPr>
                                <m:sty m:val="p"/>
                              </m:rPr>
                              <a:rPr lang="en-US" sz="2400">
                                <a:latin typeface="Cambria Math"/>
                                <a:cs typeface="Times New Roman" pitchFamily="18" charset="0"/>
                              </a:rPr>
                              <m:t>lim</m:t>
                            </m:r>
                          </m:e>
                          <m:lim>
                            <m:r>
                              <a:rPr lang="en-US" sz="2400" i="1">
                                <a:latin typeface="Cambria Math"/>
                                <a:cs typeface="Times New Roman" pitchFamily="18" charset="0"/>
                              </a:rPr>
                              <m:t>𝑛</m:t>
                            </m:r>
                            <m:r>
                              <a:rPr lang="en-US" sz="2400" i="1">
                                <a:latin typeface="Cambria Math"/>
                                <a:ea typeface="Cambria Math"/>
                                <a:cs typeface="Times New Roman" pitchFamily="18" charset="0"/>
                              </a:rPr>
                              <m:t>→∞</m:t>
                            </m:r>
                          </m:lim>
                        </m:limLow>
                      </m:fName>
                      <m:e>
                        <m:f>
                          <m:fPr>
                            <m:ctrlPr>
                              <a:rPr lang="en-US" sz="2400" i="1">
                                <a:latin typeface="Cambria Math" panose="02040503050406030204" pitchFamily="18" charset="0"/>
                                <a:cs typeface="Times New Roman" pitchFamily="18" charset="0"/>
                              </a:rPr>
                            </m:ctrlPr>
                          </m:fPr>
                          <m:num>
                            <m:r>
                              <a:rPr lang="en-US" sz="2400" i="1">
                                <a:latin typeface="Cambria Math"/>
                                <a:cs typeface="Times New Roman" pitchFamily="18" charset="0"/>
                              </a:rPr>
                              <m:t>1</m:t>
                            </m:r>
                          </m:num>
                          <m:den>
                            <m:sSup>
                              <m:sSupPr>
                                <m:ctrlPr>
                                  <a:rPr lang="en-US" sz="2400" i="1">
                                    <a:latin typeface="Cambria Math" panose="02040503050406030204" pitchFamily="18" charset="0"/>
                                    <a:cs typeface="Times New Roman" pitchFamily="18" charset="0"/>
                                  </a:rPr>
                                </m:ctrlPr>
                              </m:sSupPr>
                              <m:e>
                                <m:r>
                                  <a:rPr lang="en-US" sz="2400" i="1">
                                    <a:latin typeface="Cambria Math"/>
                                    <a:ea typeface="Cambria Math"/>
                                    <a:cs typeface="Times New Roman" pitchFamily="18" charset="0"/>
                                  </a:rPr>
                                  <m:t>𝜀</m:t>
                                </m:r>
                                <m:r>
                                  <a:rPr lang="en-US" sz="2400" i="1">
                                    <a:latin typeface="Cambria Math"/>
                                    <a:cs typeface="Times New Roman" pitchFamily="18" charset="0"/>
                                  </a:rPr>
                                  <m:t>𝑛</m:t>
                                </m:r>
                              </m:e>
                              <m:sup>
                                <m:r>
                                  <a:rPr lang="en-US" sz="2400" i="1">
                                    <a:latin typeface="Cambria Math"/>
                                    <a:ea typeface="Cambria Math"/>
                                    <a:cs typeface="Times New Roman" pitchFamily="18" charset="0"/>
                                  </a:rPr>
                                  <m:t>𝜀</m:t>
                                </m:r>
                              </m:sup>
                            </m:sSup>
                          </m:den>
                        </m:f>
                      </m:e>
                    </m:func>
                  </m:oMath>
                </a14:m>
                <a:endParaRPr lang="en-US" sz="2400" dirty="0">
                  <a:latin typeface="Times New Roman" pitchFamily="18" charset="0"/>
                  <a:cs typeface="Times New Roman" pitchFamily="18" charset="0"/>
                </a:endParaRPr>
              </a:p>
              <a:p>
                <a:pPr marL="914400">
                  <a:lnSpc>
                    <a:spcPct val="150000"/>
                  </a:lnSpc>
                </a:pPr>
                <a:r>
                  <a:rPr lang="en-US" sz="2400" dirty="0">
                    <a:latin typeface="Times New Roman" pitchFamily="18" charset="0"/>
                    <a:cs typeface="Times New Roman" pitchFamily="18" charset="0"/>
                  </a:rPr>
                  <a:t>= 0</a:t>
                </a:r>
                <a:r>
                  <a:rPr lang="zh-CN" alt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914400"/>
                <a:ext cx="8001000" cy="4218271"/>
              </a:xfrm>
              <a:prstGeom prst="rect">
                <a:avLst/>
              </a:prstGeom>
              <a:blipFill>
                <a:blip r:embed="rId3"/>
                <a:stretch>
                  <a:fillRect l="-1220" b="-2457"/>
                </a:stretch>
              </a:blipFill>
            </p:spPr>
            <p:txBody>
              <a:bodyPr/>
              <a:lstStyle/>
              <a:p>
                <a:r>
                  <a:rPr lang="zh-CN" altLang="en-US">
                    <a:noFill/>
                  </a:rPr>
                  <a:t> </a:t>
                </a:r>
              </a:p>
            </p:txBody>
          </p:sp>
        </mc:Fallback>
      </mc:AlternateContent>
      <p:sp>
        <p:nvSpPr>
          <p:cNvPr id="9" name="TextBox 8"/>
          <p:cNvSpPr txBox="1"/>
          <p:nvPr/>
        </p:nvSpPr>
        <p:spPr>
          <a:xfrm>
            <a:off x="1295400" y="5894685"/>
            <a:ext cx="7010400" cy="461665"/>
          </a:xfrm>
          <a:prstGeom prst="rect">
            <a:avLst/>
          </a:prstGeom>
          <a:noFill/>
        </p:spPr>
        <p:txBody>
          <a:bodyPr wrap="square" rtlCol="0">
            <a:spAutoFit/>
          </a:bodyPr>
          <a:lstStyle/>
          <a:p>
            <a:r>
              <a:rPr lang="en-US" sz="2400" dirty="0" err="1">
                <a:latin typeface="SimSun" pitchFamily="2" charset="-122"/>
                <a:ea typeface="SimSun" pitchFamily="2" charset="-122"/>
              </a:rPr>
              <a:t>该例说明</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任何对数函数</a:t>
            </a:r>
            <a:r>
              <a:rPr lang="en-US" sz="2400" b="1" dirty="0" err="1">
                <a:effectLst>
                  <a:outerShdw blurRad="38100" dist="38100" dir="2700000" algn="tl">
                    <a:srgbClr val="C0C0C0"/>
                  </a:outerShdw>
                </a:effectLst>
                <a:latin typeface="宋体" panose="02010600030101010101" pitchFamily="2" charset="-122"/>
                <a:ea typeface="宋体" panose="02010600030101010101" pitchFamily="2" charset="-122"/>
              </a:rPr>
              <a:t>比</a:t>
            </a:r>
            <a:r>
              <a:rPr lang="en-US" sz="2400" b="1" dirty="0" err="1">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多项式函数</a:t>
            </a:r>
            <a:r>
              <a:rPr lang="en-US" sz="2400" b="1" dirty="0" err="1">
                <a:effectLst>
                  <a:outerShdw blurRad="38100" dist="38100" dir="2700000" algn="tl">
                    <a:srgbClr val="C0C0C0"/>
                  </a:outerShdw>
                </a:effectLst>
                <a:latin typeface="宋体" panose="02010600030101010101" pitchFamily="2" charset="-122"/>
                <a:ea typeface="宋体" panose="02010600030101010101" pitchFamily="2" charset="-122"/>
              </a:rPr>
              <a:t>的阶要小</a:t>
            </a:r>
            <a:r>
              <a:rPr lang="en-US" sz="2400" dirty="0">
                <a:latin typeface="SimSun" pitchFamily="2" charset="-122"/>
                <a:ea typeface="SimSun" pitchFamily="2" charset="-122"/>
              </a:rPr>
              <a:t>。</a:t>
            </a:r>
          </a:p>
        </p:txBody>
      </p:sp>
      <p:sp>
        <p:nvSpPr>
          <p:cNvPr id="4" name="灯片编号占位符 3">
            <a:extLst>
              <a:ext uri="{FF2B5EF4-FFF2-40B4-BE49-F238E27FC236}">
                <a16:creationId xmlns:a16="http://schemas.microsoft.com/office/drawing/2014/main" id="{F3088375-7CAA-4C1D-9880-012DA4B0D54E}"/>
              </a:ext>
            </a:extLst>
          </p:cNvPr>
          <p:cNvSpPr>
            <a:spLocks noGrp="1"/>
          </p:cNvSpPr>
          <p:nvPr>
            <p:ph type="sldNum" sz="quarter" idx="12"/>
          </p:nvPr>
        </p:nvSpPr>
        <p:spPr/>
        <p:txBody>
          <a:bodyPr/>
          <a:lstStyle/>
          <a:p>
            <a:fld id="{C462427C-90CD-4661-B725-C3D658441D48}" type="slidenum">
              <a:rPr lang="en-US" smtClean="0"/>
              <a:t>32</a:t>
            </a:fld>
            <a:endParaRPr lang="en-US"/>
          </a:p>
        </p:txBody>
      </p:sp>
    </p:spTree>
    <p:extLst>
      <p:ext uri="{BB962C8B-B14F-4D97-AF65-F5344CB8AC3E}">
        <p14:creationId xmlns:p14="http://schemas.microsoft.com/office/powerpoint/2010/main" val="230165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47347C7-0676-4E78-BB4B-30A4F05F66A4}"/>
              </a:ext>
            </a:extLst>
          </p:cNvPr>
          <p:cNvPicPr>
            <a:picLocks noChangeAspect="1"/>
          </p:cNvPicPr>
          <p:nvPr/>
        </p:nvPicPr>
        <p:blipFill>
          <a:blip r:embed="rId3"/>
          <a:stretch>
            <a:fillRect/>
          </a:stretch>
        </p:blipFill>
        <p:spPr>
          <a:xfrm>
            <a:off x="152400" y="368283"/>
            <a:ext cx="9106165" cy="6121434"/>
          </a:xfrm>
          <a:prstGeom prst="rect">
            <a:avLst/>
          </a:prstGeom>
        </p:spPr>
      </p:pic>
      <p:sp>
        <p:nvSpPr>
          <p:cNvPr id="9" name="灯片编号占位符 8">
            <a:extLst>
              <a:ext uri="{FF2B5EF4-FFF2-40B4-BE49-F238E27FC236}">
                <a16:creationId xmlns:a16="http://schemas.microsoft.com/office/drawing/2014/main" id="{621EC6F6-6242-455F-94E8-D59DC673C01C}"/>
              </a:ext>
            </a:extLst>
          </p:cNvPr>
          <p:cNvSpPr>
            <a:spLocks noGrp="1"/>
          </p:cNvSpPr>
          <p:nvPr>
            <p:ph type="sldNum" sz="quarter" idx="12"/>
          </p:nvPr>
        </p:nvSpPr>
        <p:spPr/>
        <p:txBody>
          <a:bodyPr/>
          <a:lstStyle/>
          <a:p>
            <a:fld id="{C462427C-90CD-4661-B725-C3D658441D48}" type="slidenum">
              <a:rPr lang="en-US" smtClean="0"/>
              <a:t>33</a:t>
            </a:fld>
            <a:endParaRPr lang="en-US"/>
          </a:p>
        </p:txBody>
      </p:sp>
      <p:sp>
        <p:nvSpPr>
          <p:cNvPr id="2" name="箭头: 右 1">
            <a:extLst>
              <a:ext uri="{FF2B5EF4-FFF2-40B4-BE49-F238E27FC236}">
                <a16:creationId xmlns:a16="http://schemas.microsoft.com/office/drawing/2014/main" id="{0C3CF2A1-07E0-4A19-9A59-FDB147462D4D}"/>
              </a:ext>
            </a:extLst>
          </p:cNvPr>
          <p:cNvSpPr/>
          <p:nvPr/>
        </p:nvSpPr>
        <p:spPr>
          <a:xfrm rot="19619785">
            <a:off x="5775447" y="566075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7398CEB6-11CF-4557-A68C-760BA991F13D}"/>
              </a:ext>
            </a:extLst>
          </p:cNvPr>
          <p:cNvSpPr/>
          <p:nvPr/>
        </p:nvSpPr>
        <p:spPr>
          <a:xfrm>
            <a:off x="6117913" y="4114800"/>
            <a:ext cx="3010165" cy="234294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例如，任何基于比较大小的方式将</a:t>
            </a:r>
            <a:r>
              <a:rPr lang="en-US" altLang="zh-CN" i="1" dirty="0">
                <a:solidFill>
                  <a:schemeClr val="tx1"/>
                </a:solidFill>
              </a:rPr>
              <a:t>n</a:t>
            </a:r>
            <a:r>
              <a:rPr lang="zh-CN" altLang="en-US" dirty="0">
                <a:solidFill>
                  <a:schemeClr val="tx1"/>
                </a:solidFill>
              </a:rPr>
              <a:t>个各不相同的数进行排序，则至少需要</a:t>
            </a:r>
            <a:r>
              <a:rPr lang="zh-CN" altLang="en-US" dirty="0">
                <a:solidFill>
                  <a:schemeClr val="tx1"/>
                </a:solidFill>
                <a:sym typeface="Symbol" panose="05050102010706020507" pitchFamily="18" charset="2"/>
              </a:rPr>
              <a:t></a:t>
            </a:r>
            <a:r>
              <a:rPr lang="en-US" altLang="zh-CN" dirty="0">
                <a:solidFill>
                  <a:schemeClr val="tx1"/>
                </a:solidFill>
              </a:rPr>
              <a:t>lg(</a:t>
            </a:r>
            <a:r>
              <a:rPr lang="en-US" altLang="zh-CN" i="1" dirty="0">
                <a:solidFill>
                  <a:schemeClr val="tx1"/>
                </a:solidFill>
              </a:rPr>
              <a:t>n</a:t>
            </a:r>
            <a:r>
              <a:rPr lang="en-US" altLang="zh-CN" dirty="0">
                <a:solidFill>
                  <a:schemeClr val="tx1"/>
                </a:solidFill>
              </a:rPr>
              <a:t>!)</a:t>
            </a:r>
            <a:r>
              <a:rPr lang="zh-CN" altLang="en-US" dirty="0">
                <a:solidFill>
                  <a:schemeClr val="tx1"/>
                </a:solidFill>
                <a:sym typeface="Symbol" panose="05050102010706020507" pitchFamily="18" charset="2"/>
              </a:rPr>
              <a:t></a:t>
            </a:r>
            <a:r>
              <a:rPr lang="zh-CN" altLang="en-US" dirty="0">
                <a:solidFill>
                  <a:schemeClr val="tx1"/>
                </a:solidFill>
              </a:rPr>
              <a:t>次比较才行，因此，</a:t>
            </a:r>
            <a:r>
              <a:rPr lang="en-US" altLang="zh-CN" dirty="0">
                <a:solidFill>
                  <a:schemeClr val="tx1"/>
                </a:solidFill>
              </a:rPr>
              <a:t>lg(</a:t>
            </a:r>
            <a:r>
              <a:rPr lang="en-US" altLang="zh-CN" i="1" dirty="0">
                <a:solidFill>
                  <a:schemeClr val="tx1"/>
                </a:solidFill>
              </a:rPr>
              <a:t>n</a:t>
            </a:r>
            <a:r>
              <a:rPr lang="en-US" altLang="zh-CN" dirty="0">
                <a:solidFill>
                  <a:schemeClr val="tx1"/>
                </a:solidFill>
              </a:rPr>
              <a:t>!)</a:t>
            </a:r>
            <a:r>
              <a:rPr lang="zh-CN" altLang="en-US" dirty="0">
                <a:solidFill>
                  <a:schemeClr val="tx1"/>
                </a:solidFill>
              </a:rPr>
              <a:t>就是基于比较方式排序问题的复杂度下界，而计算复杂度为</a:t>
            </a:r>
            <a:r>
              <a:rPr lang="en-US" altLang="zh-CN" i="1" dirty="0">
                <a:solidFill>
                  <a:schemeClr val="tx1"/>
                </a:solidFill>
              </a:rPr>
              <a:t>O</a:t>
            </a:r>
            <a:r>
              <a:rPr lang="en-US" altLang="zh-CN" dirty="0">
                <a:solidFill>
                  <a:schemeClr val="tx1"/>
                </a:solidFill>
              </a:rPr>
              <a:t>(lg(</a:t>
            </a:r>
            <a:r>
              <a:rPr lang="en-US" altLang="zh-CN" i="1" dirty="0">
                <a:solidFill>
                  <a:schemeClr val="tx1"/>
                </a:solidFill>
              </a:rPr>
              <a:t>n</a:t>
            </a:r>
            <a:r>
              <a:rPr lang="en-US" altLang="zh-CN" dirty="0">
                <a:solidFill>
                  <a:schemeClr val="tx1"/>
                </a:solidFill>
              </a:rPr>
              <a:t>!))=</a:t>
            </a:r>
            <a:r>
              <a:rPr lang="en-US" altLang="zh-CN" i="1" dirty="0">
                <a:solidFill>
                  <a:schemeClr val="tx1"/>
                </a:solidFill>
              </a:rPr>
              <a:t>O</a:t>
            </a:r>
            <a:r>
              <a:rPr lang="en-US" altLang="zh-CN" dirty="0">
                <a:solidFill>
                  <a:schemeClr val="tx1"/>
                </a:solidFill>
              </a:rPr>
              <a:t>(</a:t>
            </a:r>
            <a:r>
              <a:rPr lang="en-US" altLang="zh-CN" i="1" dirty="0" err="1">
                <a:solidFill>
                  <a:schemeClr val="tx1"/>
                </a:solidFill>
              </a:rPr>
              <a:t>n</a:t>
            </a:r>
            <a:r>
              <a:rPr lang="en-US" altLang="zh-CN" dirty="0" err="1">
                <a:solidFill>
                  <a:schemeClr val="tx1"/>
                </a:solidFill>
              </a:rPr>
              <a:t>lg</a:t>
            </a:r>
            <a:r>
              <a:rPr lang="en-US" altLang="zh-CN" i="1" dirty="0" err="1">
                <a:solidFill>
                  <a:schemeClr val="tx1"/>
                </a:solidFill>
              </a:rPr>
              <a:t>n</a:t>
            </a:r>
            <a:r>
              <a:rPr lang="en-US" altLang="zh-CN" dirty="0">
                <a:solidFill>
                  <a:schemeClr val="tx1"/>
                </a:solidFill>
              </a:rPr>
              <a:t>)</a:t>
            </a:r>
            <a:r>
              <a:rPr lang="zh-CN" altLang="en-US" dirty="0">
                <a:solidFill>
                  <a:schemeClr val="tx1"/>
                </a:solidFill>
              </a:rPr>
              <a:t>的排序算法称为渐进最优的算法</a:t>
            </a:r>
            <a:r>
              <a:rPr lang="en-US" altLang="zh-CN" dirty="0">
                <a:solidFill>
                  <a:schemeClr val="tx1"/>
                </a:solidFill>
              </a:rPr>
              <a:t>.  </a:t>
            </a:r>
            <a:endParaRPr lang="en-US" dirty="0">
              <a:solidFill>
                <a:schemeClr val="tx1"/>
              </a:solidFill>
            </a:endParaRPr>
          </a:p>
        </p:txBody>
      </p:sp>
      <p:sp>
        <p:nvSpPr>
          <p:cNvPr id="6" name="矩形 5">
            <a:extLst>
              <a:ext uri="{FF2B5EF4-FFF2-40B4-BE49-F238E27FC236}">
                <a16:creationId xmlns:a16="http://schemas.microsoft.com/office/drawing/2014/main" id="{E613C9F5-4B90-4D49-817F-7351E1B96835}"/>
              </a:ext>
            </a:extLst>
          </p:cNvPr>
          <p:cNvSpPr/>
          <p:nvPr/>
        </p:nvSpPr>
        <p:spPr>
          <a:xfrm>
            <a:off x="7029582" y="1335079"/>
            <a:ext cx="2133600" cy="119994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算法使得计算机从工程变成一门科学（</a:t>
            </a:r>
            <a:r>
              <a:rPr lang="en-US" altLang="zh-CN" dirty="0">
                <a:solidFill>
                  <a:schemeClr val="tx1"/>
                </a:solidFill>
              </a:rPr>
              <a:t>Computer Science</a:t>
            </a:r>
            <a:r>
              <a:rPr lang="zh-CN" altLang="en-US" dirty="0">
                <a:solidFill>
                  <a:schemeClr val="tx1"/>
                </a:solidFill>
              </a:rPr>
              <a:t>）</a:t>
            </a:r>
            <a:endParaRPr lang="en-US" dirty="0">
              <a:solidFill>
                <a:schemeClr val="tx1"/>
              </a:solidFill>
            </a:endParaRPr>
          </a:p>
        </p:txBody>
      </p:sp>
      <p:sp>
        <p:nvSpPr>
          <p:cNvPr id="4" name="右大括号 3">
            <a:extLst>
              <a:ext uri="{FF2B5EF4-FFF2-40B4-BE49-F238E27FC236}">
                <a16:creationId xmlns:a16="http://schemas.microsoft.com/office/drawing/2014/main" id="{25FEB237-749E-498A-9160-860D1DB5A1F1}"/>
              </a:ext>
            </a:extLst>
          </p:cNvPr>
          <p:cNvSpPr/>
          <p:nvPr/>
        </p:nvSpPr>
        <p:spPr>
          <a:xfrm>
            <a:off x="6394809" y="1447800"/>
            <a:ext cx="539391" cy="1066800"/>
          </a:xfrm>
          <a:prstGeom prst="rightBrace">
            <a:avLst>
              <a:gd name="adj1" fmla="val 8333"/>
              <a:gd name="adj2" fmla="val 48007"/>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6363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txBox="1">
            <a:spLocks/>
          </p:cNvSpPr>
          <p:nvPr/>
        </p:nvSpPr>
        <p:spPr bwMode="auto">
          <a:xfrm>
            <a:off x="6705600" y="63976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en-US" altLang="zh-CN" dirty="0"/>
          </a:p>
        </p:txBody>
      </p:sp>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1"/>
            <a:ext cx="8229600" cy="4495800"/>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dirty="0">
                <a:latin typeface="华文细黑" pitchFamily="2" charset="-122"/>
                <a:ea typeface="华文细黑" pitchFamily="2" charset="-122"/>
              </a:rPr>
              <a:t>1    </a:t>
            </a:r>
            <a:r>
              <a:rPr lang="zh-CN" altLang="en-US" dirty="0">
                <a:latin typeface="华文细黑" pitchFamily="2" charset="-122"/>
                <a:ea typeface="华文细黑" pitchFamily="2" charset="-122"/>
              </a:rPr>
              <a:t>课程设置 </a:t>
            </a:r>
          </a:p>
          <a:p>
            <a:pPr marL="609600" indent="-609600">
              <a:spcBef>
                <a:spcPts val="568"/>
              </a:spcBef>
              <a:buFontTx/>
              <a:buAutoNum type="arabicPlain" startAt="2"/>
            </a:pPr>
            <a:r>
              <a:rPr lang="zh-CN" altLang="en-US" dirty="0">
                <a:latin typeface="华文细黑" pitchFamily="2" charset="-122"/>
                <a:ea typeface="华文细黑" pitchFamily="2" charset="-122"/>
              </a:rPr>
              <a:t>计算机算法与复杂性分析简介</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b="1" dirty="0">
                <a:solidFill>
                  <a:srgbClr val="002060"/>
                </a:solidFill>
                <a:latin typeface="华文细黑" pitchFamily="2" charset="-122"/>
                <a:ea typeface="华文细黑" pitchFamily="2" charset="-122"/>
              </a:rPr>
              <a:t>背景知识</a:t>
            </a:r>
            <a:endParaRPr lang="en-US" altLang="zh-CN" b="1" dirty="0">
              <a:solidFill>
                <a:srgbClr val="002060"/>
              </a:solidFill>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集合</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概率</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代数</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基本数据结构</a:t>
            </a:r>
            <a:endParaRPr lang="en-US" altLang="zh-CN" dirty="0">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685800" y="3429000"/>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D4B4C8F-B16E-443D-80CC-8F5B0F9086BF}"/>
              </a:ext>
            </a:extLst>
          </p:cNvPr>
          <p:cNvSpPr>
            <a:spLocks noGrp="1"/>
          </p:cNvSpPr>
          <p:nvPr>
            <p:ph type="sldNum" sz="quarter" idx="12"/>
          </p:nvPr>
        </p:nvSpPr>
        <p:spPr/>
        <p:txBody>
          <a:bodyPr/>
          <a:lstStyle/>
          <a:p>
            <a:fld id="{C462427C-90CD-4661-B725-C3D658441D48}" type="slidenum">
              <a:rPr lang="en-US" smtClean="0"/>
              <a:t>34</a:t>
            </a:fld>
            <a:endParaRPr lang="en-US"/>
          </a:p>
        </p:txBody>
      </p:sp>
    </p:spTree>
    <p:extLst>
      <p:ext uri="{BB962C8B-B14F-4D97-AF65-F5344CB8AC3E}">
        <p14:creationId xmlns:p14="http://schemas.microsoft.com/office/powerpoint/2010/main" val="153761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895550-8FEA-4C48-BAF9-9AEDA3FB5065}"/>
              </a:ext>
            </a:extLst>
          </p:cNvPr>
          <p:cNvSpPr>
            <a:spLocks noGrp="1"/>
          </p:cNvSpPr>
          <p:nvPr>
            <p:ph type="sldNum" sz="quarter" idx="12"/>
          </p:nvPr>
        </p:nvSpPr>
        <p:spPr/>
        <p:txBody>
          <a:bodyPr/>
          <a:lstStyle/>
          <a:p>
            <a:fld id="{C462427C-90CD-4661-B725-C3D658441D48}" type="slidenum">
              <a:rPr lang="en-US" smtClean="0"/>
              <a:t>35</a:t>
            </a:fld>
            <a:endParaRPr lang="en-US"/>
          </a:p>
        </p:txBody>
      </p:sp>
      <p:pic>
        <p:nvPicPr>
          <p:cNvPr id="8" name="图片 7">
            <a:extLst>
              <a:ext uri="{FF2B5EF4-FFF2-40B4-BE49-F238E27FC236}">
                <a16:creationId xmlns:a16="http://schemas.microsoft.com/office/drawing/2014/main" id="{9CD6B952-C22D-4CE0-B854-4B72A489D27C}"/>
              </a:ext>
            </a:extLst>
          </p:cNvPr>
          <p:cNvPicPr>
            <a:picLocks noChangeAspect="1"/>
          </p:cNvPicPr>
          <p:nvPr/>
        </p:nvPicPr>
        <p:blipFill>
          <a:blip r:embed="rId3"/>
          <a:stretch>
            <a:fillRect/>
          </a:stretch>
        </p:blipFill>
        <p:spPr>
          <a:xfrm>
            <a:off x="76200" y="265233"/>
            <a:ext cx="9067800" cy="6091117"/>
          </a:xfrm>
          <a:prstGeom prst="rect">
            <a:avLst/>
          </a:prstGeom>
        </p:spPr>
      </p:pic>
    </p:spTree>
    <p:extLst>
      <p:ext uri="{BB962C8B-B14F-4D97-AF65-F5344CB8AC3E}">
        <p14:creationId xmlns:p14="http://schemas.microsoft.com/office/powerpoint/2010/main" val="417505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450636D-B4C4-4C87-9FD8-A3945348CAAA}"/>
              </a:ext>
            </a:extLst>
          </p:cNvPr>
          <p:cNvPicPr>
            <a:picLocks noChangeAspect="1"/>
          </p:cNvPicPr>
          <p:nvPr/>
        </p:nvPicPr>
        <p:blipFill>
          <a:blip r:embed="rId3"/>
          <a:stretch>
            <a:fillRect/>
          </a:stretch>
        </p:blipFill>
        <p:spPr>
          <a:xfrm>
            <a:off x="228600" y="228600"/>
            <a:ext cx="8763000" cy="5503474"/>
          </a:xfrm>
          <a:prstGeom prst="rect">
            <a:avLst/>
          </a:prstGeom>
        </p:spPr>
      </p:pic>
      <p:sp>
        <p:nvSpPr>
          <p:cNvPr id="2" name="灯片编号占位符 1">
            <a:extLst>
              <a:ext uri="{FF2B5EF4-FFF2-40B4-BE49-F238E27FC236}">
                <a16:creationId xmlns:a16="http://schemas.microsoft.com/office/drawing/2014/main" id="{BECC915C-62B7-44E2-9BE7-729345C285FB}"/>
              </a:ext>
            </a:extLst>
          </p:cNvPr>
          <p:cNvSpPr>
            <a:spLocks noGrp="1"/>
          </p:cNvSpPr>
          <p:nvPr>
            <p:ph type="sldNum" sz="quarter" idx="12"/>
          </p:nvPr>
        </p:nvSpPr>
        <p:spPr/>
        <p:txBody>
          <a:bodyPr/>
          <a:lstStyle/>
          <a:p>
            <a:fld id="{C462427C-90CD-4661-B725-C3D658441D48}" type="slidenum">
              <a:rPr lang="en-US" smtClean="0"/>
              <a:t>36</a:t>
            </a:fld>
            <a:endParaRPr lang="en-US"/>
          </a:p>
        </p:txBody>
      </p:sp>
    </p:spTree>
    <p:extLst>
      <p:ext uri="{BB962C8B-B14F-4D97-AF65-F5344CB8AC3E}">
        <p14:creationId xmlns:p14="http://schemas.microsoft.com/office/powerpoint/2010/main" val="3431746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10CFD1-2B24-4FF8-B595-1C46E214856E}"/>
              </a:ext>
            </a:extLst>
          </p:cNvPr>
          <p:cNvPicPr>
            <a:picLocks noChangeAspect="1"/>
          </p:cNvPicPr>
          <p:nvPr/>
        </p:nvPicPr>
        <p:blipFill>
          <a:blip r:embed="rId3"/>
          <a:stretch>
            <a:fillRect/>
          </a:stretch>
        </p:blipFill>
        <p:spPr>
          <a:xfrm>
            <a:off x="1012997" y="2726360"/>
            <a:ext cx="6632027" cy="3522039"/>
          </a:xfrm>
          <a:prstGeom prst="rect">
            <a:avLst/>
          </a:prstGeom>
        </p:spPr>
      </p:pic>
      <p:pic>
        <p:nvPicPr>
          <p:cNvPr id="12" name="图片 11">
            <a:extLst>
              <a:ext uri="{FF2B5EF4-FFF2-40B4-BE49-F238E27FC236}">
                <a16:creationId xmlns:a16="http://schemas.microsoft.com/office/drawing/2014/main" id="{B50B4BCC-0FEA-4086-BF48-EA1A399618F8}"/>
              </a:ext>
            </a:extLst>
          </p:cNvPr>
          <p:cNvPicPr>
            <a:picLocks noChangeAspect="1"/>
          </p:cNvPicPr>
          <p:nvPr/>
        </p:nvPicPr>
        <p:blipFill>
          <a:blip r:embed="rId4"/>
          <a:stretch>
            <a:fillRect/>
          </a:stretch>
        </p:blipFill>
        <p:spPr>
          <a:xfrm>
            <a:off x="835479" y="457200"/>
            <a:ext cx="8305800" cy="1749580"/>
          </a:xfrm>
          <a:prstGeom prst="rect">
            <a:avLst/>
          </a:prstGeom>
        </p:spPr>
      </p:pic>
      <p:sp>
        <p:nvSpPr>
          <p:cNvPr id="13" name="文本框 12">
            <a:extLst>
              <a:ext uri="{FF2B5EF4-FFF2-40B4-BE49-F238E27FC236}">
                <a16:creationId xmlns:a16="http://schemas.microsoft.com/office/drawing/2014/main" id="{DD5FE569-06F2-457B-8035-01D035AB78DB}"/>
              </a:ext>
            </a:extLst>
          </p:cNvPr>
          <p:cNvSpPr txBox="1"/>
          <p:nvPr/>
        </p:nvSpPr>
        <p:spPr>
          <a:xfrm>
            <a:off x="1129502" y="2242792"/>
            <a:ext cx="6482865" cy="400110"/>
          </a:xfrm>
          <a:prstGeom prst="rect">
            <a:avLst/>
          </a:prstGeom>
          <a:noFill/>
        </p:spPr>
        <p:txBody>
          <a:bodyPr wrap="none" rtlCol="0">
            <a:spAutoFit/>
          </a:bodyPr>
          <a:lstStyle/>
          <a:p>
            <a:r>
              <a:rPr lang="zh-CN" altLang="en-US" sz="2000" dirty="0">
                <a:latin typeface="Times" panose="02020603050405020304" pitchFamily="18" charset="0"/>
                <a:ea typeface="华文楷体" panose="02010600040101010101" pitchFamily="2" charset="-122"/>
              </a:rPr>
              <a:t>例如：</a:t>
            </a:r>
            <a:r>
              <a:rPr lang="en-US" altLang="zh-CN" sz="2000" dirty="0">
                <a:latin typeface="Times" panose="02020603050405020304" pitchFamily="18" charset="0"/>
                <a:ea typeface="华文楷体" panose="02010600040101010101" pitchFamily="2" charset="-122"/>
              </a:rPr>
              <a:t>{</a:t>
            </a:r>
            <a:r>
              <a:rPr lang="en-US" altLang="zh-CN" sz="2000" i="1" dirty="0" err="1">
                <a:latin typeface="Times" panose="02020603050405020304" pitchFamily="18" charset="0"/>
                <a:ea typeface="华文楷体" panose="02010600040101010101" pitchFamily="2" charset="-122"/>
              </a:rPr>
              <a:t>a</a:t>
            </a:r>
            <a:r>
              <a:rPr lang="en-US" altLang="zh-CN" sz="2000" dirty="0" err="1">
                <a:latin typeface="Times" panose="02020603050405020304" pitchFamily="18" charset="0"/>
                <a:ea typeface="华文楷体" panose="02010600040101010101" pitchFamily="2" charset="-122"/>
              </a:rPr>
              <a:t>,</a:t>
            </a:r>
            <a:r>
              <a:rPr lang="en-US" altLang="zh-CN" sz="2000" i="1" dirty="0" err="1">
                <a:latin typeface="Times" panose="02020603050405020304" pitchFamily="18" charset="0"/>
                <a:ea typeface="华文楷体" panose="02010600040101010101" pitchFamily="2" charset="-122"/>
              </a:rPr>
              <a:t>b</a:t>
            </a:r>
            <a:r>
              <a:rPr lang="en-US" altLang="zh-CN" sz="2000" dirty="0">
                <a:latin typeface="Times" panose="02020603050405020304" pitchFamily="18" charset="0"/>
                <a:ea typeface="华文楷体" panose="02010600040101010101" pitchFamily="2" charset="-122"/>
              </a:rPr>
              <a:t>}</a:t>
            </a:r>
            <a:r>
              <a:rPr lang="en-US" altLang="zh-CN" sz="2000" dirty="0">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c</a:t>
            </a:r>
            <a:r>
              <a:rPr lang="en-US" altLang="zh-CN" sz="2000" dirty="0">
                <a:latin typeface="Times" panose="02020603050405020304" pitchFamily="18" charset="0"/>
                <a:ea typeface="华文楷体" panose="02010600040101010101" pitchFamily="2" charset="-122"/>
                <a:sym typeface="Symbol" panose="05050102010706020507" pitchFamily="18" charset="2"/>
              </a:rPr>
              <a:t>} =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a:latin typeface="Times" panose="02020603050405020304" pitchFamily="18" charset="0"/>
                <a:ea typeface="华文楷体" panose="02010600040101010101" pitchFamily="2" charset="-122"/>
                <a:sym typeface="Symbol" panose="05050102010706020507" pitchFamily="18" charset="2"/>
              </a:rPr>
              <a:t>),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a:latin typeface="Times" panose="02020603050405020304" pitchFamily="18" charset="0"/>
                <a:ea typeface="华文楷体" panose="02010600040101010101" pitchFamily="2" charset="-122"/>
                <a:sym typeface="Symbol" panose="05050102010706020507" pitchFamily="18" charset="2"/>
              </a:rPr>
              <a:t>),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c</a:t>
            </a:r>
            <a:r>
              <a:rPr lang="en-US" altLang="zh-CN" sz="2000" dirty="0">
                <a:latin typeface="Times" panose="02020603050405020304" pitchFamily="18" charset="0"/>
                <a:ea typeface="华文楷体" panose="02010600040101010101" pitchFamily="2" charset="-122"/>
                <a:sym typeface="Symbol" panose="05050102010706020507" pitchFamily="18" charset="2"/>
              </a:rPr>
              <a:t>),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a</a:t>
            </a:r>
            <a:r>
              <a:rPr lang="en-US" altLang="zh-CN" sz="2000" dirty="0">
                <a:latin typeface="Times" panose="02020603050405020304" pitchFamily="18" charset="0"/>
                <a:ea typeface="华文楷体" panose="02010600040101010101" pitchFamily="2" charset="-122"/>
                <a:sym typeface="Symbol" panose="05050102010706020507" pitchFamily="18" charset="2"/>
              </a:rPr>
              <a:t>),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a:latin typeface="Times" panose="02020603050405020304" pitchFamily="18" charset="0"/>
                <a:ea typeface="华文楷体" panose="02010600040101010101" pitchFamily="2" charset="-122"/>
                <a:sym typeface="Symbol" panose="05050102010706020507" pitchFamily="18" charset="2"/>
              </a:rPr>
              <a:t>), (</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b</a:t>
            </a:r>
            <a:r>
              <a:rPr lang="en-US" altLang="zh-CN" sz="2000" dirty="0" err="1">
                <a:latin typeface="Times" panose="02020603050405020304" pitchFamily="18" charset="0"/>
                <a:ea typeface="华文楷体" panose="02010600040101010101" pitchFamily="2" charset="-122"/>
                <a:sym typeface="Symbol" panose="05050102010706020507" pitchFamily="18" charset="2"/>
              </a:rPr>
              <a:t>,</a:t>
            </a:r>
            <a:r>
              <a:rPr lang="en-US" altLang="zh-CN" sz="2000" i="1" dirty="0" err="1">
                <a:latin typeface="Times" panose="02020603050405020304" pitchFamily="18" charset="0"/>
                <a:ea typeface="华文楷体" panose="02010600040101010101" pitchFamily="2" charset="-122"/>
                <a:sym typeface="Symbol" panose="05050102010706020507" pitchFamily="18" charset="2"/>
              </a:rPr>
              <a:t>c</a:t>
            </a:r>
            <a:r>
              <a:rPr lang="en-US" altLang="zh-CN" sz="2000" dirty="0">
                <a:latin typeface="Times" panose="02020603050405020304" pitchFamily="18" charset="0"/>
                <a:ea typeface="华文楷体" panose="02010600040101010101" pitchFamily="2" charset="-122"/>
                <a:sym typeface="Symbol" panose="05050102010706020507" pitchFamily="18" charset="2"/>
              </a:rPr>
              <a:t>)}</a:t>
            </a:r>
            <a:endParaRPr lang="en-US" sz="2000" dirty="0">
              <a:latin typeface="Times" panose="02020603050405020304" pitchFamily="18" charset="0"/>
              <a:ea typeface="华文楷体" panose="02010600040101010101" pitchFamily="2" charset="-122"/>
            </a:endParaRPr>
          </a:p>
        </p:txBody>
      </p:sp>
      <p:sp>
        <p:nvSpPr>
          <p:cNvPr id="2" name="灯片编号占位符 1">
            <a:extLst>
              <a:ext uri="{FF2B5EF4-FFF2-40B4-BE49-F238E27FC236}">
                <a16:creationId xmlns:a16="http://schemas.microsoft.com/office/drawing/2014/main" id="{B45370B6-3E0A-4789-81DD-49C1D5262A15}"/>
              </a:ext>
            </a:extLst>
          </p:cNvPr>
          <p:cNvSpPr>
            <a:spLocks noGrp="1"/>
          </p:cNvSpPr>
          <p:nvPr>
            <p:ph type="sldNum" sz="quarter" idx="12"/>
          </p:nvPr>
        </p:nvSpPr>
        <p:spPr/>
        <p:txBody>
          <a:bodyPr/>
          <a:lstStyle/>
          <a:p>
            <a:fld id="{C462427C-90CD-4661-B725-C3D658441D48}" type="slidenum">
              <a:rPr lang="en-US" smtClean="0"/>
              <a:t>37</a:t>
            </a:fld>
            <a:endParaRPr lang="en-US"/>
          </a:p>
        </p:txBody>
      </p:sp>
    </p:spTree>
    <p:extLst>
      <p:ext uri="{BB962C8B-B14F-4D97-AF65-F5344CB8AC3E}">
        <p14:creationId xmlns:p14="http://schemas.microsoft.com/office/powerpoint/2010/main" val="1267750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txBox="1">
            <a:spLocks/>
          </p:cNvSpPr>
          <p:nvPr/>
        </p:nvSpPr>
        <p:spPr bwMode="auto">
          <a:xfrm>
            <a:off x="6705600" y="63976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en-US" altLang="zh-CN" dirty="0"/>
          </a:p>
        </p:txBody>
      </p:sp>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1"/>
            <a:ext cx="8229600" cy="4495800"/>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dirty="0">
                <a:latin typeface="华文细黑" pitchFamily="2" charset="-122"/>
                <a:ea typeface="华文细黑" pitchFamily="2" charset="-122"/>
              </a:rPr>
              <a:t>1    </a:t>
            </a:r>
            <a:r>
              <a:rPr lang="zh-CN" altLang="en-US" dirty="0">
                <a:latin typeface="华文细黑" pitchFamily="2" charset="-122"/>
                <a:ea typeface="华文细黑" pitchFamily="2" charset="-122"/>
              </a:rPr>
              <a:t>课程设置 </a:t>
            </a:r>
          </a:p>
          <a:p>
            <a:pPr marL="609600" indent="-609600">
              <a:spcBef>
                <a:spcPts val="568"/>
              </a:spcBef>
              <a:buFontTx/>
              <a:buAutoNum type="arabicPlain" startAt="2"/>
            </a:pPr>
            <a:r>
              <a:rPr lang="zh-CN" altLang="en-US" dirty="0">
                <a:latin typeface="华文细黑" pitchFamily="2" charset="-122"/>
                <a:ea typeface="华文细黑" pitchFamily="2" charset="-122"/>
              </a:rPr>
              <a:t>计算机算法与复杂性分析简介</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b="1" dirty="0">
                <a:solidFill>
                  <a:srgbClr val="002060"/>
                </a:solidFill>
                <a:latin typeface="华文细黑" pitchFamily="2" charset="-122"/>
                <a:ea typeface="华文细黑" pitchFamily="2" charset="-122"/>
              </a:rPr>
              <a:t>背景知识</a:t>
            </a:r>
            <a:endParaRPr lang="en-US" altLang="zh-CN" b="1" dirty="0">
              <a:solidFill>
                <a:srgbClr val="002060"/>
              </a:solidFill>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集合</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概率</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代数</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基本数据结构</a:t>
            </a:r>
            <a:endParaRPr lang="en-US" altLang="zh-CN" dirty="0">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762000" y="3911367"/>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D4B4C8F-B16E-443D-80CC-8F5B0F9086BF}"/>
              </a:ext>
            </a:extLst>
          </p:cNvPr>
          <p:cNvSpPr>
            <a:spLocks noGrp="1"/>
          </p:cNvSpPr>
          <p:nvPr>
            <p:ph type="sldNum" sz="quarter" idx="12"/>
          </p:nvPr>
        </p:nvSpPr>
        <p:spPr/>
        <p:txBody>
          <a:bodyPr/>
          <a:lstStyle/>
          <a:p>
            <a:fld id="{C462427C-90CD-4661-B725-C3D658441D48}" type="slidenum">
              <a:rPr lang="en-US" smtClean="0"/>
              <a:t>38</a:t>
            </a:fld>
            <a:endParaRPr lang="en-US"/>
          </a:p>
        </p:txBody>
      </p:sp>
    </p:spTree>
    <p:extLst>
      <p:ext uri="{BB962C8B-B14F-4D97-AF65-F5344CB8AC3E}">
        <p14:creationId xmlns:p14="http://schemas.microsoft.com/office/powerpoint/2010/main" val="4228836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9E50C3-33AC-469F-8A79-F780290AE0AD}"/>
              </a:ext>
            </a:extLst>
          </p:cNvPr>
          <p:cNvPicPr>
            <a:picLocks noChangeAspect="1"/>
          </p:cNvPicPr>
          <p:nvPr/>
        </p:nvPicPr>
        <p:blipFill>
          <a:blip r:embed="rId3"/>
          <a:stretch>
            <a:fillRect/>
          </a:stretch>
        </p:blipFill>
        <p:spPr>
          <a:xfrm>
            <a:off x="381000" y="228600"/>
            <a:ext cx="8458200" cy="5972152"/>
          </a:xfrm>
          <a:prstGeom prst="rect">
            <a:avLst/>
          </a:prstGeom>
        </p:spPr>
      </p:pic>
      <p:sp>
        <p:nvSpPr>
          <p:cNvPr id="2" name="灯片编号占位符 1">
            <a:extLst>
              <a:ext uri="{FF2B5EF4-FFF2-40B4-BE49-F238E27FC236}">
                <a16:creationId xmlns:a16="http://schemas.microsoft.com/office/drawing/2014/main" id="{6AB42706-2E65-4EEC-9FDF-D17941B43146}"/>
              </a:ext>
            </a:extLst>
          </p:cNvPr>
          <p:cNvSpPr>
            <a:spLocks noGrp="1"/>
          </p:cNvSpPr>
          <p:nvPr>
            <p:ph type="sldNum" sz="quarter" idx="12"/>
          </p:nvPr>
        </p:nvSpPr>
        <p:spPr/>
        <p:txBody>
          <a:bodyPr/>
          <a:lstStyle/>
          <a:p>
            <a:fld id="{C462427C-90CD-4661-B725-C3D658441D48}" type="slidenum">
              <a:rPr lang="en-US" smtClean="0"/>
              <a:t>39</a:t>
            </a:fld>
            <a:endParaRPr lang="en-US"/>
          </a:p>
        </p:txBody>
      </p:sp>
    </p:spTree>
    <p:extLst>
      <p:ext uri="{BB962C8B-B14F-4D97-AF65-F5344CB8AC3E}">
        <p14:creationId xmlns:p14="http://schemas.microsoft.com/office/powerpoint/2010/main" val="54557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441AB6-D0BF-447F-AEB1-B8BB5436AD37}"/>
              </a:ext>
            </a:extLst>
          </p:cNvPr>
          <p:cNvPicPr>
            <a:picLocks noChangeAspect="1"/>
          </p:cNvPicPr>
          <p:nvPr/>
        </p:nvPicPr>
        <p:blipFill>
          <a:blip r:embed="rId3"/>
          <a:stretch>
            <a:fillRect/>
          </a:stretch>
        </p:blipFill>
        <p:spPr>
          <a:xfrm>
            <a:off x="0" y="152400"/>
            <a:ext cx="9144000" cy="697832"/>
          </a:xfrm>
          <a:prstGeom prst="rect">
            <a:avLst/>
          </a:prstGeom>
        </p:spPr>
      </p:pic>
      <p:sp>
        <p:nvSpPr>
          <p:cNvPr id="7" name="矩形 6">
            <a:extLst>
              <a:ext uri="{FF2B5EF4-FFF2-40B4-BE49-F238E27FC236}">
                <a16:creationId xmlns:a16="http://schemas.microsoft.com/office/drawing/2014/main" id="{FDBDB3DF-0B3D-4687-831A-B03F26377FA7}"/>
              </a:ext>
            </a:extLst>
          </p:cNvPr>
          <p:cNvSpPr/>
          <p:nvPr/>
        </p:nvSpPr>
        <p:spPr>
          <a:xfrm>
            <a:off x="1453242" y="4766608"/>
            <a:ext cx="3632657" cy="1785104"/>
          </a:xfrm>
          <a:prstGeom prst="rect">
            <a:avLst/>
          </a:prstGeom>
          <a:solidFill>
            <a:srgbClr val="FFC000"/>
          </a:solidFill>
        </p:spPr>
        <p:txBody>
          <a:bodyPr wrap="square">
            <a:spAutoFit/>
          </a:bodyPr>
          <a:lstStyle/>
          <a:p>
            <a:pPr algn="just"/>
            <a:r>
              <a:rPr lang="zh-CN" altLang="en-US" sz="2000" b="1" dirty="0">
                <a:latin typeface="华文细黑" panose="02010600040101010101" pitchFamily="2" charset="-122"/>
                <a:ea typeface="华文细黑" panose="02010600040101010101" pitchFamily="2" charset="-122"/>
                <a:cs typeface="Arial" panose="020B0604020202020204" pitchFamily="34" charset="0"/>
              </a:rPr>
              <a:t>作者简介：</a:t>
            </a:r>
            <a:endParaRPr lang="en-US" altLang="zh-CN" sz="2000" b="1" dirty="0">
              <a:latin typeface="华文细黑" panose="02010600040101010101" pitchFamily="2" charset="-122"/>
              <a:ea typeface="华文细黑" panose="02010600040101010101" pitchFamily="2" charset="-122"/>
              <a:cs typeface="Arial" panose="020B0604020202020204" pitchFamily="34" charset="0"/>
            </a:endParaRPr>
          </a:p>
          <a:p>
            <a:pPr algn="just">
              <a:lnSpc>
                <a:spcPct val="90000"/>
              </a:lnSpc>
            </a:pPr>
            <a:r>
              <a:rPr lang="zh-CN" altLang="en-US" sz="2000" b="1" dirty="0">
                <a:latin typeface="华文细黑" panose="02010600040101010101" pitchFamily="2" charset="-122"/>
                <a:ea typeface="华文细黑" panose="02010600040101010101" pitchFamily="2" charset="-122"/>
                <a:cs typeface="Arial" panose="020B0604020202020204" pitchFamily="34" charset="0"/>
              </a:rPr>
              <a:t>        沈孝钧</a:t>
            </a:r>
            <a:r>
              <a:rPr lang="zh-CN" altLang="en-US" sz="2000" dirty="0">
                <a:latin typeface="华文细黑" panose="02010600040101010101" pitchFamily="2" charset="-122"/>
                <a:ea typeface="华文细黑" panose="02010600040101010101" pitchFamily="2" charset="-122"/>
                <a:cs typeface="Arial" panose="020B0604020202020204" pitchFamily="34" charset="0"/>
              </a:rPr>
              <a:t>，美国密苏里大学堪萨斯分校计算机系正教授（终身教授），长期从事计算机算法研究，在这一领域具有很高的造诣</a:t>
            </a:r>
            <a:r>
              <a:rPr lang="en-US" altLang="zh-CN" sz="2000" dirty="0">
                <a:latin typeface="华文细黑" panose="02010600040101010101" pitchFamily="2" charset="-122"/>
                <a:ea typeface="华文细黑" panose="02010600040101010101" pitchFamily="2" charset="-122"/>
                <a:cs typeface="Arial" panose="020B0604020202020204" pitchFamily="34" charset="0"/>
              </a:rPr>
              <a:t>.</a:t>
            </a:r>
            <a:endParaRPr lang="en-US" sz="2000" dirty="0">
              <a:latin typeface="华文细黑" panose="02010600040101010101" pitchFamily="2" charset="-122"/>
              <a:ea typeface="华文细黑" panose="02010600040101010101" pitchFamily="2" charset="-122"/>
            </a:endParaRPr>
          </a:p>
        </p:txBody>
      </p:sp>
      <p:sp>
        <p:nvSpPr>
          <p:cNvPr id="10" name="矩形 9">
            <a:extLst>
              <a:ext uri="{FF2B5EF4-FFF2-40B4-BE49-F238E27FC236}">
                <a16:creationId xmlns:a16="http://schemas.microsoft.com/office/drawing/2014/main" id="{665D2AB1-6789-4454-BAFE-8B828AAB9474}"/>
              </a:ext>
            </a:extLst>
          </p:cNvPr>
          <p:cNvSpPr/>
          <p:nvPr/>
        </p:nvSpPr>
        <p:spPr>
          <a:xfrm>
            <a:off x="228599" y="2463562"/>
            <a:ext cx="4775657" cy="830997"/>
          </a:xfrm>
          <a:prstGeom prst="rect">
            <a:avLst/>
          </a:prstGeom>
        </p:spPr>
        <p:txBody>
          <a:bodyPr wrap="square">
            <a:spAutoFit/>
          </a:bodyPr>
          <a:lstStyle/>
          <a:p>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计算机算法基础</a:t>
            </a:r>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zh-CN" altLang="en-US" sz="2400" dirty="0">
                <a:latin typeface="华文细黑" panose="02010600040101010101" pitchFamily="2" charset="-122"/>
                <a:ea typeface="华文细黑" panose="02010600040101010101" pitchFamily="2" charset="-122"/>
                <a:cs typeface="Arial" panose="020B0604020202020204" pitchFamily="34" charset="0"/>
              </a:rPr>
              <a:t>，沈孝钧编著，机械工业出版社，</a:t>
            </a:r>
            <a:r>
              <a:rPr lang="en-US" sz="2400" dirty="0">
                <a:latin typeface="华文细黑" panose="02010600040101010101" pitchFamily="2" charset="-122"/>
                <a:ea typeface="华文细黑" panose="02010600040101010101" pitchFamily="2" charset="-122"/>
              </a:rPr>
              <a:t>2024</a:t>
            </a:r>
            <a:r>
              <a:rPr lang="zh-CN" altLang="en-US" sz="2400" dirty="0">
                <a:latin typeface="华文细黑" panose="02010600040101010101" pitchFamily="2" charset="-122"/>
                <a:ea typeface="华文细黑" panose="02010600040101010101" pitchFamily="2" charset="-122"/>
                <a:cs typeface="Arial" panose="020B0604020202020204" pitchFamily="34" charset="0"/>
              </a:rPr>
              <a:t>年</a:t>
            </a:r>
            <a:r>
              <a:rPr lang="en-US" sz="2400" dirty="0">
                <a:latin typeface="华文细黑" panose="02010600040101010101" pitchFamily="2" charset="-122"/>
                <a:ea typeface="华文细黑" panose="02010600040101010101" pitchFamily="2" charset="-122"/>
              </a:rPr>
              <a:t>1</a:t>
            </a:r>
            <a:r>
              <a:rPr lang="zh-CN" altLang="en-US" sz="2400" dirty="0">
                <a:latin typeface="华文细黑" panose="02010600040101010101" pitchFamily="2" charset="-122"/>
                <a:ea typeface="华文细黑" panose="02010600040101010101" pitchFamily="2" charset="-122"/>
                <a:cs typeface="Arial" panose="020B0604020202020204" pitchFamily="34" charset="0"/>
              </a:rPr>
              <a:t>月</a:t>
            </a:r>
            <a:endParaRPr lang="en-US" sz="2400" dirty="0">
              <a:latin typeface="华文细黑" panose="02010600040101010101" pitchFamily="2" charset="-122"/>
              <a:ea typeface="华文细黑" panose="02010600040101010101" pitchFamily="2" charset="-122"/>
            </a:endParaRPr>
          </a:p>
        </p:txBody>
      </p:sp>
      <p:sp>
        <p:nvSpPr>
          <p:cNvPr id="8" name="灯片编号占位符 7">
            <a:extLst>
              <a:ext uri="{FF2B5EF4-FFF2-40B4-BE49-F238E27FC236}">
                <a16:creationId xmlns:a16="http://schemas.microsoft.com/office/drawing/2014/main" id="{938E5AB4-B163-458F-B729-FAF2B0976CF3}"/>
              </a:ext>
            </a:extLst>
          </p:cNvPr>
          <p:cNvSpPr>
            <a:spLocks noGrp="1"/>
          </p:cNvSpPr>
          <p:nvPr>
            <p:ph type="sldNum" sz="quarter" idx="12"/>
          </p:nvPr>
        </p:nvSpPr>
        <p:spPr/>
        <p:txBody>
          <a:bodyPr/>
          <a:lstStyle/>
          <a:p>
            <a:fld id="{C462427C-90CD-4661-B725-C3D658441D48}" type="slidenum">
              <a:rPr lang="en-US" smtClean="0"/>
              <a:t>4</a:t>
            </a:fld>
            <a:endParaRPr lang="en-US"/>
          </a:p>
        </p:txBody>
      </p:sp>
      <p:pic>
        <p:nvPicPr>
          <p:cNvPr id="5" name="图片 4">
            <a:extLst>
              <a:ext uri="{FF2B5EF4-FFF2-40B4-BE49-F238E27FC236}">
                <a16:creationId xmlns:a16="http://schemas.microsoft.com/office/drawing/2014/main" id="{D1158A58-3E56-44D9-8CCC-71E34EC5A550}"/>
              </a:ext>
            </a:extLst>
          </p:cNvPr>
          <p:cNvPicPr>
            <a:picLocks noChangeAspect="1"/>
          </p:cNvPicPr>
          <p:nvPr/>
        </p:nvPicPr>
        <p:blipFill>
          <a:blip r:embed="rId4"/>
          <a:stretch>
            <a:fillRect/>
          </a:stretch>
        </p:blipFill>
        <p:spPr>
          <a:xfrm>
            <a:off x="53465" y="4766608"/>
            <a:ext cx="1399777" cy="1790548"/>
          </a:xfrm>
          <a:prstGeom prst="rect">
            <a:avLst/>
          </a:prstGeom>
        </p:spPr>
      </p:pic>
      <p:pic>
        <p:nvPicPr>
          <p:cNvPr id="11" name="图片 10">
            <a:extLst>
              <a:ext uri="{FF2B5EF4-FFF2-40B4-BE49-F238E27FC236}">
                <a16:creationId xmlns:a16="http://schemas.microsoft.com/office/drawing/2014/main" id="{96DCDE25-8250-455A-941A-B9970B00C994}"/>
              </a:ext>
            </a:extLst>
          </p:cNvPr>
          <p:cNvPicPr>
            <a:picLocks noChangeAspect="1"/>
          </p:cNvPicPr>
          <p:nvPr/>
        </p:nvPicPr>
        <p:blipFill>
          <a:blip r:embed="rId5"/>
          <a:stretch>
            <a:fillRect/>
          </a:stretch>
        </p:blipFill>
        <p:spPr>
          <a:xfrm>
            <a:off x="5239411" y="1196514"/>
            <a:ext cx="3570010" cy="5011422"/>
          </a:xfrm>
          <a:prstGeom prst="rect">
            <a:avLst/>
          </a:prstGeom>
        </p:spPr>
      </p:pic>
      <p:grpSp>
        <p:nvGrpSpPr>
          <p:cNvPr id="16" name="组合 15">
            <a:extLst>
              <a:ext uri="{FF2B5EF4-FFF2-40B4-BE49-F238E27FC236}">
                <a16:creationId xmlns:a16="http://schemas.microsoft.com/office/drawing/2014/main" id="{B38AE6D2-6DBE-430C-8375-430CFAA6B754}"/>
              </a:ext>
            </a:extLst>
          </p:cNvPr>
          <p:cNvGrpSpPr/>
          <p:nvPr/>
        </p:nvGrpSpPr>
        <p:grpSpPr>
          <a:xfrm>
            <a:off x="152400" y="1812653"/>
            <a:ext cx="8839200" cy="3846507"/>
            <a:chOff x="152400" y="1812653"/>
            <a:chExt cx="8839200" cy="3846507"/>
          </a:xfrm>
        </p:grpSpPr>
        <p:grpSp>
          <p:nvGrpSpPr>
            <p:cNvPr id="14" name="组合 13">
              <a:extLst>
                <a:ext uri="{FF2B5EF4-FFF2-40B4-BE49-F238E27FC236}">
                  <a16:creationId xmlns:a16="http://schemas.microsoft.com/office/drawing/2014/main" id="{FB3BFEB5-DB91-42D6-AB90-A21B7E85C1CE}"/>
                </a:ext>
              </a:extLst>
            </p:cNvPr>
            <p:cNvGrpSpPr/>
            <p:nvPr/>
          </p:nvGrpSpPr>
          <p:grpSpPr>
            <a:xfrm>
              <a:off x="152400" y="1812653"/>
              <a:ext cx="8839200" cy="3846507"/>
              <a:chOff x="-6719659" y="1600200"/>
              <a:chExt cx="8839200" cy="3846507"/>
            </a:xfrm>
          </p:grpSpPr>
          <p:grpSp>
            <p:nvGrpSpPr>
              <p:cNvPr id="12" name="组合 11">
                <a:extLst>
                  <a:ext uri="{FF2B5EF4-FFF2-40B4-BE49-F238E27FC236}">
                    <a16:creationId xmlns:a16="http://schemas.microsoft.com/office/drawing/2014/main" id="{DE2FC947-AFDB-4AB9-ACA5-544BBC23220B}"/>
                  </a:ext>
                </a:extLst>
              </p:cNvPr>
              <p:cNvGrpSpPr/>
              <p:nvPr/>
            </p:nvGrpSpPr>
            <p:grpSpPr>
              <a:xfrm>
                <a:off x="-6719659" y="1600200"/>
                <a:ext cx="8839200" cy="3846507"/>
                <a:chOff x="213359" y="848360"/>
                <a:chExt cx="8839200" cy="3846507"/>
              </a:xfrm>
            </p:grpSpPr>
            <p:pic>
              <p:nvPicPr>
                <p:cNvPr id="3" name="图片 2">
                  <a:extLst>
                    <a:ext uri="{FF2B5EF4-FFF2-40B4-BE49-F238E27FC236}">
                      <a16:creationId xmlns:a16="http://schemas.microsoft.com/office/drawing/2014/main" id="{22B7E2B3-113A-4A00-9AE7-C2FA666BB0AB}"/>
                    </a:ext>
                  </a:extLst>
                </p:cNvPr>
                <p:cNvPicPr>
                  <a:picLocks noChangeAspect="1"/>
                </p:cNvPicPr>
                <p:nvPr/>
              </p:nvPicPr>
              <p:blipFill>
                <a:blip r:embed="rId6"/>
                <a:stretch>
                  <a:fillRect/>
                </a:stretch>
              </p:blipFill>
              <p:spPr>
                <a:xfrm>
                  <a:off x="213359" y="1326518"/>
                  <a:ext cx="8839200" cy="3368349"/>
                </a:xfrm>
                <a:prstGeom prst="rect">
                  <a:avLst/>
                </a:prstGeom>
                <a:ln w="50800">
                  <a:solidFill>
                    <a:schemeClr val="tx1"/>
                  </a:solidFill>
                </a:ln>
              </p:spPr>
            </p:pic>
            <p:sp>
              <p:nvSpPr>
                <p:cNvPr id="9" name="文本框 8">
                  <a:extLst>
                    <a:ext uri="{FF2B5EF4-FFF2-40B4-BE49-F238E27FC236}">
                      <a16:creationId xmlns:a16="http://schemas.microsoft.com/office/drawing/2014/main" id="{65AC35FF-4102-468A-B8A0-7B0872EA792E}"/>
                    </a:ext>
                  </a:extLst>
                </p:cNvPr>
                <p:cNvSpPr txBox="1"/>
                <p:nvPr/>
              </p:nvSpPr>
              <p:spPr>
                <a:xfrm>
                  <a:off x="2082464" y="848360"/>
                  <a:ext cx="4801314" cy="461665"/>
                </a:xfrm>
                <a:prstGeom prst="rect">
                  <a:avLst/>
                </a:prstGeom>
                <a:solidFill>
                  <a:srgbClr val="FFFF00"/>
                </a:solidFill>
                <a:ln w="38100">
                  <a:solidFill>
                    <a:schemeClr val="tx1"/>
                  </a:solidFill>
                </a:ln>
              </p:spPr>
              <p:txBody>
                <a:bodyPr wrap="none" rtlCol="0">
                  <a:spAutoFit/>
                </a:bodyPr>
                <a:lstStyle/>
                <a:p>
                  <a:r>
                    <a:rPr lang="zh-CN" altLang="en-US" sz="2400" dirty="0">
                      <a:latin typeface="华文细黑" panose="02010600040101010101" pitchFamily="2" charset="-122"/>
                      <a:ea typeface="华文细黑" panose="02010600040101010101" pitchFamily="2" charset="-122"/>
                    </a:rPr>
                    <a:t>本人和沈孝钧教授的主要合作论文</a:t>
                  </a:r>
                  <a:endParaRPr lang="en-US" sz="2400" dirty="0">
                    <a:latin typeface="华文细黑" panose="02010600040101010101" pitchFamily="2" charset="-122"/>
                    <a:ea typeface="华文细黑" panose="02010600040101010101" pitchFamily="2" charset="-122"/>
                  </a:endParaRPr>
                </a:p>
              </p:txBody>
            </p:sp>
          </p:grpSp>
          <p:sp>
            <p:nvSpPr>
              <p:cNvPr id="2" name="文本框 1">
                <a:extLst>
                  <a:ext uri="{FF2B5EF4-FFF2-40B4-BE49-F238E27FC236}">
                    <a16:creationId xmlns:a16="http://schemas.microsoft.com/office/drawing/2014/main" id="{47668C2A-782F-BB48-0300-82D5729EFEAD}"/>
                  </a:ext>
                </a:extLst>
              </p:cNvPr>
              <p:cNvSpPr txBox="1"/>
              <p:nvPr/>
            </p:nvSpPr>
            <p:spPr>
              <a:xfrm>
                <a:off x="-1695036" y="2738801"/>
                <a:ext cx="1877437" cy="369332"/>
              </a:xfrm>
              <a:prstGeom prst="rect">
                <a:avLst/>
              </a:prstGeom>
              <a:noFill/>
            </p:spPr>
            <p:txBody>
              <a:bodyPr wrap="none" rtlCol="0">
                <a:spAutoFit/>
              </a:bodyPr>
              <a:lstStyle/>
              <a:p>
                <a:r>
                  <a:rPr lang="en-US" altLang="zh-CN" dirty="0">
                    <a:solidFill>
                      <a:srgbClr val="FF0000"/>
                    </a:solidFill>
                  </a:rPr>
                  <a:t>【</a:t>
                </a:r>
                <a:r>
                  <a:rPr lang="en-US" dirty="0">
                    <a:solidFill>
                      <a:srgbClr val="FF0000"/>
                    </a:solidFill>
                  </a:rPr>
                  <a:t>CCF A</a:t>
                </a:r>
                <a:r>
                  <a:rPr lang="zh-CN" altLang="en-US" dirty="0">
                    <a:solidFill>
                      <a:srgbClr val="FF0000"/>
                    </a:solidFill>
                  </a:rPr>
                  <a:t>类期刊</a:t>
                </a:r>
                <a:r>
                  <a:rPr lang="en-US" altLang="zh-CN" dirty="0">
                    <a:solidFill>
                      <a:srgbClr val="FF0000"/>
                    </a:solidFill>
                  </a:rPr>
                  <a:t>】</a:t>
                </a:r>
                <a:endParaRPr lang="en-US" dirty="0">
                  <a:solidFill>
                    <a:srgbClr val="FF0000"/>
                  </a:solidFill>
                </a:endParaRPr>
              </a:p>
            </p:txBody>
          </p:sp>
        </p:grpSp>
        <p:sp>
          <p:nvSpPr>
            <p:cNvPr id="15" name="文本框 14">
              <a:extLst>
                <a:ext uri="{FF2B5EF4-FFF2-40B4-BE49-F238E27FC236}">
                  <a16:creationId xmlns:a16="http://schemas.microsoft.com/office/drawing/2014/main" id="{9B768E6C-9142-45E5-B222-AB4BFAD7160E}"/>
                </a:ext>
              </a:extLst>
            </p:cNvPr>
            <p:cNvSpPr txBox="1"/>
            <p:nvPr/>
          </p:nvSpPr>
          <p:spPr>
            <a:xfrm>
              <a:off x="2027153" y="4010276"/>
              <a:ext cx="1877437" cy="369332"/>
            </a:xfrm>
            <a:prstGeom prst="rect">
              <a:avLst/>
            </a:prstGeom>
            <a:noFill/>
          </p:spPr>
          <p:txBody>
            <a:bodyPr wrap="none" rtlCol="0">
              <a:spAutoFit/>
            </a:bodyPr>
            <a:lstStyle/>
            <a:p>
              <a:r>
                <a:rPr lang="en-US" altLang="zh-CN" dirty="0">
                  <a:solidFill>
                    <a:srgbClr val="FF0000"/>
                  </a:solidFill>
                </a:rPr>
                <a:t>【</a:t>
              </a:r>
              <a:r>
                <a:rPr lang="en-US" dirty="0">
                  <a:solidFill>
                    <a:srgbClr val="FF0000"/>
                  </a:solidFill>
                </a:rPr>
                <a:t>CCF B</a:t>
              </a:r>
              <a:r>
                <a:rPr lang="zh-CN" altLang="en-US" dirty="0">
                  <a:solidFill>
                    <a:srgbClr val="FF0000"/>
                  </a:solidFill>
                </a:rPr>
                <a:t>类期刊</a:t>
              </a:r>
              <a:r>
                <a:rPr lang="en-US" altLang="zh-CN" dirty="0">
                  <a:solidFill>
                    <a:srgbClr val="FF0000"/>
                  </a:solidFill>
                </a:rPr>
                <a:t>】</a:t>
              </a:r>
              <a:endParaRPr lang="en-US" dirty="0">
                <a:solidFill>
                  <a:srgbClr val="FF0000"/>
                </a:solidFill>
              </a:endParaRPr>
            </a:p>
          </p:txBody>
        </p:sp>
      </p:grpSp>
    </p:spTree>
    <p:extLst>
      <p:ext uri="{BB962C8B-B14F-4D97-AF65-F5344CB8AC3E}">
        <p14:creationId xmlns:p14="http://schemas.microsoft.com/office/powerpoint/2010/main" val="162707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D33D763-9D96-45DD-B53B-3E14A6A0DA76}"/>
              </a:ext>
            </a:extLst>
          </p:cNvPr>
          <p:cNvPicPr>
            <a:picLocks noChangeAspect="1"/>
          </p:cNvPicPr>
          <p:nvPr/>
        </p:nvPicPr>
        <p:blipFill>
          <a:blip r:embed="rId3"/>
          <a:stretch>
            <a:fillRect/>
          </a:stretch>
        </p:blipFill>
        <p:spPr>
          <a:xfrm>
            <a:off x="454555" y="304800"/>
            <a:ext cx="8234889" cy="5781796"/>
          </a:xfrm>
          <a:prstGeom prst="rect">
            <a:avLst/>
          </a:prstGeom>
        </p:spPr>
      </p:pic>
      <p:sp>
        <p:nvSpPr>
          <p:cNvPr id="2" name="灯片编号占位符 1">
            <a:extLst>
              <a:ext uri="{FF2B5EF4-FFF2-40B4-BE49-F238E27FC236}">
                <a16:creationId xmlns:a16="http://schemas.microsoft.com/office/drawing/2014/main" id="{2C974A58-30D3-46DE-8ABA-B167188FEB3C}"/>
              </a:ext>
            </a:extLst>
          </p:cNvPr>
          <p:cNvSpPr>
            <a:spLocks noGrp="1"/>
          </p:cNvSpPr>
          <p:nvPr>
            <p:ph type="sldNum" sz="quarter" idx="12"/>
          </p:nvPr>
        </p:nvSpPr>
        <p:spPr/>
        <p:txBody>
          <a:bodyPr/>
          <a:lstStyle/>
          <a:p>
            <a:fld id="{C462427C-90CD-4661-B725-C3D658441D48}" type="slidenum">
              <a:rPr lang="en-US" smtClean="0"/>
              <a:t>40</a:t>
            </a:fld>
            <a:endParaRPr lang="en-US"/>
          </a:p>
        </p:txBody>
      </p:sp>
    </p:spTree>
    <p:extLst>
      <p:ext uri="{BB962C8B-B14F-4D97-AF65-F5344CB8AC3E}">
        <p14:creationId xmlns:p14="http://schemas.microsoft.com/office/powerpoint/2010/main" val="3414171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02FAA7-90C3-4E8A-BB1D-0ABB522757A1}"/>
              </a:ext>
            </a:extLst>
          </p:cNvPr>
          <p:cNvPicPr>
            <a:picLocks noChangeAspect="1"/>
          </p:cNvPicPr>
          <p:nvPr/>
        </p:nvPicPr>
        <p:blipFill>
          <a:blip r:embed="rId3"/>
          <a:stretch>
            <a:fillRect/>
          </a:stretch>
        </p:blipFill>
        <p:spPr>
          <a:xfrm>
            <a:off x="419100" y="304800"/>
            <a:ext cx="8305800" cy="5845601"/>
          </a:xfrm>
          <a:prstGeom prst="rect">
            <a:avLst/>
          </a:prstGeom>
        </p:spPr>
      </p:pic>
      <p:sp>
        <p:nvSpPr>
          <p:cNvPr id="2" name="灯片编号占位符 1">
            <a:extLst>
              <a:ext uri="{FF2B5EF4-FFF2-40B4-BE49-F238E27FC236}">
                <a16:creationId xmlns:a16="http://schemas.microsoft.com/office/drawing/2014/main" id="{293C8913-BEFC-4ED7-9B2F-E39B383BA66F}"/>
              </a:ext>
            </a:extLst>
          </p:cNvPr>
          <p:cNvSpPr>
            <a:spLocks noGrp="1"/>
          </p:cNvSpPr>
          <p:nvPr>
            <p:ph type="sldNum" sz="quarter" idx="12"/>
          </p:nvPr>
        </p:nvSpPr>
        <p:spPr/>
        <p:txBody>
          <a:bodyPr/>
          <a:lstStyle/>
          <a:p>
            <a:fld id="{C462427C-90CD-4661-B725-C3D658441D48}" type="slidenum">
              <a:rPr lang="en-US" smtClean="0"/>
              <a:t>41</a:t>
            </a:fld>
            <a:endParaRPr lang="en-US"/>
          </a:p>
        </p:txBody>
      </p:sp>
      <p:cxnSp>
        <p:nvCxnSpPr>
          <p:cNvPr id="5" name="直接连接符 4">
            <a:extLst>
              <a:ext uri="{FF2B5EF4-FFF2-40B4-BE49-F238E27FC236}">
                <a16:creationId xmlns:a16="http://schemas.microsoft.com/office/drawing/2014/main" id="{30046383-A4B3-40C5-BAAF-9A71C9F84199}"/>
              </a:ext>
            </a:extLst>
          </p:cNvPr>
          <p:cNvCxnSpPr/>
          <p:nvPr/>
        </p:nvCxnSpPr>
        <p:spPr>
          <a:xfrm>
            <a:off x="4419600" y="4239984"/>
            <a:ext cx="2209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11CD442-B27A-490D-9A33-4046DC296EEA}"/>
              </a:ext>
            </a:extLst>
          </p:cNvPr>
          <p:cNvCxnSpPr>
            <a:cxnSpLocks/>
          </p:cNvCxnSpPr>
          <p:nvPr/>
        </p:nvCxnSpPr>
        <p:spPr>
          <a:xfrm>
            <a:off x="7239000" y="4239984"/>
            <a:ext cx="685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198B1D2-104F-49E9-ADAD-629559D6D890}"/>
              </a:ext>
            </a:extLst>
          </p:cNvPr>
          <p:cNvCxnSpPr>
            <a:cxnSpLocks/>
          </p:cNvCxnSpPr>
          <p:nvPr/>
        </p:nvCxnSpPr>
        <p:spPr>
          <a:xfrm>
            <a:off x="6629400" y="4239984"/>
            <a:ext cx="6096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617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7088CE-95D5-478C-A465-EFE65D005700}"/>
              </a:ext>
            </a:extLst>
          </p:cNvPr>
          <p:cNvSpPr>
            <a:spLocks noGrp="1"/>
          </p:cNvSpPr>
          <p:nvPr>
            <p:ph type="sldNum" sz="quarter" idx="12"/>
          </p:nvPr>
        </p:nvSpPr>
        <p:spPr/>
        <p:txBody>
          <a:bodyPr/>
          <a:lstStyle/>
          <a:p>
            <a:fld id="{C462427C-90CD-4661-B725-C3D658441D48}" type="slidenum">
              <a:rPr lang="en-US" smtClean="0"/>
              <a:t>42</a:t>
            </a:fld>
            <a:endParaRPr lang="en-US"/>
          </a:p>
        </p:txBody>
      </p:sp>
      <p:pic>
        <p:nvPicPr>
          <p:cNvPr id="7" name="图片 6">
            <a:extLst>
              <a:ext uri="{FF2B5EF4-FFF2-40B4-BE49-F238E27FC236}">
                <a16:creationId xmlns:a16="http://schemas.microsoft.com/office/drawing/2014/main" id="{4443F0D7-09FA-4A90-86BC-072940B6BBE0}"/>
              </a:ext>
            </a:extLst>
          </p:cNvPr>
          <p:cNvPicPr>
            <a:picLocks noChangeAspect="1"/>
          </p:cNvPicPr>
          <p:nvPr/>
        </p:nvPicPr>
        <p:blipFill>
          <a:blip r:embed="rId3"/>
          <a:stretch>
            <a:fillRect/>
          </a:stretch>
        </p:blipFill>
        <p:spPr>
          <a:xfrm>
            <a:off x="27214" y="128361"/>
            <a:ext cx="9144000" cy="3392557"/>
          </a:xfrm>
          <a:prstGeom prst="rect">
            <a:avLst/>
          </a:prstGeom>
        </p:spPr>
      </p:pic>
    </p:spTree>
    <p:extLst>
      <p:ext uri="{BB962C8B-B14F-4D97-AF65-F5344CB8AC3E}">
        <p14:creationId xmlns:p14="http://schemas.microsoft.com/office/powerpoint/2010/main" val="2385487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txBox="1">
            <a:spLocks/>
          </p:cNvSpPr>
          <p:nvPr/>
        </p:nvSpPr>
        <p:spPr bwMode="auto">
          <a:xfrm>
            <a:off x="6705600" y="63976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en-US" altLang="zh-CN" dirty="0"/>
          </a:p>
        </p:txBody>
      </p:sp>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1"/>
            <a:ext cx="8229600" cy="4495800"/>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dirty="0">
                <a:latin typeface="华文细黑" pitchFamily="2" charset="-122"/>
                <a:ea typeface="华文细黑" pitchFamily="2" charset="-122"/>
              </a:rPr>
              <a:t>1    </a:t>
            </a:r>
            <a:r>
              <a:rPr lang="zh-CN" altLang="en-US" dirty="0">
                <a:latin typeface="华文细黑" pitchFamily="2" charset="-122"/>
                <a:ea typeface="华文细黑" pitchFamily="2" charset="-122"/>
              </a:rPr>
              <a:t>课程设置 </a:t>
            </a:r>
          </a:p>
          <a:p>
            <a:pPr marL="609600" indent="-609600">
              <a:spcBef>
                <a:spcPts val="568"/>
              </a:spcBef>
              <a:buFontTx/>
              <a:buAutoNum type="arabicPlain" startAt="2"/>
            </a:pPr>
            <a:r>
              <a:rPr lang="zh-CN" altLang="en-US" dirty="0">
                <a:latin typeface="华文细黑" pitchFamily="2" charset="-122"/>
                <a:ea typeface="华文细黑" pitchFamily="2" charset="-122"/>
              </a:rPr>
              <a:t>计算机算法与复杂性分析简介</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b="1" dirty="0">
                <a:solidFill>
                  <a:srgbClr val="002060"/>
                </a:solidFill>
                <a:latin typeface="华文细黑" pitchFamily="2" charset="-122"/>
                <a:ea typeface="华文细黑" pitchFamily="2" charset="-122"/>
              </a:rPr>
              <a:t>背景知识</a:t>
            </a:r>
            <a:endParaRPr lang="en-US" altLang="zh-CN" b="1" dirty="0">
              <a:solidFill>
                <a:srgbClr val="002060"/>
              </a:solidFill>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集合</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概率</a:t>
            </a:r>
            <a:endParaRPr lang="en-US" altLang="zh-CN" dirty="0">
              <a:latin typeface="华文细黑" pitchFamily="2" charset="-122"/>
              <a:ea typeface="华文细黑" pitchFamily="2" charset="-122"/>
            </a:endParaRPr>
          </a:p>
          <a:p>
            <a:pPr lvl="1">
              <a:spcBef>
                <a:spcPts val="568"/>
              </a:spcBef>
            </a:pPr>
            <a:r>
              <a:rPr lang="zh-CN" altLang="en-US" dirty="0">
                <a:latin typeface="华文细黑" pitchFamily="2" charset="-122"/>
                <a:ea typeface="华文细黑" pitchFamily="2" charset="-122"/>
              </a:rPr>
              <a:t>代数</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基本数据结构</a:t>
            </a:r>
            <a:endParaRPr lang="en-US" altLang="zh-CN" dirty="0">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685800" y="4422309"/>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D4B4C8F-B16E-443D-80CC-8F5B0F9086BF}"/>
              </a:ext>
            </a:extLst>
          </p:cNvPr>
          <p:cNvSpPr>
            <a:spLocks noGrp="1"/>
          </p:cNvSpPr>
          <p:nvPr>
            <p:ph type="sldNum" sz="quarter" idx="12"/>
          </p:nvPr>
        </p:nvSpPr>
        <p:spPr/>
        <p:txBody>
          <a:bodyPr/>
          <a:lstStyle/>
          <a:p>
            <a:fld id="{C462427C-90CD-4661-B725-C3D658441D48}" type="slidenum">
              <a:rPr lang="en-US" smtClean="0"/>
              <a:t>43</a:t>
            </a:fld>
            <a:endParaRPr lang="en-US"/>
          </a:p>
        </p:txBody>
      </p:sp>
    </p:spTree>
    <p:extLst>
      <p:ext uri="{BB962C8B-B14F-4D97-AF65-F5344CB8AC3E}">
        <p14:creationId xmlns:p14="http://schemas.microsoft.com/office/powerpoint/2010/main" val="2091239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BD6EE3-B415-4DF8-94CB-B23568DFD324}"/>
              </a:ext>
            </a:extLst>
          </p:cNvPr>
          <p:cNvPicPr>
            <a:picLocks noChangeAspect="1"/>
          </p:cNvPicPr>
          <p:nvPr/>
        </p:nvPicPr>
        <p:blipFill>
          <a:blip r:embed="rId3"/>
          <a:stretch>
            <a:fillRect/>
          </a:stretch>
        </p:blipFill>
        <p:spPr>
          <a:xfrm>
            <a:off x="0" y="304800"/>
            <a:ext cx="9144000" cy="6358714"/>
          </a:xfrm>
          <a:prstGeom prst="rect">
            <a:avLst/>
          </a:prstGeom>
        </p:spPr>
      </p:pic>
      <p:sp>
        <p:nvSpPr>
          <p:cNvPr id="2" name="灯片编号占位符 1">
            <a:extLst>
              <a:ext uri="{FF2B5EF4-FFF2-40B4-BE49-F238E27FC236}">
                <a16:creationId xmlns:a16="http://schemas.microsoft.com/office/drawing/2014/main" id="{3E031ECF-9BE6-49B9-95C2-3AAA428958C4}"/>
              </a:ext>
            </a:extLst>
          </p:cNvPr>
          <p:cNvSpPr>
            <a:spLocks noGrp="1"/>
          </p:cNvSpPr>
          <p:nvPr>
            <p:ph type="sldNum" sz="quarter" idx="12"/>
          </p:nvPr>
        </p:nvSpPr>
        <p:spPr/>
        <p:txBody>
          <a:bodyPr/>
          <a:lstStyle/>
          <a:p>
            <a:fld id="{C462427C-90CD-4661-B725-C3D658441D48}" type="slidenum">
              <a:rPr lang="en-US" smtClean="0"/>
              <a:t>44</a:t>
            </a:fld>
            <a:endParaRPr lang="en-US"/>
          </a:p>
        </p:txBody>
      </p:sp>
    </p:spTree>
    <p:extLst>
      <p:ext uri="{BB962C8B-B14F-4D97-AF65-F5344CB8AC3E}">
        <p14:creationId xmlns:p14="http://schemas.microsoft.com/office/powerpoint/2010/main" val="1323398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280BFB6-F144-4B39-B005-375EABF57BE9}"/>
              </a:ext>
            </a:extLst>
          </p:cNvPr>
          <p:cNvGrpSpPr/>
          <p:nvPr/>
        </p:nvGrpSpPr>
        <p:grpSpPr>
          <a:xfrm>
            <a:off x="0" y="228599"/>
            <a:ext cx="9067800" cy="6492875"/>
            <a:chOff x="1242332" y="0"/>
            <a:chExt cx="9707336" cy="6858000"/>
          </a:xfrm>
        </p:grpSpPr>
        <p:pic>
          <p:nvPicPr>
            <p:cNvPr id="3" name="图片 2">
              <a:extLst>
                <a:ext uri="{FF2B5EF4-FFF2-40B4-BE49-F238E27FC236}">
                  <a16:creationId xmlns:a16="http://schemas.microsoft.com/office/drawing/2014/main" id="{6772592B-DA45-4BEB-AE97-4ED414FFB8AD}"/>
                </a:ext>
              </a:extLst>
            </p:cNvPr>
            <p:cNvPicPr>
              <a:picLocks noChangeAspect="1"/>
            </p:cNvPicPr>
            <p:nvPr/>
          </p:nvPicPr>
          <p:blipFill>
            <a:blip r:embed="rId3"/>
            <a:stretch>
              <a:fillRect/>
            </a:stretch>
          </p:blipFill>
          <p:spPr>
            <a:xfrm>
              <a:off x="1242332" y="0"/>
              <a:ext cx="9707336" cy="6858000"/>
            </a:xfrm>
            <a:prstGeom prst="rect">
              <a:avLst/>
            </a:prstGeom>
          </p:spPr>
        </p:pic>
        <p:pic>
          <p:nvPicPr>
            <p:cNvPr id="4" name="图片 3">
              <a:extLst>
                <a:ext uri="{FF2B5EF4-FFF2-40B4-BE49-F238E27FC236}">
                  <a16:creationId xmlns:a16="http://schemas.microsoft.com/office/drawing/2014/main" id="{BD6BE2BB-B299-44A5-8097-4D256FF166A8}"/>
                </a:ext>
              </a:extLst>
            </p:cNvPr>
            <p:cNvPicPr>
              <a:picLocks noChangeAspect="1"/>
            </p:cNvPicPr>
            <p:nvPr/>
          </p:nvPicPr>
          <p:blipFill>
            <a:blip r:embed="rId4"/>
            <a:stretch>
              <a:fillRect/>
            </a:stretch>
          </p:blipFill>
          <p:spPr>
            <a:xfrm>
              <a:off x="7914841" y="3768436"/>
              <a:ext cx="2023486" cy="716811"/>
            </a:xfrm>
            <a:prstGeom prst="rect">
              <a:avLst/>
            </a:prstGeom>
          </p:spPr>
        </p:pic>
      </p:grpSp>
      <p:sp>
        <p:nvSpPr>
          <p:cNvPr id="2" name="灯片编号占位符 1">
            <a:extLst>
              <a:ext uri="{FF2B5EF4-FFF2-40B4-BE49-F238E27FC236}">
                <a16:creationId xmlns:a16="http://schemas.microsoft.com/office/drawing/2014/main" id="{39FD3F43-47CF-44F2-B96C-E216A298B90C}"/>
              </a:ext>
            </a:extLst>
          </p:cNvPr>
          <p:cNvSpPr>
            <a:spLocks noGrp="1"/>
          </p:cNvSpPr>
          <p:nvPr>
            <p:ph type="sldNum" sz="quarter" idx="12"/>
          </p:nvPr>
        </p:nvSpPr>
        <p:spPr/>
        <p:txBody>
          <a:bodyPr/>
          <a:lstStyle/>
          <a:p>
            <a:fld id="{C462427C-90CD-4661-B725-C3D658441D48}" type="slidenum">
              <a:rPr lang="en-US" smtClean="0"/>
              <a:t>45</a:t>
            </a:fld>
            <a:endParaRPr lang="en-US"/>
          </a:p>
        </p:txBody>
      </p:sp>
    </p:spTree>
    <p:extLst>
      <p:ext uri="{BB962C8B-B14F-4D97-AF65-F5344CB8AC3E}">
        <p14:creationId xmlns:p14="http://schemas.microsoft.com/office/powerpoint/2010/main" val="204077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836B27-EC02-43A0-A688-3D0E6A5BA133}"/>
              </a:ext>
            </a:extLst>
          </p:cNvPr>
          <p:cNvPicPr>
            <a:picLocks noChangeAspect="1"/>
          </p:cNvPicPr>
          <p:nvPr/>
        </p:nvPicPr>
        <p:blipFill>
          <a:blip r:embed="rId3"/>
          <a:stretch>
            <a:fillRect/>
          </a:stretch>
        </p:blipFill>
        <p:spPr>
          <a:xfrm>
            <a:off x="0" y="304800"/>
            <a:ext cx="9144000" cy="6368687"/>
          </a:xfrm>
          <a:prstGeom prst="rect">
            <a:avLst/>
          </a:prstGeom>
        </p:spPr>
      </p:pic>
      <p:sp>
        <p:nvSpPr>
          <p:cNvPr id="2" name="灯片编号占位符 1">
            <a:extLst>
              <a:ext uri="{FF2B5EF4-FFF2-40B4-BE49-F238E27FC236}">
                <a16:creationId xmlns:a16="http://schemas.microsoft.com/office/drawing/2014/main" id="{5058FFF5-B0CD-4862-9FE7-A313D67DF3B0}"/>
              </a:ext>
            </a:extLst>
          </p:cNvPr>
          <p:cNvSpPr>
            <a:spLocks noGrp="1"/>
          </p:cNvSpPr>
          <p:nvPr>
            <p:ph type="sldNum" sz="quarter" idx="12"/>
          </p:nvPr>
        </p:nvSpPr>
        <p:spPr/>
        <p:txBody>
          <a:bodyPr/>
          <a:lstStyle/>
          <a:p>
            <a:fld id="{C462427C-90CD-4661-B725-C3D658441D48}" type="slidenum">
              <a:rPr lang="en-US" smtClean="0"/>
              <a:t>46</a:t>
            </a:fld>
            <a:endParaRPr lang="en-US"/>
          </a:p>
        </p:txBody>
      </p:sp>
      <p:sp>
        <p:nvSpPr>
          <p:cNvPr id="4" name="箭头: 右 3">
            <a:extLst>
              <a:ext uri="{FF2B5EF4-FFF2-40B4-BE49-F238E27FC236}">
                <a16:creationId xmlns:a16="http://schemas.microsoft.com/office/drawing/2014/main" id="{2E5C4891-7154-8172-EA93-59E66AF0E293}"/>
              </a:ext>
            </a:extLst>
          </p:cNvPr>
          <p:cNvSpPr/>
          <p:nvPr/>
        </p:nvSpPr>
        <p:spPr>
          <a:xfrm rot="10800000">
            <a:off x="3520579" y="5148992"/>
            <a:ext cx="609600" cy="228600"/>
          </a:xfrm>
          <a:prstGeom prst="rightArrow">
            <a:avLst>
              <a:gd name="adj1" fmla="val 4266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A661417D-E06B-E130-39F1-015BA3E373D6}"/>
              </a:ext>
            </a:extLst>
          </p:cNvPr>
          <p:cNvSpPr txBox="1"/>
          <p:nvPr/>
        </p:nvSpPr>
        <p:spPr>
          <a:xfrm>
            <a:off x="4130179" y="5078627"/>
            <a:ext cx="4099421" cy="369332"/>
          </a:xfrm>
          <a:prstGeom prst="rect">
            <a:avLst/>
          </a:prstGeom>
          <a:solidFill>
            <a:srgbClr val="FFC000"/>
          </a:solidFill>
        </p:spPr>
        <p:txBody>
          <a:bodyPr wrap="square">
            <a:spAutoFit/>
          </a:bodyPr>
          <a:lstStyle/>
          <a:p>
            <a:pPr algn="ctr"/>
            <a:r>
              <a:rPr lang="zh-CN" altLang="en-US" dirty="0"/>
              <a:t>给出了深度为</a:t>
            </a:r>
            <a:r>
              <a:rPr lang="en-US" altLang="zh-CN" i="1" dirty="0"/>
              <a:t>n</a:t>
            </a:r>
            <a:r>
              <a:rPr lang="zh-CN" altLang="en-US" dirty="0"/>
              <a:t>的二叉树里最大节点数</a:t>
            </a:r>
            <a:endParaRPr lang="en-US" dirty="0"/>
          </a:p>
        </p:txBody>
      </p:sp>
    </p:spTree>
    <p:extLst>
      <p:ext uri="{BB962C8B-B14F-4D97-AF65-F5344CB8AC3E}">
        <p14:creationId xmlns:p14="http://schemas.microsoft.com/office/powerpoint/2010/main" val="217088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04D3AE-766E-46E8-8FCC-755D9B57C14F}"/>
              </a:ext>
            </a:extLst>
          </p:cNvPr>
          <p:cNvPicPr>
            <a:picLocks noChangeAspect="1"/>
          </p:cNvPicPr>
          <p:nvPr/>
        </p:nvPicPr>
        <p:blipFill>
          <a:blip r:embed="rId3"/>
          <a:stretch>
            <a:fillRect/>
          </a:stretch>
        </p:blipFill>
        <p:spPr>
          <a:xfrm>
            <a:off x="0" y="457199"/>
            <a:ext cx="9144000" cy="6325748"/>
          </a:xfrm>
          <a:prstGeom prst="rect">
            <a:avLst/>
          </a:prstGeom>
        </p:spPr>
      </p:pic>
      <p:sp>
        <p:nvSpPr>
          <p:cNvPr id="2" name="灯片编号占位符 1">
            <a:extLst>
              <a:ext uri="{FF2B5EF4-FFF2-40B4-BE49-F238E27FC236}">
                <a16:creationId xmlns:a16="http://schemas.microsoft.com/office/drawing/2014/main" id="{B5F8E2D2-286B-4CF0-8E46-B79E49229D26}"/>
              </a:ext>
            </a:extLst>
          </p:cNvPr>
          <p:cNvSpPr>
            <a:spLocks noGrp="1"/>
          </p:cNvSpPr>
          <p:nvPr>
            <p:ph type="sldNum" sz="quarter" idx="12"/>
          </p:nvPr>
        </p:nvSpPr>
        <p:spPr/>
        <p:txBody>
          <a:bodyPr/>
          <a:lstStyle/>
          <a:p>
            <a:fld id="{C462427C-90CD-4661-B725-C3D658441D48}" type="slidenum">
              <a:rPr lang="en-US" smtClean="0"/>
              <a:t>47</a:t>
            </a:fld>
            <a:endParaRPr lang="en-US"/>
          </a:p>
        </p:txBody>
      </p:sp>
      <p:pic>
        <p:nvPicPr>
          <p:cNvPr id="6" name="图片 5">
            <a:extLst>
              <a:ext uri="{FF2B5EF4-FFF2-40B4-BE49-F238E27FC236}">
                <a16:creationId xmlns:a16="http://schemas.microsoft.com/office/drawing/2014/main" id="{725A2400-86DF-477B-814A-158A6F983F15}"/>
              </a:ext>
            </a:extLst>
          </p:cNvPr>
          <p:cNvPicPr>
            <a:picLocks noChangeAspect="1"/>
          </p:cNvPicPr>
          <p:nvPr/>
        </p:nvPicPr>
        <p:blipFill>
          <a:blip r:embed="rId4"/>
          <a:stretch>
            <a:fillRect/>
          </a:stretch>
        </p:blipFill>
        <p:spPr>
          <a:xfrm>
            <a:off x="4191000" y="2570328"/>
            <a:ext cx="291152" cy="34796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18A21D7-BB5C-8CA5-78FC-EDD7A0896734}"/>
                  </a:ext>
                </a:extLst>
              </p:cNvPr>
              <p:cNvSpPr txBox="1"/>
              <p:nvPr/>
            </p:nvSpPr>
            <p:spPr>
              <a:xfrm>
                <a:off x="228600" y="2514600"/>
                <a:ext cx="8686800" cy="707886"/>
              </a:xfrm>
              <a:prstGeom prst="rect">
                <a:avLst/>
              </a:prstGeom>
              <a:solidFill>
                <a:schemeClr val="bg1">
                  <a:lumMod val="95000"/>
                </a:schemeClr>
              </a:solidFill>
            </p:spPr>
            <p:txBody>
              <a:bodyPr wrap="square" rtlCol="0">
                <a:spAutoFit/>
              </a:bodyPr>
              <a:lstStyle/>
              <a:p>
                <a14:m>
                  <m:oMath xmlns:m="http://schemas.openxmlformats.org/officeDocument/2006/math">
                    <m:r>
                      <a:rPr lang="en-US" sz="2000" i="1" dirty="0">
                        <a:latin typeface="Cambria Math" panose="02040503050406030204" pitchFamily="18" charset="0"/>
                      </a:rPr>
                      <m:t>𝑓</m:t>
                    </m:r>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oMath>
                </a14:m>
                <a:r>
                  <a:rPr lang="zh-CN" altLang="en-US" sz="2000" b="0" dirty="0">
                    <a:latin typeface="楷体" panose="02010609060101010101" pitchFamily="49" charset="-122"/>
                    <a:ea typeface="楷体" panose="02010609060101010101" pitchFamily="49" charset="-122"/>
                  </a:rPr>
                  <a:t>是单调增函数，当且仅当</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𝑦</m:t>
                    </m:r>
                  </m:oMath>
                </a14:m>
                <a:r>
                  <a:rPr lang="en-US" sz="2000" dirty="0">
                    <a:latin typeface="楷体" panose="02010609060101010101" pitchFamily="49" charset="-122"/>
                    <a:ea typeface="楷体" panose="02010609060101010101" pitchFamily="49" charset="-122"/>
                  </a:rPr>
                  <a:t> </a:t>
                </a:r>
                <a:r>
                  <a:rPr lang="en-US" sz="2000" dirty="0">
                    <a:latin typeface="楷体" panose="02010609060101010101" pitchFamily="49" charset="-122"/>
                    <a:ea typeface="楷体" panose="02010609060101010101" pitchFamily="49" charset="-122"/>
                    <a:sym typeface="Symbol" panose="05050102010706020507" pitchFamily="18" charset="2"/>
                  </a:rPr>
                  <a:t></a:t>
                </a:r>
                <a:r>
                  <a:rPr lang="en-US" sz="2000" dirty="0">
                    <a:latin typeface="楷体" panose="02010609060101010101" pitchFamily="49" charset="-122"/>
                    <a:ea typeface="楷体" panose="02010609060101010101" pitchFamily="49" charset="-122"/>
                  </a:rPr>
                  <a:t> </a:t>
                </a:r>
                <a14:m>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&lt;</m:t>
                    </m:r>
                    <m:r>
                      <a:rPr lang="en-US" sz="2000" b="0" i="1" dirty="0" smtClean="0">
                        <a:latin typeface="Cambria Math" panose="02040503050406030204" pitchFamily="18" charset="0"/>
                      </a:rPr>
                      <m:t>𝑓</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zh-CN" altLang="en-US" sz="2000" i="1" dirty="0">
                        <a:latin typeface="Cambria Math" panose="02040503050406030204" pitchFamily="18" charset="0"/>
                      </a:rPr>
                      <m:t>；</m:t>
                    </m:r>
                    <m:r>
                      <a:rPr lang="en-US" sz="2000" i="1" dirty="0">
                        <a:latin typeface="Cambria Math" panose="02040503050406030204" pitchFamily="18" charset="0"/>
                      </a:rPr>
                      <m:t>𝑓</m:t>
                    </m:r>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oMath>
                </a14:m>
                <a:r>
                  <a:rPr lang="zh-CN" altLang="en-US" sz="2000" dirty="0">
                    <a:latin typeface="楷体" panose="02010609060101010101" pitchFamily="49" charset="-122"/>
                    <a:ea typeface="楷体" panose="02010609060101010101" pitchFamily="49" charset="-122"/>
                  </a:rPr>
                  <a:t>是单调减函数，当且仅当</a:t>
                </a:r>
                <a:r>
                  <a:rPr lang="en-US" altLang="zh-CN" sz="2000" dirty="0">
                    <a:latin typeface="楷体" panose="02010609060101010101" pitchFamily="49" charset="-122"/>
                    <a:ea typeface="楷体" panose="02010609060101010101" pitchFamily="49" charset="-122"/>
                  </a:rPr>
                  <a:t>-</a:t>
                </a:r>
                <a14:m>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zh-CN" altLang="en-US" sz="2000" i="1" dirty="0">
                        <a:latin typeface="Cambria Math" panose="02040503050406030204" pitchFamily="18" charset="0"/>
                      </a:rPr>
                      <m:t>是</m:t>
                    </m:r>
                  </m:oMath>
                </a14:m>
                <a:r>
                  <a:rPr lang="zh-CN" altLang="en-US" sz="2000" dirty="0">
                    <a:latin typeface="楷体" panose="02010609060101010101" pitchFamily="49" charset="-122"/>
                    <a:ea typeface="楷体" panose="02010609060101010101" pitchFamily="49" charset="-122"/>
                  </a:rPr>
                  <a:t>单调增函数</a:t>
                </a:r>
                <a:endParaRPr lang="en-US" sz="2000" dirty="0">
                  <a:latin typeface="楷体" panose="02010609060101010101" pitchFamily="49" charset="-122"/>
                  <a:ea typeface="楷体" panose="02010609060101010101" pitchFamily="49" charset="-122"/>
                </a:endParaRPr>
              </a:p>
            </p:txBody>
          </p:sp>
        </mc:Choice>
        <mc:Fallback xmlns="">
          <p:sp>
            <p:nvSpPr>
              <p:cNvPr id="5" name="文本框 4">
                <a:extLst>
                  <a:ext uri="{FF2B5EF4-FFF2-40B4-BE49-F238E27FC236}">
                    <a16:creationId xmlns:a16="http://schemas.microsoft.com/office/drawing/2014/main" id="{618A21D7-BB5C-8CA5-78FC-EDD7A0896734}"/>
                  </a:ext>
                </a:extLst>
              </p:cNvPr>
              <p:cNvSpPr txBox="1">
                <a:spLocks noRot="1" noChangeAspect="1" noMove="1" noResize="1" noEditPoints="1" noAdjustHandles="1" noChangeArrowheads="1" noChangeShapeType="1" noTextEdit="1"/>
              </p:cNvSpPr>
              <p:nvPr/>
            </p:nvSpPr>
            <p:spPr>
              <a:xfrm>
                <a:off x="228600" y="2514600"/>
                <a:ext cx="8686800" cy="707886"/>
              </a:xfrm>
              <a:prstGeom prst="rect">
                <a:avLst/>
              </a:prstGeom>
              <a:blipFill>
                <a:blip r:embed="rId5"/>
                <a:stretch>
                  <a:fillRect l="-772" t="-6897" b="-12069"/>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B320531B-C307-DA8A-39ED-1AF068A9AB39}"/>
              </a:ext>
            </a:extLst>
          </p:cNvPr>
          <p:cNvPicPr>
            <a:picLocks noChangeAspect="1"/>
          </p:cNvPicPr>
          <p:nvPr/>
        </p:nvPicPr>
        <p:blipFill>
          <a:blip r:embed="rId6"/>
          <a:stretch>
            <a:fillRect/>
          </a:stretch>
        </p:blipFill>
        <p:spPr>
          <a:xfrm>
            <a:off x="152400" y="2479536"/>
            <a:ext cx="8839200" cy="742950"/>
          </a:xfrm>
          <a:prstGeom prst="rect">
            <a:avLst/>
          </a:prstGeom>
        </p:spPr>
      </p:pic>
    </p:spTree>
    <p:extLst>
      <p:ext uri="{BB962C8B-B14F-4D97-AF65-F5344CB8AC3E}">
        <p14:creationId xmlns:p14="http://schemas.microsoft.com/office/powerpoint/2010/main" val="2976261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5CA26D-0A95-462C-8B2B-022A4117E218}"/>
              </a:ext>
            </a:extLst>
          </p:cNvPr>
          <p:cNvPicPr>
            <a:picLocks noChangeAspect="1"/>
          </p:cNvPicPr>
          <p:nvPr/>
        </p:nvPicPr>
        <p:blipFill>
          <a:blip r:embed="rId3"/>
          <a:stretch>
            <a:fillRect/>
          </a:stretch>
        </p:blipFill>
        <p:spPr>
          <a:xfrm>
            <a:off x="0" y="311844"/>
            <a:ext cx="9144000" cy="6469956"/>
          </a:xfrm>
          <a:prstGeom prst="rect">
            <a:avLst/>
          </a:prstGeom>
        </p:spPr>
      </p:pic>
      <p:sp>
        <p:nvSpPr>
          <p:cNvPr id="2" name="灯片编号占位符 1">
            <a:extLst>
              <a:ext uri="{FF2B5EF4-FFF2-40B4-BE49-F238E27FC236}">
                <a16:creationId xmlns:a16="http://schemas.microsoft.com/office/drawing/2014/main" id="{A36E9DA6-B1E9-4430-8A35-5446F289578B}"/>
              </a:ext>
            </a:extLst>
          </p:cNvPr>
          <p:cNvSpPr>
            <a:spLocks noGrp="1"/>
          </p:cNvSpPr>
          <p:nvPr>
            <p:ph type="sldNum" sz="quarter" idx="12"/>
          </p:nvPr>
        </p:nvSpPr>
        <p:spPr/>
        <p:txBody>
          <a:bodyPr/>
          <a:lstStyle/>
          <a:p>
            <a:fld id="{C462427C-90CD-4661-B725-C3D658441D48}" type="slidenum">
              <a:rPr lang="en-US" smtClean="0"/>
              <a:t>48</a:t>
            </a:fld>
            <a:endParaRPr lang="en-US"/>
          </a:p>
        </p:txBody>
      </p:sp>
    </p:spTree>
    <p:extLst>
      <p:ext uri="{BB962C8B-B14F-4D97-AF65-F5344CB8AC3E}">
        <p14:creationId xmlns:p14="http://schemas.microsoft.com/office/powerpoint/2010/main" val="2015133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604356-29FF-4559-862C-C8B2B47B8E4B}"/>
              </a:ext>
            </a:extLst>
          </p:cNvPr>
          <p:cNvPicPr>
            <a:picLocks noChangeAspect="1"/>
          </p:cNvPicPr>
          <p:nvPr/>
        </p:nvPicPr>
        <p:blipFill>
          <a:blip r:embed="rId3"/>
          <a:stretch>
            <a:fillRect/>
          </a:stretch>
        </p:blipFill>
        <p:spPr>
          <a:xfrm>
            <a:off x="16600" y="304800"/>
            <a:ext cx="9179948" cy="6416676"/>
          </a:xfrm>
          <a:prstGeom prst="rect">
            <a:avLst/>
          </a:prstGeom>
        </p:spPr>
      </p:pic>
      <p:sp>
        <p:nvSpPr>
          <p:cNvPr id="2" name="灯片编号占位符 1">
            <a:extLst>
              <a:ext uri="{FF2B5EF4-FFF2-40B4-BE49-F238E27FC236}">
                <a16:creationId xmlns:a16="http://schemas.microsoft.com/office/drawing/2014/main" id="{C2765EFC-55AE-4774-B3BC-362C1358499E}"/>
              </a:ext>
            </a:extLst>
          </p:cNvPr>
          <p:cNvSpPr>
            <a:spLocks noGrp="1"/>
          </p:cNvSpPr>
          <p:nvPr>
            <p:ph type="sldNum" sz="quarter" idx="12"/>
          </p:nvPr>
        </p:nvSpPr>
        <p:spPr/>
        <p:txBody>
          <a:bodyPr/>
          <a:lstStyle/>
          <a:p>
            <a:fld id="{C462427C-90CD-4661-B725-C3D658441D48}" type="slidenum">
              <a:rPr lang="en-US" smtClean="0"/>
              <a:t>49</a:t>
            </a:fld>
            <a:endParaRPr lang="en-US"/>
          </a:p>
        </p:txBody>
      </p:sp>
      <p:cxnSp>
        <p:nvCxnSpPr>
          <p:cNvPr id="5" name="直接连接符 4">
            <a:extLst>
              <a:ext uri="{FF2B5EF4-FFF2-40B4-BE49-F238E27FC236}">
                <a16:creationId xmlns:a16="http://schemas.microsoft.com/office/drawing/2014/main" id="{D2732D7E-4B53-43B9-80B9-C442398C39DD}"/>
              </a:ext>
            </a:extLst>
          </p:cNvPr>
          <p:cNvCxnSpPr/>
          <p:nvPr/>
        </p:nvCxnSpPr>
        <p:spPr>
          <a:xfrm>
            <a:off x="1676400" y="3157200"/>
            <a:ext cx="914400"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3B890B9-F36B-45AD-B53E-79BB5324A36E}"/>
              </a:ext>
            </a:extLst>
          </p:cNvPr>
          <p:cNvCxnSpPr/>
          <p:nvPr/>
        </p:nvCxnSpPr>
        <p:spPr>
          <a:xfrm>
            <a:off x="1600200" y="4648200"/>
            <a:ext cx="914400"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09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609600" y="1752600"/>
            <a:ext cx="8229600" cy="4816475"/>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609600" indent="-609600">
              <a:lnSpc>
                <a:spcPct val="90000"/>
              </a:lnSpc>
              <a:buFontTx/>
              <a:buNone/>
            </a:pPr>
            <a:endParaRPr lang="en-US" altLang="zh-CN" dirty="0">
              <a:latin typeface="华文细黑" pitchFamily="2" charset="-122"/>
              <a:ea typeface="华文细黑" pitchFamily="2" charset="-122"/>
            </a:endParaRPr>
          </a:p>
        </p:txBody>
      </p:sp>
      <p:pic>
        <p:nvPicPr>
          <p:cNvPr id="3" name="图片 2">
            <a:extLst>
              <a:ext uri="{FF2B5EF4-FFF2-40B4-BE49-F238E27FC236}">
                <a16:creationId xmlns:a16="http://schemas.microsoft.com/office/drawing/2014/main" id="{81815057-FD5C-4AAC-8F43-1466FDB8D162}"/>
              </a:ext>
            </a:extLst>
          </p:cNvPr>
          <p:cNvPicPr>
            <a:picLocks noChangeAspect="1"/>
          </p:cNvPicPr>
          <p:nvPr/>
        </p:nvPicPr>
        <p:blipFill>
          <a:blip r:embed="rId3"/>
          <a:stretch>
            <a:fillRect/>
          </a:stretch>
        </p:blipFill>
        <p:spPr>
          <a:xfrm>
            <a:off x="30480" y="228600"/>
            <a:ext cx="9144000" cy="687294"/>
          </a:xfrm>
          <a:prstGeom prst="rect">
            <a:avLst/>
          </a:prstGeom>
        </p:spPr>
      </p:pic>
      <p:pic>
        <p:nvPicPr>
          <p:cNvPr id="6" name="图片 5">
            <a:extLst>
              <a:ext uri="{FF2B5EF4-FFF2-40B4-BE49-F238E27FC236}">
                <a16:creationId xmlns:a16="http://schemas.microsoft.com/office/drawing/2014/main" id="{D0E4FFC5-2BA9-4051-B27B-D3FD5C2846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447800"/>
            <a:ext cx="3429000" cy="4810126"/>
          </a:xfrm>
          <a:prstGeom prst="rect">
            <a:avLst/>
          </a:prstGeom>
        </p:spPr>
      </p:pic>
      <p:sp>
        <p:nvSpPr>
          <p:cNvPr id="7" name="矩形 6">
            <a:extLst>
              <a:ext uri="{FF2B5EF4-FFF2-40B4-BE49-F238E27FC236}">
                <a16:creationId xmlns:a16="http://schemas.microsoft.com/office/drawing/2014/main" id="{F4E01352-BD56-4131-8216-265641BC9B2A}"/>
              </a:ext>
            </a:extLst>
          </p:cNvPr>
          <p:cNvSpPr/>
          <p:nvPr/>
        </p:nvSpPr>
        <p:spPr>
          <a:xfrm>
            <a:off x="457200" y="2144151"/>
            <a:ext cx="4572000" cy="2308324"/>
          </a:xfrm>
          <a:prstGeom prst="rect">
            <a:avLst/>
          </a:prstGeom>
        </p:spPr>
        <p:txBody>
          <a:bodyPr wrap="square">
            <a:spAutoFit/>
          </a:bodyPr>
          <a:lstStyle/>
          <a:p>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Introduction to Algorithms</a:t>
            </a:r>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en-US" sz="2400" dirty="0">
                <a:latin typeface="华文细黑" panose="02010600040101010101" pitchFamily="2" charset="-122"/>
                <a:ea typeface="华文细黑" panose="02010600040101010101" pitchFamily="2" charset="-122"/>
              </a:rPr>
              <a:t>(</a:t>
            </a:r>
            <a:r>
              <a:rPr 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Third Edition</a:t>
            </a:r>
            <a:r>
              <a:rPr lang="en-US" sz="2400" dirty="0">
                <a:latin typeface="华文细黑" panose="02010600040101010101" pitchFamily="2" charset="-122"/>
                <a:ea typeface="华文细黑" panose="02010600040101010101" pitchFamily="2" charset="-122"/>
              </a:rPr>
              <a:t>)</a:t>
            </a:r>
            <a:r>
              <a:rPr lang="zh-CN" altLang="en-US" sz="2400" dirty="0">
                <a:latin typeface="华文细黑" panose="02010600040101010101" pitchFamily="2" charset="-122"/>
                <a:ea typeface="华文细黑" panose="02010600040101010101" pitchFamily="2" charset="-122"/>
                <a:cs typeface="Arial" panose="020B0604020202020204" pitchFamily="34" charset="0"/>
              </a:rPr>
              <a:t>，</a:t>
            </a:r>
            <a:r>
              <a:rPr lang="en-US" sz="2400" dirty="0">
                <a:latin typeface="华文细黑" panose="02010600040101010101" pitchFamily="2" charset="-122"/>
                <a:ea typeface="华文细黑" panose="02010600040101010101" pitchFamily="2" charset="-122"/>
              </a:rPr>
              <a:t>Thomas H. </a:t>
            </a:r>
            <a:r>
              <a:rPr lang="en-US" sz="2400" dirty="0" err="1">
                <a:latin typeface="华文细黑" panose="02010600040101010101" pitchFamily="2" charset="-122"/>
                <a:ea typeface="华文细黑" panose="02010600040101010101" pitchFamily="2" charset="-122"/>
              </a:rPr>
              <a:t>Cormen</a:t>
            </a:r>
            <a:r>
              <a:rPr lang="en-US" sz="2400" dirty="0">
                <a:latin typeface="华文细黑" panose="02010600040101010101" pitchFamily="2" charset="-122"/>
                <a:ea typeface="华文细黑" panose="02010600040101010101" pitchFamily="2" charset="-122"/>
              </a:rPr>
              <a:t>, Charles E. </a:t>
            </a:r>
            <a:r>
              <a:rPr lang="en-US" sz="2400" dirty="0" err="1">
                <a:latin typeface="华文细黑" panose="02010600040101010101" pitchFamily="2" charset="-122"/>
                <a:ea typeface="华文细黑" panose="02010600040101010101" pitchFamily="2" charset="-122"/>
              </a:rPr>
              <a:t>Leiserson</a:t>
            </a:r>
            <a:r>
              <a:rPr lang="en-US" sz="2400" dirty="0">
                <a:latin typeface="华文细黑" panose="02010600040101010101" pitchFamily="2" charset="-122"/>
                <a:ea typeface="华文细黑" panose="02010600040101010101" pitchFamily="2" charset="-122"/>
              </a:rPr>
              <a:t>, et al.</a:t>
            </a:r>
            <a:r>
              <a:rPr lang="zh-CN" altLang="en-US" sz="2400" dirty="0">
                <a:latin typeface="华文细黑" panose="02010600040101010101" pitchFamily="2" charset="-122"/>
                <a:ea typeface="华文细黑" panose="02010600040101010101" pitchFamily="2" charset="-122"/>
                <a:cs typeface="Arial" panose="020B0604020202020204" pitchFamily="34" charset="0"/>
              </a:rPr>
              <a:t>中译本：</a:t>
            </a:r>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算法导论</a:t>
            </a:r>
            <a:r>
              <a:rPr lang="en-US" altLang="zh-CN" sz="2400" dirty="0">
                <a:latin typeface="华文细黑" panose="02010600040101010101" pitchFamily="2" charset="-122"/>
                <a:ea typeface="华文细黑" panose="02010600040101010101" pitchFamily="2" charset="-122"/>
                <a:cs typeface="Arial" panose="020B0604020202020204" pitchFamily="34" charset="0"/>
              </a:rPr>
              <a:t>》</a:t>
            </a:r>
            <a:r>
              <a:rPr lang="zh-CN" altLang="en-US" sz="2400" dirty="0">
                <a:latin typeface="华文细黑" panose="02010600040101010101" pitchFamily="2" charset="-122"/>
                <a:ea typeface="华文细黑" panose="02010600040101010101" pitchFamily="2" charset="-122"/>
                <a:cs typeface="Arial" panose="020B0604020202020204" pitchFamily="34" charset="0"/>
              </a:rPr>
              <a:t>，殷建平等译，机械工业出版社，</a:t>
            </a:r>
            <a:r>
              <a:rPr lang="en-US" sz="2400" dirty="0">
                <a:latin typeface="华文细黑" panose="02010600040101010101" pitchFamily="2" charset="-122"/>
                <a:ea typeface="华文细黑" panose="02010600040101010101" pitchFamily="2" charset="-122"/>
              </a:rPr>
              <a:t>2013</a:t>
            </a:r>
            <a:r>
              <a:rPr lang="zh-CN" altLang="en-US" sz="2400" dirty="0">
                <a:latin typeface="华文细黑" panose="02010600040101010101" pitchFamily="2" charset="-122"/>
                <a:ea typeface="华文细黑" panose="02010600040101010101" pitchFamily="2" charset="-122"/>
                <a:cs typeface="Arial" panose="020B0604020202020204" pitchFamily="34" charset="0"/>
              </a:rPr>
              <a:t>年</a:t>
            </a:r>
            <a:r>
              <a:rPr lang="en-US" sz="2400" dirty="0">
                <a:latin typeface="华文细黑" panose="02010600040101010101" pitchFamily="2" charset="-122"/>
                <a:ea typeface="华文细黑" panose="02010600040101010101" pitchFamily="2" charset="-122"/>
              </a:rPr>
              <a:t>1</a:t>
            </a:r>
            <a:r>
              <a:rPr lang="zh-CN" altLang="en-US" sz="2400" dirty="0">
                <a:latin typeface="华文细黑" panose="02010600040101010101" pitchFamily="2" charset="-122"/>
                <a:ea typeface="华文细黑" panose="02010600040101010101" pitchFamily="2" charset="-122"/>
                <a:cs typeface="Arial" panose="020B0604020202020204" pitchFamily="34" charset="0"/>
              </a:rPr>
              <a:t>月</a:t>
            </a:r>
            <a:r>
              <a:rPr lang="en-US" sz="2400" dirty="0">
                <a:latin typeface="华文细黑" panose="02010600040101010101" pitchFamily="2" charset="-122"/>
                <a:ea typeface="华文细黑" panose="02010600040101010101" pitchFamily="2" charset="-122"/>
              </a:rPr>
              <a:t>.</a:t>
            </a:r>
          </a:p>
        </p:txBody>
      </p:sp>
      <p:sp>
        <p:nvSpPr>
          <p:cNvPr id="8" name="灯片编号占位符 7">
            <a:extLst>
              <a:ext uri="{FF2B5EF4-FFF2-40B4-BE49-F238E27FC236}">
                <a16:creationId xmlns:a16="http://schemas.microsoft.com/office/drawing/2014/main" id="{DE0017DB-DC7B-4FC7-A1B9-DD1C4E6BB456}"/>
              </a:ext>
            </a:extLst>
          </p:cNvPr>
          <p:cNvSpPr>
            <a:spLocks noGrp="1"/>
          </p:cNvSpPr>
          <p:nvPr>
            <p:ph type="sldNum" sz="quarter" idx="12"/>
          </p:nvPr>
        </p:nvSpPr>
        <p:spPr/>
        <p:txBody>
          <a:bodyPr/>
          <a:lstStyle/>
          <a:p>
            <a:fld id="{C462427C-90CD-4661-B725-C3D658441D48}" type="slidenum">
              <a:rPr lang="en-US" smtClean="0"/>
              <a:t>5</a:t>
            </a:fld>
            <a:endParaRPr lang="en-US"/>
          </a:p>
        </p:txBody>
      </p:sp>
    </p:spTree>
    <p:extLst>
      <p:ext uri="{BB962C8B-B14F-4D97-AF65-F5344CB8AC3E}">
        <p14:creationId xmlns:p14="http://schemas.microsoft.com/office/powerpoint/2010/main" val="3706739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4B7C404-B239-43F6-B761-532418375F28}"/>
              </a:ext>
            </a:extLst>
          </p:cNvPr>
          <p:cNvSpPr>
            <a:spLocks noGrp="1"/>
          </p:cNvSpPr>
          <p:nvPr>
            <p:ph type="sldNum" sz="quarter" idx="12"/>
          </p:nvPr>
        </p:nvSpPr>
        <p:spPr/>
        <p:txBody>
          <a:bodyPr/>
          <a:lstStyle/>
          <a:p>
            <a:fld id="{C462427C-90CD-4661-B725-C3D658441D48}" type="slidenum">
              <a:rPr lang="en-US" smtClean="0"/>
              <a:t>50</a:t>
            </a:fld>
            <a:endParaRPr lang="en-US"/>
          </a:p>
        </p:txBody>
      </p:sp>
      <p:pic>
        <p:nvPicPr>
          <p:cNvPr id="5" name="图片 4">
            <a:extLst>
              <a:ext uri="{FF2B5EF4-FFF2-40B4-BE49-F238E27FC236}">
                <a16:creationId xmlns:a16="http://schemas.microsoft.com/office/drawing/2014/main" id="{C7357051-79B8-4E91-A7FC-71C10A8CF1E7}"/>
              </a:ext>
            </a:extLst>
          </p:cNvPr>
          <p:cNvPicPr>
            <a:picLocks noChangeAspect="1"/>
          </p:cNvPicPr>
          <p:nvPr/>
        </p:nvPicPr>
        <p:blipFill>
          <a:blip r:embed="rId3"/>
          <a:stretch>
            <a:fillRect/>
          </a:stretch>
        </p:blipFill>
        <p:spPr>
          <a:xfrm>
            <a:off x="0" y="381000"/>
            <a:ext cx="9144000" cy="3926871"/>
          </a:xfrm>
          <a:prstGeom prst="rect">
            <a:avLst/>
          </a:prstGeom>
        </p:spPr>
      </p:pic>
      <p:sp>
        <p:nvSpPr>
          <p:cNvPr id="3" name="文本框 2">
            <a:extLst>
              <a:ext uri="{FF2B5EF4-FFF2-40B4-BE49-F238E27FC236}">
                <a16:creationId xmlns:a16="http://schemas.microsoft.com/office/drawing/2014/main" id="{63FDA0D1-5151-5932-D898-7A005FF43A26}"/>
              </a:ext>
            </a:extLst>
          </p:cNvPr>
          <p:cNvSpPr txBox="1"/>
          <p:nvPr/>
        </p:nvSpPr>
        <p:spPr>
          <a:xfrm>
            <a:off x="4775432" y="2429312"/>
            <a:ext cx="1168167" cy="369332"/>
          </a:xfrm>
          <a:prstGeom prst="rect">
            <a:avLst/>
          </a:prstGeom>
          <a:solidFill>
            <a:schemeClr val="bg1">
              <a:lumMod val="95000"/>
            </a:schemeClr>
          </a:solidFill>
        </p:spPr>
        <p:txBody>
          <a:bodyPr wrap="square" lIns="0" tIns="0" rIns="0" bIns="0" rtlCol="0">
            <a:spAutoFit/>
          </a:bodyPr>
          <a:lstStyle/>
          <a:p>
            <a:r>
              <a:rPr lang="zh-CN" altLang="en-US" sz="2400" dirty="0">
                <a:latin typeface="楷体" panose="02010609060101010101" pitchFamily="49" charset="-122"/>
                <a:ea typeface="楷体" panose="02010609060101010101" pitchFamily="49" charset="-122"/>
              </a:rPr>
              <a:t>且大于</a:t>
            </a:r>
            <a:r>
              <a:rPr lang="en-US" altLang="zh-CN" sz="2400" dirty="0">
                <a:latin typeface="楷体" panose="02010609060101010101" pitchFamily="49" charset="-122"/>
                <a:ea typeface="楷体" panose="02010609060101010101" pitchFamily="49" charset="-122"/>
              </a:rPr>
              <a:t>0</a:t>
            </a:r>
            <a:r>
              <a:rPr lang="zh-CN" altLang="en-US" sz="2400" dirty="0">
                <a:latin typeface="楷体" panose="02010609060101010101" pitchFamily="49" charset="-122"/>
                <a:ea typeface="楷体" panose="02010609060101010101" pitchFamily="49" charset="-122"/>
              </a:rPr>
              <a:t>，</a:t>
            </a:r>
            <a:endParaRPr 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74995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E4ED81-CABA-4FD6-84A9-2FFF6BEDEA77}"/>
              </a:ext>
            </a:extLst>
          </p:cNvPr>
          <p:cNvSpPr>
            <a:spLocks noGrp="1"/>
          </p:cNvSpPr>
          <p:nvPr>
            <p:ph type="sldNum" sz="quarter" idx="12"/>
          </p:nvPr>
        </p:nvSpPr>
        <p:spPr/>
        <p:txBody>
          <a:bodyPr/>
          <a:lstStyle/>
          <a:p>
            <a:fld id="{C462427C-90CD-4661-B725-C3D658441D48}" type="slidenum">
              <a:rPr lang="en-US" smtClean="0"/>
              <a:t>51</a:t>
            </a:fld>
            <a:endParaRPr lang="en-US"/>
          </a:p>
        </p:txBody>
      </p:sp>
      <p:pic>
        <p:nvPicPr>
          <p:cNvPr id="4" name="图片 3">
            <a:extLst>
              <a:ext uri="{FF2B5EF4-FFF2-40B4-BE49-F238E27FC236}">
                <a16:creationId xmlns:a16="http://schemas.microsoft.com/office/drawing/2014/main" id="{EC4586BD-1CB5-4576-AA5A-9EAC733AE7E3}"/>
              </a:ext>
            </a:extLst>
          </p:cNvPr>
          <p:cNvPicPr>
            <a:picLocks noChangeAspect="1"/>
          </p:cNvPicPr>
          <p:nvPr/>
        </p:nvPicPr>
        <p:blipFill>
          <a:blip r:embed="rId3"/>
          <a:stretch>
            <a:fillRect/>
          </a:stretch>
        </p:blipFill>
        <p:spPr>
          <a:xfrm>
            <a:off x="5442" y="265586"/>
            <a:ext cx="9138557" cy="6580690"/>
          </a:xfrm>
          <a:prstGeom prst="rect">
            <a:avLst/>
          </a:prstGeom>
        </p:spPr>
      </p:pic>
      <p:sp>
        <p:nvSpPr>
          <p:cNvPr id="6" name="文本框 5">
            <a:extLst>
              <a:ext uri="{FF2B5EF4-FFF2-40B4-BE49-F238E27FC236}">
                <a16:creationId xmlns:a16="http://schemas.microsoft.com/office/drawing/2014/main" id="{FCD65C8F-47FE-9FD5-B3E8-B65208DDDD21}"/>
              </a:ext>
            </a:extLst>
          </p:cNvPr>
          <p:cNvSpPr txBox="1"/>
          <p:nvPr/>
        </p:nvSpPr>
        <p:spPr>
          <a:xfrm>
            <a:off x="1524000" y="4038600"/>
            <a:ext cx="1676400" cy="400110"/>
          </a:xfrm>
          <a:prstGeom prst="rect">
            <a:avLst/>
          </a:prstGeom>
          <a:solidFill>
            <a:schemeClr val="bg1"/>
          </a:solidFill>
        </p:spPr>
        <p:txBody>
          <a:bodyPr wrap="square" lIns="0" rIns="0" rtlCol="0">
            <a:spAutoFit/>
          </a:bodyPr>
          <a:lstStyle/>
          <a:p>
            <a:r>
              <a:rPr lang="en-US" sz="2000" i="1" kern="1400" dirty="0">
                <a:latin typeface="Times" panose="02020603050405020304" pitchFamily="18" charset="0"/>
                <a:sym typeface="Symbol" panose="05050102010706020507" pitchFamily="18" charset="2"/>
              </a:rPr>
              <a:t> f</a:t>
            </a:r>
            <a:r>
              <a:rPr lang="en-US" sz="2000" kern="1400" dirty="0">
                <a:latin typeface="Times" panose="02020603050405020304" pitchFamily="18" charset="0"/>
                <a:sym typeface="Symbol" panose="05050102010706020507" pitchFamily="18" charset="2"/>
              </a:rPr>
              <a:t>(</a:t>
            </a:r>
            <a:r>
              <a:rPr lang="en-US" sz="2000" i="1" kern="1400" dirty="0">
                <a:latin typeface="Times" panose="02020603050405020304" pitchFamily="18" charset="0"/>
                <a:sym typeface="Symbol" panose="05050102010706020507" pitchFamily="18" charset="2"/>
              </a:rPr>
              <a:t>x</a:t>
            </a:r>
            <a:r>
              <a:rPr lang="en-US" sz="2000" kern="1400" dirty="0">
                <a:latin typeface="Times" panose="02020603050405020304" pitchFamily="18" charset="0"/>
                <a:sym typeface="Symbol" panose="05050102010706020507" pitchFamily="18" charset="2"/>
              </a:rPr>
              <a:t>) </a:t>
            </a:r>
            <a:r>
              <a:rPr lang="zh-CN" altLang="en-US" sz="2000" kern="1400" dirty="0">
                <a:latin typeface="楷体" panose="02010609060101010101" pitchFamily="49" charset="-122"/>
                <a:ea typeface="楷体" panose="02010609060101010101" pitchFamily="49" charset="-122"/>
                <a:sym typeface="Symbol" panose="05050102010706020507" pitchFamily="18" charset="2"/>
              </a:rPr>
              <a:t>是增函数</a:t>
            </a:r>
            <a:endParaRPr lang="en-US" sz="2000" kern="1400"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21614F0A-E3F0-2619-5AC2-786D4352A066}"/>
              </a:ext>
            </a:extLst>
          </p:cNvPr>
          <p:cNvSpPr txBox="1"/>
          <p:nvPr/>
        </p:nvSpPr>
        <p:spPr>
          <a:xfrm>
            <a:off x="2514600" y="5451582"/>
            <a:ext cx="1676400" cy="400110"/>
          </a:xfrm>
          <a:prstGeom prst="rect">
            <a:avLst/>
          </a:prstGeom>
          <a:solidFill>
            <a:schemeClr val="bg1"/>
          </a:solidFill>
        </p:spPr>
        <p:txBody>
          <a:bodyPr wrap="square" lIns="0" rIns="0" rtlCol="0">
            <a:spAutoFit/>
          </a:bodyPr>
          <a:lstStyle/>
          <a:p>
            <a:r>
              <a:rPr lang="en-US" sz="2000" i="1" kern="1400" dirty="0">
                <a:latin typeface="Times" panose="02020603050405020304" pitchFamily="18" charset="0"/>
                <a:sym typeface="Symbol" panose="05050102010706020507" pitchFamily="18" charset="2"/>
              </a:rPr>
              <a:t> f</a:t>
            </a:r>
            <a:r>
              <a:rPr lang="en-US" sz="2000" kern="1400" dirty="0">
                <a:latin typeface="Times" panose="02020603050405020304" pitchFamily="18" charset="0"/>
                <a:sym typeface="Symbol" panose="05050102010706020507" pitchFamily="18" charset="2"/>
              </a:rPr>
              <a:t>(</a:t>
            </a:r>
            <a:r>
              <a:rPr lang="en-US" sz="2000" i="1" kern="1400" dirty="0">
                <a:latin typeface="Times" panose="02020603050405020304" pitchFamily="18" charset="0"/>
                <a:sym typeface="Symbol" panose="05050102010706020507" pitchFamily="18" charset="2"/>
              </a:rPr>
              <a:t>x</a:t>
            </a:r>
            <a:r>
              <a:rPr lang="en-US" sz="2000" kern="1400" dirty="0">
                <a:latin typeface="Times" panose="02020603050405020304" pitchFamily="18" charset="0"/>
                <a:sym typeface="Symbol" panose="05050102010706020507" pitchFamily="18" charset="2"/>
              </a:rPr>
              <a:t>) </a:t>
            </a:r>
            <a:r>
              <a:rPr lang="zh-CN" altLang="en-US" sz="2000" kern="1400" dirty="0">
                <a:latin typeface="楷体" panose="02010609060101010101" pitchFamily="49" charset="-122"/>
                <a:ea typeface="楷体" panose="02010609060101010101" pitchFamily="49" charset="-122"/>
                <a:sym typeface="Symbol" panose="05050102010706020507" pitchFamily="18" charset="2"/>
              </a:rPr>
              <a:t>是减函数</a:t>
            </a:r>
            <a:endParaRPr lang="en-US" sz="2000" kern="1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3406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F7E39E-1BC6-41E8-ABF0-8B6583C8BF8C}"/>
              </a:ext>
            </a:extLst>
          </p:cNvPr>
          <p:cNvPicPr>
            <a:picLocks noChangeAspect="1"/>
          </p:cNvPicPr>
          <p:nvPr/>
        </p:nvPicPr>
        <p:blipFill>
          <a:blip r:embed="rId3"/>
          <a:stretch>
            <a:fillRect/>
          </a:stretch>
        </p:blipFill>
        <p:spPr>
          <a:xfrm>
            <a:off x="335813" y="296448"/>
            <a:ext cx="8472374" cy="6059902"/>
          </a:xfrm>
          <a:prstGeom prst="rect">
            <a:avLst/>
          </a:prstGeom>
        </p:spPr>
      </p:pic>
      <p:sp>
        <p:nvSpPr>
          <p:cNvPr id="2" name="灯片编号占位符 1">
            <a:extLst>
              <a:ext uri="{FF2B5EF4-FFF2-40B4-BE49-F238E27FC236}">
                <a16:creationId xmlns:a16="http://schemas.microsoft.com/office/drawing/2014/main" id="{00BF950D-9224-451C-837E-13837FFE09D3}"/>
              </a:ext>
            </a:extLst>
          </p:cNvPr>
          <p:cNvSpPr>
            <a:spLocks noGrp="1"/>
          </p:cNvSpPr>
          <p:nvPr>
            <p:ph type="sldNum" sz="quarter" idx="12"/>
          </p:nvPr>
        </p:nvSpPr>
        <p:spPr/>
        <p:txBody>
          <a:bodyPr/>
          <a:lstStyle/>
          <a:p>
            <a:fld id="{C462427C-90CD-4661-B725-C3D658441D48}" type="slidenum">
              <a:rPr lang="en-US" smtClean="0"/>
              <a:t>52</a:t>
            </a:fld>
            <a:endParaRPr lang="en-US"/>
          </a:p>
        </p:txBody>
      </p:sp>
      <p:sp>
        <p:nvSpPr>
          <p:cNvPr id="4" name="文本框 3">
            <a:extLst>
              <a:ext uri="{FF2B5EF4-FFF2-40B4-BE49-F238E27FC236}">
                <a16:creationId xmlns:a16="http://schemas.microsoft.com/office/drawing/2014/main" id="{21C925A6-BBB1-4B0C-97CA-E5AC00168125}"/>
              </a:ext>
            </a:extLst>
          </p:cNvPr>
          <p:cNvSpPr txBox="1"/>
          <p:nvPr/>
        </p:nvSpPr>
        <p:spPr>
          <a:xfrm rot="10800000">
            <a:off x="2514600" y="4114800"/>
            <a:ext cx="461665" cy="425758"/>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a</a:t>
            </a:r>
            <a:r>
              <a:rPr lang="en-US" dirty="0">
                <a:latin typeface="Times" panose="02020603050405020304" pitchFamily="18" charset="0"/>
              </a:rPr>
              <a:t>)</a:t>
            </a:r>
          </a:p>
        </p:txBody>
      </p:sp>
      <p:sp>
        <p:nvSpPr>
          <p:cNvPr id="5" name="文本框 4">
            <a:extLst>
              <a:ext uri="{FF2B5EF4-FFF2-40B4-BE49-F238E27FC236}">
                <a16:creationId xmlns:a16="http://schemas.microsoft.com/office/drawing/2014/main" id="{C00D8CAA-3955-40C4-BC04-733847228E92}"/>
              </a:ext>
            </a:extLst>
          </p:cNvPr>
          <p:cNvSpPr txBox="1"/>
          <p:nvPr/>
        </p:nvSpPr>
        <p:spPr>
          <a:xfrm rot="10800000">
            <a:off x="3200400" y="3875334"/>
            <a:ext cx="461665" cy="696666"/>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a+</a:t>
            </a:r>
            <a:r>
              <a:rPr lang="en-US" dirty="0">
                <a:latin typeface="Times" panose="02020603050405020304" pitchFamily="18" charset="0"/>
              </a:rPr>
              <a:t>1)</a:t>
            </a:r>
          </a:p>
        </p:txBody>
      </p:sp>
      <p:sp>
        <p:nvSpPr>
          <p:cNvPr id="6" name="文本框 5">
            <a:extLst>
              <a:ext uri="{FF2B5EF4-FFF2-40B4-BE49-F238E27FC236}">
                <a16:creationId xmlns:a16="http://schemas.microsoft.com/office/drawing/2014/main" id="{2EBC5F9C-7859-4378-9C0C-30E4821320FD}"/>
              </a:ext>
            </a:extLst>
          </p:cNvPr>
          <p:cNvSpPr txBox="1"/>
          <p:nvPr/>
        </p:nvSpPr>
        <p:spPr>
          <a:xfrm rot="10800000">
            <a:off x="5251104" y="4010788"/>
            <a:ext cx="461665" cy="425758"/>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b</a:t>
            </a:r>
            <a:r>
              <a:rPr lang="en-US" dirty="0">
                <a:latin typeface="Times" panose="02020603050405020304" pitchFamily="18" charset="0"/>
              </a:rPr>
              <a:t>)</a:t>
            </a:r>
          </a:p>
        </p:txBody>
      </p:sp>
      <p:grpSp>
        <p:nvGrpSpPr>
          <p:cNvPr id="17" name="组合 16">
            <a:extLst>
              <a:ext uri="{FF2B5EF4-FFF2-40B4-BE49-F238E27FC236}">
                <a16:creationId xmlns:a16="http://schemas.microsoft.com/office/drawing/2014/main" id="{17EDFDF1-952C-4099-81F2-126C2D377D40}"/>
              </a:ext>
            </a:extLst>
          </p:cNvPr>
          <p:cNvGrpSpPr/>
          <p:nvPr/>
        </p:nvGrpSpPr>
        <p:grpSpPr>
          <a:xfrm>
            <a:off x="2438400" y="2344057"/>
            <a:ext cx="3657600" cy="2535306"/>
            <a:chOff x="2438400" y="2344057"/>
            <a:chExt cx="3657600" cy="2535306"/>
          </a:xfrm>
        </p:grpSpPr>
        <p:grpSp>
          <p:nvGrpSpPr>
            <p:cNvPr id="13" name="组合 12">
              <a:extLst>
                <a:ext uri="{FF2B5EF4-FFF2-40B4-BE49-F238E27FC236}">
                  <a16:creationId xmlns:a16="http://schemas.microsoft.com/office/drawing/2014/main" id="{78ED942A-B453-49A9-B77E-F572B11A29DC}"/>
                </a:ext>
              </a:extLst>
            </p:cNvPr>
            <p:cNvGrpSpPr/>
            <p:nvPr/>
          </p:nvGrpSpPr>
          <p:grpSpPr>
            <a:xfrm>
              <a:off x="2438400" y="2344057"/>
              <a:ext cx="3379179" cy="2535306"/>
              <a:chOff x="2438400" y="2344057"/>
              <a:chExt cx="3379179" cy="2535306"/>
            </a:xfrm>
          </p:grpSpPr>
          <p:sp>
            <p:nvSpPr>
              <p:cNvPr id="8" name="矩形 7">
                <a:extLst>
                  <a:ext uri="{FF2B5EF4-FFF2-40B4-BE49-F238E27FC236}">
                    <a16:creationId xmlns:a16="http://schemas.microsoft.com/office/drawing/2014/main" id="{98319815-8A72-4221-BF6E-F8372EABEBF3}"/>
                  </a:ext>
                </a:extLst>
              </p:cNvPr>
              <p:cNvSpPr/>
              <p:nvPr/>
            </p:nvSpPr>
            <p:spPr>
              <a:xfrm>
                <a:off x="2438400" y="3657600"/>
                <a:ext cx="685800" cy="1219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F9633EA8-F225-400E-B0B8-7C92385B0C58}"/>
                  </a:ext>
                </a:extLst>
              </p:cNvPr>
              <p:cNvSpPr/>
              <p:nvPr/>
            </p:nvSpPr>
            <p:spPr>
              <a:xfrm>
                <a:off x="3124199" y="3200400"/>
                <a:ext cx="671287" cy="16740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DDAEFECF-C94C-4FB8-9EF4-A0C51FC62E43}"/>
                  </a:ext>
                </a:extLst>
              </p:cNvPr>
              <p:cNvSpPr/>
              <p:nvPr/>
            </p:nvSpPr>
            <p:spPr>
              <a:xfrm>
                <a:off x="3795486" y="2848429"/>
                <a:ext cx="671287" cy="20309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F6A3810E-9872-4E2B-A66E-D0F514AD1F29}"/>
                  </a:ext>
                </a:extLst>
              </p:cNvPr>
              <p:cNvSpPr/>
              <p:nvPr/>
            </p:nvSpPr>
            <p:spPr>
              <a:xfrm>
                <a:off x="4466772" y="2576286"/>
                <a:ext cx="671287" cy="2298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FD4D2E4A-999D-42EC-943F-1B60608BB009}"/>
                  </a:ext>
                </a:extLst>
              </p:cNvPr>
              <p:cNvSpPr/>
              <p:nvPr/>
            </p:nvSpPr>
            <p:spPr>
              <a:xfrm>
                <a:off x="5146292" y="2344057"/>
                <a:ext cx="671287" cy="25304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直接箭头连接符 14">
              <a:extLst>
                <a:ext uri="{FF2B5EF4-FFF2-40B4-BE49-F238E27FC236}">
                  <a16:creationId xmlns:a16="http://schemas.microsoft.com/office/drawing/2014/main" id="{26A4B3A7-761D-44FD-9203-5CFBAB57BB1E}"/>
                </a:ext>
              </a:extLst>
            </p:cNvPr>
            <p:cNvCxnSpPr>
              <a:cxnSpLocks/>
            </p:cNvCxnSpPr>
            <p:nvPr/>
          </p:nvCxnSpPr>
          <p:spPr>
            <a:xfrm flipH="1" flipV="1">
              <a:off x="5817580" y="3429000"/>
              <a:ext cx="278420" cy="2963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52992837-2719-4910-B35D-5E3F32FDE405}"/>
              </a:ext>
            </a:extLst>
          </p:cNvPr>
          <p:cNvGrpSpPr/>
          <p:nvPr/>
        </p:nvGrpSpPr>
        <p:grpSpPr>
          <a:xfrm>
            <a:off x="2391558" y="2168683"/>
            <a:ext cx="4998123" cy="2726781"/>
            <a:chOff x="2393277" y="2158138"/>
            <a:chExt cx="4998123" cy="2726781"/>
          </a:xfrm>
        </p:grpSpPr>
        <p:sp>
          <p:nvSpPr>
            <p:cNvPr id="7" name="任意多边形: 形状 6">
              <a:extLst>
                <a:ext uri="{FF2B5EF4-FFF2-40B4-BE49-F238E27FC236}">
                  <a16:creationId xmlns:a16="http://schemas.microsoft.com/office/drawing/2014/main" id="{8C90D6DE-90C2-4473-BDA3-BD99760FF331}"/>
                </a:ext>
              </a:extLst>
            </p:cNvPr>
            <p:cNvSpPr/>
            <p:nvPr/>
          </p:nvSpPr>
          <p:spPr>
            <a:xfrm>
              <a:off x="2393277" y="2158138"/>
              <a:ext cx="3449702" cy="2726781"/>
            </a:xfrm>
            <a:custGeom>
              <a:avLst/>
              <a:gdLst>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715347 w 3631233"/>
                <a:gd name="connsiteY38" fmla="*/ 239568 h 2912011"/>
                <a:gd name="connsiteX39" fmla="*/ 1307133 w 3631233"/>
                <a:gd name="connsiteY39" fmla="*/ 364754 h 2912011"/>
                <a:gd name="connsiteX40" fmla="*/ 1127519 w 3631233"/>
                <a:gd name="connsiteY40" fmla="*/ 419183 h 2912011"/>
                <a:gd name="connsiteX41" fmla="*/ 964233 w 3631233"/>
                <a:gd name="connsiteY41" fmla="*/ 4844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715347 w 3631233"/>
                <a:gd name="connsiteY38" fmla="*/ 239568 h 2912011"/>
                <a:gd name="connsiteX39" fmla="*/ 1307133 w 3631233"/>
                <a:gd name="connsiteY39" fmla="*/ 364754 h 2912011"/>
                <a:gd name="connsiteX40" fmla="*/ 1127519 w 3631233"/>
                <a:gd name="connsiteY40" fmla="*/ 419183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715347 w 3631233"/>
                <a:gd name="connsiteY38" fmla="*/ 239568 h 2912011"/>
                <a:gd name="connsiteX39" fmla="*/ 1307133 w 3631233"/>
                <a:gd name="connsiteY39" fmla="*/ 364754 h 2912011"/>
                <a:gd name="connsiteX40" fmla="*/ 1350676 w 3631233"/>
                <a:gd name="connsiteY40" fmla="*/ 811069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715347 w 3631233"/>
                <a:gd name="connsiteY38" fmla="*/ 239568 h 2912011"/>
                <a:gd name="connsiteX39" fmla="*/ 1546618 w 3631233"/>
                <a:gd name="connsiteY39" fmla="*/ 587911 h 2912011"/>
                <a:gd name="connsiteX40" fmla="*/ 1350676 w 3631233"/>
                <a:gd name="connsiteY40" fmla="*/ 811069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715347 w 3631233"/>
                <a:gd name="connsiteY38" fmla="*/ 239568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009261 w 3631233"/>
                <a:gd name="connsiteY37" fmla="*/ 141597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292290 w 3631233"/>
                <a:gd name="connsiteY36" fmla="*/ 98054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471904 w 3631233"/>
                <a:gd name="connsiteY35" fmla="*/ 59954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653990 w 3631233"/>
                <a:gd name="connsiteY42" fmla="*/ 631454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436276 w 3631233"/>
                <a:gd name="connsiteY43" fmla="*/ 8219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327419 w 3631233"/>
                <a:gd name="connsiteY44" fmla="*/ 958026 h 2912011"/>
                <a:gd name="connsiteX45" fmla="*/ 234890 w 3631233"/>
                <a:gd name="connsiteY45" fmla="*/ 1061440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327419 w 3631233"/>
                <a:gd name="connsiteY44" fmla="*/ 958026 h 2912011"/>
                <a:gd name="connsiteX45" fmla="*/ 305648 w 3631233"/>
                <a:gd name="connsiteY45" fmla="*/ 1241055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479819 w 3631233"/>
                <a:gd name="connsiteY44" fmla="*/ 1262826 h 2912011"/>
                <a:gd name="connsiteX45" fmla="*/ 305648 w 3631233"/>
                <a:gd name="connsiteY45" fmla="*/ 1241055 h 2912011"/>
                <a:gd name="connsiteX46" fmla="*/ 158690 w 3631233"/>
                <a:gd name="connsiteY46" fmla="*/ 1148526 h 2912011"/>
                <a:gd name="connsiteX47" fmla="*/ 142361 w 3631233"/>
                <a:gd name="connsiteY47" fmla="*/ 1181183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479819 w 3631233"/>
                <a:gd name="connsiteY44" fmla="*/ 1262826 h 2912011"/>
                <a:gd name="connsiteX45" fmla="*/ 305648 w 3631233"/>
                <a:gd name="connsiteY45" fmla="*/ 1241055 h 2912011"/>
                <a:gd name="connsiteX46" fmla="*/ 158690 w 3631233"/>
                <a:gd name="connsiteY46" fmla="*/ 1148526 h 2912011"/>
                <a:gd name="connsiteX47" fmla="*/ 316533 w 3631233"/>
                <a:gd name="connsiteY47" fmla="*/ 1382568 h 2912011"/>
                <a:gd name="connsiteX48" fmla="*/ 120590 w 3631233"/>
                <a:gd name="connsiteY48" fmla="*/ 13335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479819 w 3631233"/>
                <a:gd name="connsiteY44" fmla="*/ 1262826 h 2912011"/>
                <a:gd name="connsiteX45" fmla="*/ 305648 w 3631233"/>
                <a:gd name="connsiteY45" fmla="*/ 1241055 h 2912011"/>
                <a:gd name="connsiteX46" fmla="*/ 158690 w 3631233"/>
                <a:gd name="connsiteY46" fmla="*/ 1148526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23362 w 3631233"/>
                <a:gd name="connsiteY43" fmla="*/ 1126754 h 2912011"/>
                <a:gd name="connsiteX44" fmla="*/ 479819 w 3631233"/>
                <a:gd name="connsiteY44" fmla="*/ 1262826 h 2912011"/>
                <a:gd name="connsiteX45" fmla="*/ 305648 w 3631233"/>
                <a:gd name="connsiteY45" fmla="*/ 1241055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72348 w 3631233"/>
                <a:gd name="connsiteY43" fmla="*/ 1159411 h 2912011"/>
                <a:gd name="connsiteX44" fmla="*/ 479819 w 3631233"/>
                <a:gd name="connsiteY44" fmla="*/ 1262826 h 2912011"/>
                <a:gd name="connsiteX45" fmla="*/ 305648 w 3631233"/>
                <a:gd name="connsiteY45" fmla="*/ 1241055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72348 w 3631233"/>
                <a:gd name="connsiteY43" fmla="*/ 1159411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51961 w 3631233"/>
                <a:gd name="connsiteY42" fmla="*/ 1017897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546618 w 3631233"/>
                <a:gd name="connsiteY39" fmla="*/ 5879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11290 w 3631233"/>
                <a:gd name="connsiteY38" fmla="*/ 462725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26976 w 3631233"/>
                <a:gd name="connsiteY37" fmla="*/ 304883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477347 w 3631233"/>
                <a:gd name="connsiteY36" fmla="*/ 196026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84176 w 3631233"/>
                <a:gd name="connsiteY35" fmla="*/ 190583 h 2912011"/>
                <a:gd name="connsiteX36" fmla="*/ 2549918 w 3631233"/>
                <a:gd name="connsiteY36" fmla="*/ 264969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95061 w 3631233"/>
                <a:gd name="connsiteY35" fmla="*/ 212354 h 2912011"/>
                <a:gd name="connsiteX36" fmla="*/ 2549918 w 3631233"/>
                <a:gd name="connsiteY36" fmla="*/ 264969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95061 w 3631233"/>
                <a:gd name="connsiteY35" fmla="*/ 212354 h 2912011"/>
                <a:gd name="connsiteX36" fmla="*/ 2549918 w 3631233"/>
                <a:gd name="connsiteY36" fmla="*/ 264969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1297 h 2912011"/>
                <a:gd name="connsiteX1" fmla="*/ 82490 w 3631233"/>
                <a:gd name="connsiteY1" fmla="*/ 2095583 h 2912011"/>
                <a:gd name="connsiteX2" fmla="*/ 17176 w 3631233"/>
                <a:gd name="connsiteY2" fmla="*/ 2318740 h 2912011"/>
                <a:gd name="connsiteX3" fmla="*/ 847 w 3631233"/>
                <a:gd name="connsiteY3" fmla="*/ 2438483 h 2912011"/>
                <a:gd name="connsiteX4" fmla="*/ 17176 w 3631233"/>
                <a:gd name="connsiteY4" fmla="*/ 2579997 h 2912011"/>
                <a:gd name="connsiteX5" fmla="*/ 77047 w 3631233"/>
                <a:gd name="connsiteY5" fmla="*/ 2694297 h 2912011"/>
                <a:gd name="connsiteX6" fmla="*/ 109704 w 3631233"/>
                <a:gd name="connsiteY6" fmla="*/ 2716068 h 2912011"/>
                <a:gd name="connsiteX7" fmla="*/ 126033 w 3631233"/>
                <a:gd name="connsiteY7" fmla="*/ 2732397 h 2912011"/>
                <a:gd name="connsiteX8" fmla="*/ 588676 w 3631233"/>
                <a:gd name="connsiteY8" fmla="*/ 2792268 h 2912011"/>
                <a:gd name="connsiteX9" fmla="*/ 1073090 w 3631233"/>
                <a:gd name="connsiteY9" fmla="*/ 2830368 h 2912011"/>
                <a:gd name="connsiteX10" fmla="*/ 1454090 w 3631233"/>
                <a:gd name="connsiteY10" fmla="*/ 2879354 h 2912011"/>
                <a:gd name="connsiteX11" fmla="*/ 1628261 w 3631233"/>
                <a:gd name="connsiteY11" fmla="*/ 2906568 h 2912011"/>
                <a:gd name="connsiteX12" fmla="*/ 1802433 w 3631233"/>
                <a:gd name="connsiteY12" fmla="*/ 2912011 h 2912011"/>
                <a:gd name="connsiteX13" fmla="*/ 1905847 w 3631233"/>
                <a:gd name="connsiteY13" fmla="*/ 2901126 h 2912011"/>
                <a:gd name="connsiteX14" fmla="*/ 2047361 w 3631233"/>
                <a:gd name="connsiteY14" fmla="*/ 2863026 h 2912011"/>
                <a:gd name="connsiteX15" fmla="*/ 2303176 w 3631233"/>
                <a:gd name="connsiteY15" fmla="*/ 2824926 h 2912011"/>
                <a:gd name="connsiteX16" fmla="*/ 2422919 w 3631233"/>
                <a:gd name="connsiteY16" fmla="*/ 2814040 h 2912011"/>
                <a:gd name="connsiteX17" fmla="*/ 2597090 w 3631233"/>
                <a:gd name="connsiteY17" fmla="*/ 2792268 h 2912011"/>
                <a:gd name="connsiteX18" fmla="*/ 3005304 w 3631233"/>
                <a:gd name="connsiteY18" fmla="*/ 2775940 h 2912011"/>
                <a:gd name="connsiteX19" fmla="*/ 3223019 w 3631233"/>
                <a:gd name="connsiteY19" fmla="*/ 2743283 h 2912011"/>
                <a:gd name="connsiteX20" fmla="*/ 3320990 w 3631233"/>
                <a:gd name="connsiteY20" fmla="*/ 2726954 h 2912011"/>
                <a:gd name="connsiteX21" fmla="*/ 3522376 w 3631233"/>
                <a:gd name="connsiteY21" fmla="*/ 2732397 h 2912011"/>
                <a:gd name="connsiteX22" fmla="*/ 3516933 w 3631233"/>
                <a:gd name="connsiteY22" fmla="*/ 2710626 h 2912011"/>
                <a:gd name="connsiteX23" fmla="*/ 3527819 w 3631233"/>
                <a:gd name="connsiteY23" fmla="*/ 2618097 h 2912011"/>
                <a:gd name="connsiteX24" fmla="*/ 3549590 w 3631233"/>
                <a:gd name="connsiteY24" fmla="*/ 2541897 h 2912011"/>
                <a:gd name="connsiteX25" fmla="*/ 3565919 w 3631233"/>
                <a:gd name="connsiteY25" fmla="*/ 2264311 h 2912011"/>
                <a:gd name="connsiteX26" fmla="*/ 3593133 w 3631233"/>
                <a:gd name="connsiteY26" fmla="*/ 1725468 h 2912011"/>
                <a:gd name="connsiteX27" fmla="*/ 3598576 w 3631233"/>
                <a:gd name="connsiteY27" fmla="*/ 1371683 h 2912011"/>
                <a:gd name="connsiteX28" fmla="*/ 3631233 w 3631233"/>
                <a:gd name="connsiteY28" fmla="*/ 669554 h 2912011"/>
                <a:gd name="connsiteX29" fmla="*/ 3620347 w 3631233"/>
                <a:gd name="connsiteY29" fmla="*/ 168811 h 2912011"/>
                <a:gd name="connsiteX30" fmla="*/ 3593133 w 3631233"/>
                <a:gd name="connsiteY30" fmla="*/ 70840 h 2912011"/>
                <a:gd name="connsiteX31" fmla="*/ 3571361 w 3631233"/>
                <a:gd name="connsiteY31" fmla="*/ 38183 h 2912011"/>
                <a:gd name="connsiteX32" fmla="*/ 3533261 w 3631233"/>
                <a:gd name="connsiteY32" fmla="*/ 21854 h 2912011"/>
                <a:gd name="connsiteX33" fmla="*/ 3506047 w 3631233"/>
                <a:gd name="connsiteY33" fmla="*/ 83 h 2912011"/>
                <a:gd name="connsiteX34" fmla="*/ 3217576 w 3631233"/>
                <a:gd name="connsiteY34" fmla="*/ 27297 h 2912011"/>
                <a:gd name="connsiteX35" fmla="*/ 2695061 w 3631233"/>
                <a:gd name="connsiteY35" fmla="*/ 212354 h 2912011"/>
                <a:gd name="connsiteX36" fmla="*/ 2549918 w 3631233"/>
                <a:gd name="connsiteY36" fmla="*/ 264969 h 2912011"/>
                <a:gd name="connsiteX37" fmla="*/ 2277776 w 3631233"/>
                <a:gd name="connsiteY37" fmla="*/ 373826 h 2912011"/>
                <a:gd name="connsiteX38" fmla="*/ 1943947 w 3631233"/>
                <a:gd name="connsiteY38" fmla="*/ 491753 h 2912011"/>
                <a:gd name="connsiteX39" fmla="*/ 1615561 w 3631233"/>
                <a:gd name="connsiteY39" fmla="*/ 638711 h 2912011"/>
                <a:gd name="connsiteX40" fmla="*/ 1345233 w 3631233"/>
                <a:gd name="connsiteY40" fmla="*/ 767526 h 2912011"/>
                <a:gd name="connsiteX41" fmla="*/ 1209162 w 3631233"/>
                <a:gd name="connsiteY41" fmla="*/ 827397 h 2912011"/>
                <a:gd name="connsiteX42" fmla="*/ 799133 w 3631233"/>
                <a:gd name="connsiteY42" fmla="*/ 1039669 h 2912011"/>
                <a:gd name="connsiteX43" fmla="*/ 579605 w 3631233"/>
                <a:gd name="connsiteY43" fmla="*/ 1166668 h 2912011"/>
                <a:gd name="connsiteX44" fmla="*/ 479819 w 3631233"/>
                <a:gd name="connsiteY44" fmla="*/ 1262826 h 2912011"/>
                <a:gd name="connsiteX45" fmla="*/ 421762 w 3631233"/>
                <a:gd name="connsiteY45" fmla="*/ 1299112 h 2912011"/>
                <a:gd name="connsiteX46" fmla="*/ 365519 w 3631233"/>
                <a:gd name="connsiteY46" fmla="*/ 1311812 h 2912011"/>
                <a:gd name="connsiteX47" fmla="*/ 316533 w 3631233"/>
                <a:gd name="connsiteY47" fmla="*/ 1382568 h 2912011"/>
                <a:gd name="connsiteX48" fmla="*/ 191348 w 3631233"/>
                <a:gd name="connsiteY48" fmla="*/ 1409783 h 2912011"/>
                <a:gd name="connsiteX49" fmla="*/ 115147 w 3631233"/>
                <a:gd name="connsiteY49" fmla="*/ 1507754 h 2912011"/>
                <a:gd name="connsiteX50" fmla="*/ 104261 w 3631233"/>
                <a:gd name="connsiteY50" fmla="*/ 1540411 h 2912011"/>
                <a:gd name="connsiteX51" fmla="*/ 115147 w 3631233"/>
                <a:gd name="connsiteY51" fmla="*/ 1551297 h 2912011"/>
                <a:gd name="connsiteX0" fmla="*/ 115147 w 3631233"/>
                <a:gd name="connsiteY0" fmla="*/ 1552797 h 2913511"/>
                <a:gd name="connsiteX1" fmla="*/ 82490 w 3631233"/>
                <a:gd name="connsiteY1" fmla="*/ 2097083 h 2913511"/>
                <a:gd name="connsiteX2" fmla="*/ 17176 w 3631233"/>
                <a:gd name="connsiteY2" fmla="*/ 2320240 h 2913511"/>
                <a:gd name="connsiteX3" fmla="*/ 847 w 3631233"/>
                <a:gd name="connsiteY3" fmla="*/ 2439983 h 2913511"/>
                <a:gd name="connsiteX4" fmla="*/ 17176 w 3631233"/>
                <a:gd name="connsiteY4" fmla="*/ 2581497 h 2913511"/>
                <a:gd name="connsiteX5" fmla="*/ 77047 w 3631233"/>
                <a:gd name="connsiteY5" fmla="*/ 2695797 h 2913511"/>
                <a:gd name="connsiteX6" fmla="*/ 109704 w 3631233"/>
                <a:gd name="connsiteY6" fmla="*/ 2717568 h 2913511"/>
                <a:gd name="connsiteX7" fmla="*/ 126033 w 3631233"/>
                <a:gd name="connsiteY7" fmla="*/ 2733897 h 2913511"/>
                <a:gd name="connsiteX8" fmla="*/ 588676 w 3631233"/>
                <a:gd name="connsiteY8" fmla="*/ 2793768 h 2913511"/>
                <a:gd name="connsiteX9" fmla="*/ 1073090 w 3631233"/>
                <a:gd name="connsiteY9" fmla="*/ 2831868 h 2913511"/>
                <a:gd name="connsiteX10" fmla="*/ 1454090 w 3631233"/>
                <a:gd name="connsiteY10" fmla="*/ 2880854 h 2913511"/>
                <a:gd name="connsiteX11" fmla="*/ 1628261 w 3631233"/>
                <a:gd name="connsiteY11" fmla="*/ 2908068 h 2913511"/>
                <a:gd name="connsiteX12" fmla="*/ 1802433 w 3631233"/>
                <a:gd name="connsiteY12" fmla="*/ 2913511 h 2913511"/>
                <a:gd name="connsiteX13" fmla="*/ 1905847 w 3631233"/>
                <a:gd name="connsiteY13" fmla="*/ 2902626 h 2913511"/>
                <a:gd name="connsiteX14" fmla="*/ 2047361 w 3631233"/>
                <a:gd name="connsiteY14" fmla="*/ 2864526 h 2913511"/>
                <a:gd name="connsiteX15" fmla="*/ 2303176 w 3631233"/>
                <a:gd name="connsiteY15" fmla="*/ 2826426 h 2913511"/>
                <a:gd name="connsiteX16" fmla="*/ 2422919 w 3631233"/>
                <a:gd name="connsiteY16" fmla="*/ 2815540 h 2913511"/>
                <a:gd name="connsiteX17" fmla="*/ 2597090 w 3631233"/>
                <a:gd name="connsiteY17" fmla="*/ 2793768 h 2913511"/>
                <a:gd name="connsiteX18" fmla="*/ 3005304 w 3631233"/>
                <a:gd name="connsiteY18" fmla="*/ 2777440 h 2913511"/>
                <a:gd name="connsiteX19" fmla="*/ 3223019 w 3631233"/>
                <a:gd name="connsiteY19" fmla="*/ 2744783 h 2913511"/>
                <a:gd name="connsiteX20" fmla="*/ 3320990 w 3631233"/>
                <a:gd name="connsiteY20" fmla="*/ 2728454 h 2913511"/>
                <a:gd name="connsiteX21" fmla="*/ 3522376 w 3631233"/>
                <a:gd name="connsiteY21" fmla="*/ 2733897 h 2913511"/>
                <a:gd name="connsiteX22" fmla="*/ 3516933 w 3631233"/>
                <a:gd name="connsiteY22" fmla="*/ 2712126 h 2913511"/>
                <a:gd name="connsiteX23" fmla="*/ 3527819 w 3631233"/>
                <a:gd name="connsiteY23" fmla="*/ 2619597 h 2913511"/>
                <a:gd name="connsiteX24" fmla="*/ 3549590 w 3631233"/>
                <a:gd name="connsiteY24" fmla="*/ 2543397 h 2913511"/>
                <a:gd name="connsiteX25" fmla="*/ 3565919 w 3631233"/>
                <a:gd name="connsiteY25" fmla="*/ 2265811 h 2913511"/>
                <a:gd name="connsiteX26" fmla="*/ 3593133 w 3631233"/>
                <a:gd name="connsiteY26" fmla="*/ 1726968 h 2913511"/>
                <a:gd name="connsiteX27" fmla="*/ 3598576 w 3631233"/>
                <a:gd name="connsiteY27" fmla="*/ 1373183 h 2913511"/>
                <a:gd name="connsiteX28" fmla="*/ 3631233 w 3631233"/>
                <a:gd name="connsiteY28" fmla="*/ 671054 h 2913511"/>
                <a:gd name="connsiteX29" fmla="*/ 3620347 w 3631233"/>
                <a:gd name="connsiteY29" fmla="*/ 170311 h 2913511"/>
                <a:gd name="connsiteX30" fmla="*/ 3593133 w 3631233"/>
                <a:gd name="connsiteY30" fmla="*/ 72340 h 2913511"/>
                <a:gd name="connsiteX31" fmla="*/ 3571361 w 3631233"/>
                <a:gd name="connsiteY31" fmla="*/ 39683 h 2913511"/>
                <a:gd name="connsiteX32" fmla="*/ 3533261 w 3631233"/>
                <a:gd name="connsiteY32" fmla="*/ 23354 h 2913511"/>
                <a:gd name="connsiteX33" fmla="*/ 3506047 w 3631233"/>
                <a:gd name="connsiteY33" fmla="*/ 1583 h 2913511"/>
                <a:gd name="connsiteX34" fmla="*/ 3246605 w 3631233"/>
                <a:gd name="connsiteY34" fmla="*/ 65083 h 2913511"/>
                <a:gd name="connsiteX35" fmla="*/ 2695061 w 3631233"/>
                <a:gd name="connsiteY35" fmla="*/ 213854 h 2913511"/>
                <a:gd name="connsiteX36" fmla="*/ 2549918 w 3631233"/>
                <a:gd name="connsiteY36" fmla="*/ 266469 h 2913511"/>
                <a:gd name="connsiteX37" fmla="*/ 2277776 w 3631233"/>
                <a:gd name="connsiteY37" fmla="*/ 375326 h 2913511"/>
                <a:gd name="connsiteX38" fmla="*/ 1943947 w 3631233"/>
                <a:gd name="connsiteY38" fmla="*/ 493253 h 2913511"/>
                <a:gd name="connsiteX39" fmla="*/ 1615561 w 3631233"/>
                <a:gd name="connsiteY39" fmla="*/ 640211 h 2913511"/>
                <a:gd name="connsiteX40" fmla="*/ 1345233 w 3631233"/>
                <a:gd name="connsiteY40" fmla="*/ 769026 h 2913511"/>
                <a:gd name="connsiteX41" fmla="*/ 1209162 w 3631233"/>
                <a:gd name="connsiteY41" fmla="*/ 828897 h 2913511"/>
                <a:gd name="connsiteX42" fmla="*/ 799133 w 3631233"/>
                <a:gd name="connsiteY42" fmla="*/ 1041169 h 2913511"/>
                <a:gd name="connsiteX43" fmla="*/ 579605 w 3631233"/>
                <a:gd name="connsiteY43" fmla="*/ 1168168 h 2913511"/>
                <a:gd name="connsiteX44" fmla="*/ 479819 w 3631233"/>
                <a:gd name="connsiteY44" fmla="*/ 1264326 h 2913511"/>
                <a:gd name="connsiteX45" fmla="*/ 421762 w 3631233"/>
                <a:gd name="connsiteY45" fmla="*/ 1300612 h 2913511"/>
                <a:gd name="connsiteX46" fmla="*/ 365519 w 3631233"/>
                <a:gd name="connsiteY46" fmla="*/ 1313312 h 2913511"/>
                <a:gd name="connsiteX47" fmla="*/ 316533 w 3631233"/>
                <a:gd name="connsiteY47" fmla="*/ 1384068 h 2913511"/>
                <a:gd name="connsiteX48" fmla="*/ 191348 w 3631233"/>
                <a:gd name="connsiteY48" fmla="*/ 1411283 h 2913511"/>
                <a:gd name="connsiteX49" fmla="*/ 115147 w 3631233"/>
                <a:gd name="connsiteY49" fmla="*/ 1509254 h 2913511"/>
                <a:gd name="connsiteX50" fmla="*/ 104261 w 3631233"/>
                <a:gd name="connsiteY50" fmla="*/ 1541911 h 2913511"/>
                <a:gd name="connsiteX51" fmla="*/ 115147 w 3631233"/>
                <a:gd name="connsiteY51" fmla="*/ 1552797 h 2913511"/>
                <a:gd name="connsiteX0" fmla="*/ 115147 w 3631233"/>
                <a:gd name="connsiteY0" fmla="*/ 1552797 h 2913511"/>
                <a:gd name="connsiteX1" fmla="*/ 82490 w 3631233"/>
                <a:gd name="connsiteY1" fmla="*/ 2097083 h 2913511"/>
                <a:gd name="connsiteX2" fmla="*/ 17176 w 3631233"/>
                <a:gd name="connsiteY2" fmla="*/ 2320240 h 2913511"/>
                <a:gd name="connsiteX3" fmla="*/ 847 w 3631233"/>
                <a:gd name="connsiteY3" fmla="*/ 2439983 h 2913511"/>
                <a:gd name="connsiteX4" fmla="*/ 17176 w 3631233"/>
                <a:gd name="connsiteY4" fmla="*/ 2581497 h 2913511"/>
                <a:gd name="connsiteX5" fmla="*/ 77047 w 3631233"/>
                <a:gd name="connsiteY5" fmla="*/ 2695797 h 2913511"/>
                <a:gd name="connsiteX6" fmla="*/ 109704 w 3631233"/>
                <a:gd name="connsiteY6" fmla="*/ 2717568 h 2913511"/>
                <a:gd name="connsiteX7" fmla="*/ 126033 w 3631233"/>
                <a:gd name="connsiteY7" fmla="*/ 2733897 h 2913511"/>
                <a:gd name="connsiteX8" fmla="*/ 588676 w 3631233"/>
                <a:gd name="connsiteY8" fmla="*/ 2793768 h 2913511"/>
                <a:gd name="connsiteX9" fmla="*/ 1073090 w 3631233"/>
                <a:gd name="connsiteY9" fmla="*/ 2831868 h 2913511"/>
                <a:gd name="connsiteX10" fmla="*/ 1454090 w 3631233"/>
                <a:gd name="connsiteY10" fmla="*/ 2880854 h 2913511"/>
                <a:gd name="connsiteX11" fmla="*/ 1628261 w 3631233"/>
                <a:gd name="connsiteY11" fmla="*/ 2908068 h 2913511"/>
                <a:gd name="connsiteX12" fmla="*/ 1802433 w 3631233"/>
                <a:gd name="connsiteY12" fmla="*/ 2913511 h 2913511"/>
                <a:gd name="connsiteX13" fmla="*/ 1905847 w 3631233"/>
                <a:gd name="connsiteY13" fmla="*/ 2902626 h 2913511"/>
                <a:gd name="connsiteX14" fmla="*/ 2047361 w 3631233"/>
                <a:gd name="connsiteY14" fmla="*/ 2864526 h 2913511"/>
                <a:gd name="connsiteX15" fmla="*/ 2303176 w 3631233"/>
                <a:gd name="connsiteY15" fmla="*/ 2826426 h 2913511"/>
                <a:gd name="connsiteX16" fmla="*/ 2422919 w 3631233"/>
                <a:gd name="connsiteY16" fmla="*/ 2815540 h 2913511"/>
                <a:gd name="connsiteX17" fmla="*/ 2597090 w 3631233"/>
                <a:gd name="connsiteY17" fmla="*/ 2793768 h 2913511"/>
                <a:gd name="connsiteX18" fmla="*/ 3005304 w 3631233"/>
                <a:gd name="connsiteY18" fmla="*/ 2777440 h 2913511"/>
                <a:gd name="connsiteX19" fmla="*/ 3223019 w 3631233"/>
                <a:gd name="connsiteY19" fmla="*/ 2744783 h 2913511"/>
                <a:gd name="connsiteX20" fmla="*/ 3320990 w 3631233"/>
                <a:gd name="connsiteY20" fmla="*/ 2728454 h 2913511"/>
                <a:gd name="connsiteX21" fmla="*/ 3522376 w 3631233"/>
                <a:gd name="connsiteY21" fmla="*/ 2733897 h 2913511"/>
                <a:gd name="connsiteX22" fmla="*/ 3516933 w 3631233"/>
                <a:gd name="connsiteY22" fmla="*/ 2712126 h 2913511"/>
                <a:gd name="connsiteX23" fmla="*/ 3527819 w 3631233"/>
                <a:gd name="connsiteY23" fmla="*/ 2619597 h 2913511"/>
                <a:gd name="connsiteX24" fmla="*/ 3549590 w 3631233"/>
                <a:gd name="connsiteY24" fmla="*/ 2543397 h 2913511"/>
                <a:gd name="connsiteX25" fmla="*/ 3565919 w 3631233"/>
                <a:gd name="connsiteY25" fmla="*/ 2265811 h 2913511"/>
                <a:gd name="connsiteX26" fmla="*/ 3593133 w 3631233"/>
                <a:gd name="connsiteY26" fmla="*/ 1726968 h 2913511"/>
                <a:gd name="connsiteX27" fmla="*/ 3598576 w 3631233"/>
                <a:gd name="connsiteY27" fmla="*/ 1373183 h 2913511"/>
                <a:gd name="connsiteX28" fmla="*/ 3631233 w 3631233"/>
                <a:gd name="connsiteY28" fmla="*/ 671054 h 2913511"/>
                <a:gd name="connsiteX29" fmla="*/ 3620347 w 3631233"/>
                <a:gd name="connsiteY29" fmla="*/ 170311 h 2913511"/>
                <a:gd name="connsiteX30" fmla="*/ 3593133 w 3631233"/>
                <a:gd name="connsiteY30" fmla="*/ 72340 h 2913511"/>
                <a:gd name="connsiteX31" fmla="*/ 3571361 w 3631233"/>
                <a:gd name="connsiteY31" fmla="*/ 39683 h 2913511"/>
                <a:gd name="connsiteX32" fmla="*/ 3533261 w 3631233"/>
                <a:gd name="connsiteY32" fmla="*/ 23354 h 2913511"/>
                <a:gd name="connsiteX33" fmla="*/ 3506047 w 3631233"/>
                <a:gd name="connsiteY33" fmla="*/ 1583 h 2913511"/>
                <a:gd name="connsiteX34" fmla="*/ 3246605 w 3631233"/>
                <a:gd name="connsiteY34" fmla="*/ 65083 h 2913511"/>
                <a:gd name="connsiteX35" fmla="*/ 2695061 w 3631233"/>
                <a:gd name="connsiteY35" fmla="*/ 213854 h 2913511"/>
                <a:gd name="connsiteX36" fmla="*/ 2549918 w 3631233"/>
                <a:gd name="connsiteY36" fmla="*/ 266469 h 2913511"/>
                <a:gd name="connsiteX37" fmla="*/ 2277776 w 3631233"/>
                <a:gd name="connsiteY37" fmla="*/ 375326 h 2913511"/>
                <a:gd name="connsiteX38" fmla="*/ 1943947 w 3631233"/>
                <a:gd name="connsiteY38" fmla="*/ 493253 h 2913511"/>
                <a:gd name="connsiteX39" fmla="*/ 1615561 w 3631233"/>
                <a:gd name="connsiteY39" fmla="*/ 640211 h 2913511"/>
                <a:gd name="connsiteX40" fmla="*/ 1345233 w 3631233"/>
                <a:gd name="connsiteY40" fmla="*/ 769026 h 2913511"/>
                <a:gd name="connsiteX41" fmla="*/ 1209162 w 3631233"/>
                <a:gd name="connsiteY41" fmla="*/ 828897 h 2913511"/>
                <a:gd name="connsiteX42" fmla="*/ 799133 w 3631233"/>
                <a:gd name="connsiteY42" fmla="*/ 1041169 h 2913511"/>
                <a:gd name="connsiteX43" fmla="*/ 579605 w 3631233"/>
                <a:gd name="connsiteY43" fmla="*/ 1171797 h 2913511"/>
                <a:gd name="connsiteX44" fmla="*/ 479819 w 3631233"/>
                <a:gd name="connsiteY44" fmla="*/ 1264326 h 2913511"/>
                <a:gd name="connsiteX45" fmla="*/ 421762 w 3631233"/>
                <a:gd name="connsiteY45" fmla="*/ 1300612 h 2913511"/>
                <a:gd name="connsiteX46" fmla="*/ 365519 w 3631233"/>
                <a:gd name="connsiteY46" fmla="*/ 1313312 h 2913511"/>
                <a:gd name="connsiteX47" fmla="*/ 316533 w 3631233"/>
                <a:gd name="connsiteY47" fmla="*/ 1384068 h 2913511"/>
                <a:gd name="connsiteX48" fmla="*/ 191348 w 3631233"/>
                <a:gd name="connsiteY48" fmla="*/ 1411283 h 2913511"/>
                <a:gd name="connsiteX49" fmla="*/ 115147 w 3631233"/>
                <a:gd name="connsiteY49" fmla="*/ 1509254 h 2913511"/>
                <a:gd name="connsiteX50" fmla="*/ 104261 w 3631233"/>
                <a:gd name="connsiteY50" fmla="*/ 1541911 h 2913511"/>
                <a:gd name="connsiteX51" fmla="*/ 115147 w 3631233"/>
                <a:gd name="connsiteY51" fmla="*/ 1552797 h 2913511"/>
                <a:gd name="connsiteX0" fmla="*/ 115147 w 3631233"/>
                <a:gd name="connsiteY0" fmla="*/ 1552797 h 2913511"/>
                <a:gd name="connsiteX1" fmla="*/ 82490 w 3631233"/>
                <a:gd name="connsiteY1" fmla="*/ 2097083 h 2913511"/>
                <a:gd name="connsiteX2" fmla="*/ 17176 w 3631233"/>
                <a:gd name="connsiteY2" fmla="*/ 2320240 h 2913511"/>
                <a:gd name="connsiteX3" fmla="*/ 847 w 3631233"/>
                <a:gd name="connsiteY3" fmla="*/ 2439983 h 2913511"/>
                <a:gd name="connsiteX4" fmla="*/ 17176 w 3631233"/>
                <a:gd name="connsiteY4" fmla="*/ 2581497 h 2913511"/>
                <a:gd name="connsiteX5" fmla="*/ 77047 w 3631233"/>
                <a:gd name="connsiteY5" fmla="*/ 2695797 h 2913511"/>
                <a:gd name="connsiteX6" fmla="*/ 109704 w 3631233"/>
                <a:gd name="connsiteY6" fmla="*/ 2717568 h 2913511"/>
                <a:gd name="connsiteX7" fmla="*/ 126033 w 3631233"/>
                <a:gd name="connsiteY7" fmla="*/ 2733897 h 2913511"/>
                <a:gd name="connsiteX8" fmla="*/ 588676 w 3631233"/>
                <a:gd name="connsiteY8" fmla="*/ 2793768 h 2913511"/>
                <a:gd name="connsiteX9" fmla="*/ 1073090 w 3631233"/>
                <a:gd name="connsiteY9" fmla="*/ 2831868 h 2913511"/>
                <a:gd name="connsiteX10" fmla="*/ 1454090 w 3631233"/>
                <a:gd name="connsiteY10" fmla="*/ 2880854 h 2913511"/>
                <a:gd name="connsiteX11" fmla="*/ 1628261 w 3631233"/>
                <a:gd name="connsiteY11" fmla="*/ 2908068 h 2913511"/>
                <a:gd name="connsiteX12" fmla="*/ 1802433 w 3631233"/>
                <a:gd name="connsiteY12" fmla="*/ 2913511 h 2913511"/>
                <a:gd name="connsiteX13" fmla="*/ 1905847 w 3631233"/>
                <a:gd name="connsiteY13" fmla="*/ 2902626 h 2913511"/>
                <a:gd name="connsiteX14" fmla="*/ 2047361 w 3631233"/>
                <a:gd name="connsiteY14" fmla="*/ 2864526 h 2913511"/>
                <a:gd name="connsiteX15" fmla="*/ 2303176 w 3631233"/>
                <a:gd name="connsiteY15" fmla="*/ 2826426 h 2913511"/>
                <a:gd name="connsiteX16" fmla="*/ 2422919 w 3631233"/>
                <a:gd name="connsiteY16" fmla="*/ 2815540 h 2913511"/>
                <a:gd name="connsiteX17" fmla="*/ 2597090 w 3631233"/>
                <a:gd name="connsiteY17" fmla="*/ 2793768 h 2913511"/>
                <a:gd name="connsiteX18" fmla="*/ 3005304 w 3631233"/>
                <a:gd name="connsiteY18" fmla="*/ 2777440 h 2913511"/>
                <a:gd name="connsiteX19" fmla="*/ 3223019 w 3631233"/>
                <a:gd name="connsiteY19" fmla="*/ 2744783 h 2913511"/>
                <a:gd name="connsiteX20" fmla="*/ 3320990 w 3631233"/>
                <a:gd name="connsiteY20" fmla="*/ 2728454 h 2913511"/>
                <a:gd name="connsiteX21" fmla="*/ 3522376 w 3631233"/>
                <a:gd name="connsiteY21" fmla="*/ 2733897 h 2913511"/>
                <a:gd name="connsiteX22" fmla="*/ 3516933 w 3631233"/>
                <a:gd name="connsiteY22" fmla="*/ 2712126 h 2913511"/>
                <a:gd name="connsiteX23" fmla="*/ 3527819 w 3631233"/>
                <a:gd name="connsiteY23" fmla="*/ 2619597 h 2913511"/>
                <a:gd name="connsiteX24" fmla="*/ 3549590 w 3631233"/>
                <a:gd name="connsiteY24" fmla="*/ 2543397 h 2913511"/>
                <a:gd name="connsiteX25" fmla="*/ 3565919 w 3631233"/>
                <a:gd name="connsiteY25" fmla="*/ 2265811 h 2913511"/>
                <a:gd name="connsiteX26" fmla="*/ 3593133 w 3631233"/>
                <a:gd name="connsiteY26" fmla="*/ 1726968 h 2913511"/>
                <a:gd name="connsiteX27" fmla="*/ 3598576 w 3631233"/>
                <a:gd name="connsiteY27" fmla="*/ 1373183 h 2913511"/>
                <a:gd name="connsiteX28" fmla="*/ 3631233 w 3631233"/>
                <a:gd name="connsiteY28" fmla="*/ 671054 h 2913511"/>
                <a:gd name="connsiteX29" fmla="*/ 3620347 w 3631233"/>
                <a:gd name="connsiteY29" fmla="*/ 170311 h 2913511"/>
                <a:gd name="connsiteX30" fmla="*/ 3593133 w 3631233"/>
                <a:gd name="connsiteY30" fmla="*/ 72340 h 2913511"/>
                <a:gd name="connsiteX31" fmla="*/ 3571361 w 3631233"/>
                <a:gd name="connsiteY31" fmla="*/ 39683 h 2913511"/>
                <a:gd name="connsiteX32" fmla="*/ 3533261 w 3631233"/>
                <a:gd name="connsiteY32" fmla="*/ 23354 h 2913511"/>
                <a:gd name="connsiteX33" fmla="*/ 3506047 w 3631233"/>
                <a:gd name="connsiteY33" fmla="*/ 1583 h 2913511"/>
                <a:gd name="connsiteX34" fmla="*/ 3246605 w 3631233"/>
                <a:gd name="connsiteY34" fmla="*/ 65083 h 2913511"/>
                <a:gd name="connsiteX35" fmla="*/ 2695061 w 3631233"/>
                <a:gd name="connsiteY35" fmla="*/ 213854 h 2913511"/>
                <a:gd name="connsiteX36" fmla="*/ 2549918 w 3631233"/>
                <a:gd name="connsiteY36" fmla="*/ 266469 h 2913511"/>
                <a:gd name="connsiteX37" fmla="*/ 2277776 w 3631233"/>
                <a:gd name="connsiteY37" fmla="*/ 375326 h 2913511"/>
                <a:gd name="connsiteX38" fmla="*/ 1943947 w 3631233"/>
                <a:gd name="connsiteY38" fmla="*/ 493253 h 2913511"/>
                <a:gd name="connsiteX39" fmla="*/ 1615561 w 3631233"/>
                <a:gd name="connsiteY39" fmla="*/ 640211 h 2913511"/>
                <a:gd name="connsiteX40" fmla="*/ 1345233 w 3631233"/>
                <a:gd name="connsiteY40" fmla="*/ 769026 h 2913511"/>
                <a:gd name="connsiteX41" fmla="*/ 1209162 w 3631233"/>
                <a:gd name="connsiteY41" fmla="*/ 828897 h 2913511"/>
                <a:gd name="connsiteX42" fmla="*/ 799133 w 3631233"/>
                <a:gd name="connsiteY42" fmla="*/ 1041169 h 2913511"/>
                <a:gd name="connsiteX43" fmla="*/ 579605 w 3631233"/>
                <a:gd name="connsiteY43" fmla="*/ 1171797 h 2913511"/>
                <a:gd name="connsiteX44" fmla="*/ 479819 w 3631233"/>
                <a:gd name="connsiteY44" fmla="*/ 1264326 h 2913511"/>
                <a:gd name="connsiteX45" fmla="*/ 421762 w 3631233"/>
                <a:gd name="connsiteY45" fmla="*/ 1300612 h 2913511"/>
                <a:gd name="connsiteX46" fmla="*/ 365519 w 3631233"/>
                <a:gd name="connsiteY46" fmla="*/ 1313312 h 2913511"/>
                <a:gd name="connsiteX47" fmla="*/ 316533 w 3631233"/>
                <a:gd name="connsiteY47" fmla="*/ 1384068 h 2913511"/>
                <a:gd name="connsiteX48" fmla="*/ 224005 w 3631233"/>
                <a:gd name="connsiteY48" fmla="*/ 1443940 h 2913511"/>
                <a:gd name="connsiteX49" fmla="*/ 115147 w 3631233"/>
                <a:gd name="connsiteY49" fmla="*/ 1509254 h 2913511"/>
                <a:gd name="connsiteX50" fmla="*/ 104261 w 3631233"/>
                <a:gd name="connsiteY50" fmla="*/ 1541911 h 2913511"/>
                <a:gd name="connsiteX51" fmla="*/ 115147 w 3631233"/>
                <a:gd name="connsiteY51" fmla="*/ 1552797 h 2913511"/>
                <a:gd name="connsiteX0" fmla="*/ 115147 w 3631233"/>
                <a:gd name="connsiteY0" fmla="*/ 1552797 h 2913511"/>
                <a:gd name="connsiteX1" fmla="*/ 82490 w 3631233"/>
                <a:gd name="connsiteY1" fmla="*/ 2097083 h 2913511"/>
                <a:gd name="connsiteX2" fmla="*/ 17176 w 3631233"/>
                <a:gd name="connsiteY2" fmla="*/ 2320240 h 2913511"/>
                <a:gd name="connsiteX3" fmla="*/ 847 w 3631233"/>
                <a:gd name="connsiteY3" fmla="*/ 2439983 h 2913511"/>
                <a:gd name="connsiteX4" fmla="*/ 17176 w 3631233"/>
                <a:gd name="connsiteY4" fmla="*/ 2581497 h 2913511"/>
                <a:gd name="connsiteX5" fmla="*/ 77047 w 3631233"/>
                <a:gd name="connsiteY5" fmla="*/ 2695797 h 2913511"/>
                <a:gd name="connsiteX6" fmla="*/ 109704 w 3631233"/>
                <a:gd name="connsiteY6" fmla="*/ 2717568 h 2913511"/>
                <a:gd name="connsiteX7" fmla="*/ 126033 w 3631233"/>
                <a:gd name="connsiteY7" fmla="*/ 2733897 h 2913511"/>
                <a:gd name="connsiteX8" fmla="*/ 588676 w 3631233"/>
                <a:gd name="connsiteY8" fmla="*/ 2793768 h 2913511"/>
                <a:gd name="connsiteX9" fmla="*/ 1073090 w 3631233"/>
                <a:gd name="connsiteY9" fmla="*/ 2831868 h 2913511"/>
                <a:gd name="connsiteX10" fmla="*/ 1454090 w 3631233"/>
                <a:gd name="connsiteY10" fmla="*/ 2880854 h 2913511"/>
                <a:gd name="connsiteX11" fmla="*/ 1628261 w 3631233"/>
                <a:gd name="connsiteY11" fmla="*/ 2908068 h 2913511"/>
                <a:gd name="connsiteX12" fmla="*/ 1802433 w 3631233"/>
                <a:gd name="connsiteY12" fmla="*/ 2913511 h 2913511"/>
                <a:gd name="connsiteX13" fmla="*/ 1905847 w 3631233"/>
                <a:gd name="connsiteY13" fmla="*/ 2902626 h 2913511"/>
                <a:gd name="connsiteX14" fmla="*/ 2047361 w 3631233"/>
                <a:gd name="connsiteY14" fmla="*/ 2864526 h 2913511"/>
                <a:gd name="connsiteX15" fmla="*/ 2303176 w 3631233"/>
                <a:gd name="connsiteY15" fmla="*/ 2826426 h 2913511"/>
                <a:gd name="connsiteX16" fmla="*/ 2422919 w 3631233"/>
                <a:gd name="connsiteY16" fmla="*/ 2815540 h 2913511"/>
                <a:gd name="connsiteX17" fmla="*/ 2597090 w 3631233"/>
                <a:gd name="connsiteY17" fmla="*/ 2793768 h 2913511"/>
                <a:gd name="connsiteX18" fmla="*/ 3005304 w 3631233"/>
                <a:gd name="connsiteY18" fmla="*/ 2777440 h 2913511"/>
                <a:gd name="connsiteX19" fmla="*/ 3223019 w 3631233"/>
                <a:gd name="connsiteY19" fmla="*/ 2744783 h 2913511"/>
                <a:gd name="connsiteX20" fmla="*/ 3320990 w 3631233"/>
                <a:gd name="connsiteY20" fmla="*/ 2728454 h 2913511"/>
                <a:gd name="connsiteX21" fmla="*/ 3522376 w 3631233"/>
                <a:gd name="connsiteY21" fmla="*/ 2733897 h 2913511"/>
                <a:gd name="connsiteX22" fmla="*/ 3516933 w 3631233"/>
                <a:gd name="connsiteY22" fmla="*/ 2712126 h 2913511"/>
                <a:gd name="connsiteX23" fmla="*/ 3527819 w 3631233"/>
                <a:gd name="connsiteY23" fmla="*/ 2619597 h 2913511"/>
                <a:gd name="connsiteX24" fmla="*/ 3549590 w 3631233"/>
                <a:gd name="connsiteY24" fmla="*/ 2543397 h 2913511"/>
                <a:gd name="connsiteX25" fmla="*/ 3565919 w 3631233"/>
                <a:gd name="connsiteY25" fmla="*/ 2265811 h 2913511"/>
                <a:gd name="connsiteX26" fmla="*/ 3593133 w 3631233"/>
                <a:gd name="connsiteY26" fmla="*/ 1726968 h 2913511"/>
                <a:gd name="connsiteX27" fmla="*/ 3598576 w 3631233"/>
                <a:gd name="connsiteY27" fmla="*/ 1373183 h 2913511"/>
                <a:gd name="connsiteX28" fmla="*/ 3631233 w 3631233"/>
                <a:gd name="connsiteY28" fmla="*/ 671054 h 2913511"/>
                <a:gd name="connsiteX29" fmla="*/ 3620347 w 3631233"/>
                <a:gd name="connsiteY29" fmla="*/ 170311 h 2913511"/>
                <a:gd name="connsiteX30" fmla="*/ 3593133 w 3631233"/>
                <a:gd name="connsiteY30" fmla="*/ 72340 h 2913511"/>
                <a:gd name="connsiteX31" fmla="*/ 3571361 w 3631233"/>
                <a:gd name="connsiteY31" fmla="*/ 39683 h 2913511"/>
                <a:gd name="connsiteX32" fmla="*/ 3533261 w 3631233"/>
                <a:gd name="connsiteY32" fmla="*/ 23354 h 2913511"/>
                <a:gd name="connsiteX33" fmla="*/ 3506047 w 3631233"/>
                <a:gd name="connsiteY33" fmla="*/ 1583 h 2913511"/>
                <a:gd name="connsiteX34" fmla="*/ 3246605 w 3631233"/>
                <a:gd name="connsiteY34" fmla="*/ 65083 h 2913511"/>
                <a:gd name="connsiteX35" fmla="*/ 2695061 w 3631233"/>
                <a:gd name="connsiteY35" fmla="*/ 213854 h 2913511"/>
                <a:gd name="connsiteX36" fmla="*/ 2549918 w 3631233"/>
                <a:gd name="connsiteY36" fmla="*/ 266469 h 2913511"/>
                <a:gd name="connsiteX37" fmla="*/ 2277776 w 3631233"/>
                <a:gd name="connsiteY37" fmla="*/ 375326 h 2913511"/>
                <a:gd name="connsiteX38" fmla="*/ 1943947 w 3631233"/>
                <a:gd name="connsiteY38" fmla="*/ 493253 h 2913511"/>
                <a:gd name="connsiteX39" fmla="*/ 1615561 w 3631233"/>
                <a:gd name="connsiteY39" fmla="*/ 640211 h 2913511"/>
                <a:gd name="connsiteX40" fmla="*/ 1345233 w 3631233"/>
                <a:gd name="connsiteY40" fmla="*/ 769026 h 2913511"/>
                <a:gd name="connsiteX41" fmla="*/ 1209162 w 3631233"/>
                <a:gd name="connsiteY41" fmla="*/ 828897 h 2913511"/>
                <a:gd name="connsiteX42" fmla="*/ 799133 w 3631233"/>
                <a:gd name="connsiteY42" fmla="*/ 1041169 h 2913511"/>
                <a:gd name="connsiteX43" fmla="*/ 579605 w 3631233"/>
                <a:gd name="connsiteY43" fmla="*/ 1171797 h 2913511"/>
                <a:gd name="connsiteX44" fmla="*/ 479819 w 3631233"/>
                <a:gd name="connsiteY44" fmla="*/ 1264326 h 2913511"/>
                <a:gd name="connsiteX45" fmla="*/ 421762 w 3631233"/>
                <a:gd name="connsiteY45" fmla="*/ 1300612 h 2913511"/>
                <a:gd name="connsiteX46" fmla="*/ 365519 w 3631233"/>
                <a:gd name="connsiteY46" fmla="*/ 1313312 h 2913511"/>
                <a:gd name="connsiteX47" fmla="*/ 316533 w 3631233"/>
                <a:gd name="connsiteY47" fmla="*/ 1384068 h 2913511"/>
                <a:gd name="connsiteX48" fmla="*/ 224005 w 3631233"/>
                <a:gd name="connsiteY48" fmla="*/ 1443940 h 2913511"/>
                <a:gd name="connsiteX49" fmla="*/ 126033 w 3631233"/>
                <a:gd name="connsiteY49" fmla="*/ 1509254 h 2913511"/>
                <a:gd name="connsiteX50" fmla="*/ 104261 w 3631233"/>
                <a:gd name="connsiteY50" fmla="*/ 1541911 h 2913511"/>
                <a:gd name="connsiteX51" fmla="*/ 115147 w 3631233"/>
                <a:gd name="connsiteY51" fmla="*/ 1552797 h 2913511"/>
                <a:gd name="connsiteX0" fmla="*/ 115147 w 3631233"/>
                <a:gd name="connsiteY0" fmla="*/ 1552797 h 2913511"/>
                <a:gd name="connsiteX1" fmla="*/ 82490 w 3631233"/>
                <a:gd name="connsiteY1" fmla="*/ 2097083 h 2913511"/>
                <a:gd name="connsiteX2" fmla="*/ 17176 w 3631233"/>
                <a:gd name="connsiteY2" fmla="*/ 2320240 h 2913511"/>
                <a:gd name="connsiteX3" fmla="*/ 847 w 3631233"/>
                <a:gd name="connsiteY3" fmla="*/ 2439983 h 2913511"/>
                <a:gd name="connsiteX4" fmla="*/ 17176 w 3631233"/>
                <a:gd name="connsiteY4" fmla="*/ 2581497 h 2913511"/>
                <a:gd name="connsiteX5" fmla="*/ 77047 w 3631233"/>
                <a:gd name="connsiteY5" fmla="*/ 2695797 h 2913511"/>
                <a:gd name="connsiteX6" fmla="*/ 109704 w 3631233"/>
                <a:gd name="connsiteY6" fmla="*/ 2717568 h 2913511"/>
                <a:gd name="connsiteX7" fmla="*/ 126033 w 3631233"/>
                <a:gd name="connsiteY7" fmla="*/ 2733897 h 2913511"/>
                <a:gd name="connsiteX8" fmla="*/ 588676 w 3631233"/>
                <a:gd name="connsiteY8" fmla="*/ 2793768 h 2913511"/>
                <a:gd name="connsiteX9" fmla="*/ 1073090 w 3631233"/>
                <a:gd name="connsiteY9" fmla="*/ 2831868 h 2913511"/>
                <a:gd name="connsiteX10" fmla="*/ 1454090 w 3631233"/>
                <a:gd name="connsiteY10" fmla="*/ 2880854 h 2913511"/>
                <a:gd name="connsiteX11" fmla="*/ 1628261 w 3631233"/>
                <a:gd name="connsiteY11" fmla="*/ 2908068 h 2913511"/>
                <a:gd name="connsiteX12" fmla="*/ 1802433 w 3631233"/>
                <a:gd name="connsiteY12" fmla="*/ 2913511 h 2913511"/>
                <a:gd name="connsiteX13" fmla="*/ 1905847 w 3631233"/>
                <a:gd name="connsiteY13" fmla="*/ 2902626 h 2913511"/>
                <a:gd name="connsiteX14" fmla="*/ 2047361 w 3631233"/>
                <a:gd name="connsiteY14" fmla="*/ 2864526 h 2913511"/>
                <a:gd name="connsiteX15" fmla="*/ 2303176 w 3631233"/>
                <a:gd name="connsiteY15" fmla="*/ 2826426 h 2913511"/>
                <a:gd name="connsiteX16" fmla="*/ 2422919 w 3631233"/>
                <a:gd name="connsiteY16" fmla="*/ 2815540 h 2913511"/>
                <a:gd name="connsiteX17" fmla="*/ 2597090 w 3631233"/>
                <a:gd name="connsiteY17" fmla="*/ 2793768 h 2913511"/>
                <a:gd name="connsiteX18" fmla="*/ 3005304 w 3631233"/>
                <a:gd name="connsiteY18" fmla="*/ 2777440 h 2913511"/>
                <a:gd name="connsiteX19" fmla="*/ 3223019 w 3631233"/>
                <a:gd name="connsiteY19" fmla="*/ 2744783 h 2913511"/>
                <a:gd name="connsiteX20" fmla="*/ 3320990 w 3631233"/>
                <a:gd name="connsiteY20" fmla="*/ 2728454 h 2913511"/>
                <a:gd name="connsiteX21" fmla="*/ 3522376 w 3631233"/>
                <a:gd name="connsiteY21" fmla="*/ 2733897 h 2913511"/>
                <a:gd name="connsiteX22" fmla="*/ 3516933 w 3631233"/>
                <a:gd name="connsiteY22" fmla="*/ 2712126 h 2913511"/>
                <a:gd name="connsiteX23" fmla="*/ 3527819 w 3631233"/>
                <a:gd name="connsiteY23" fmla="*/ 2619597 h 2913511"/>
                <a:gd name="connsiteX24" fmla="*/ 3549590 w 3631233"/>
                <a:gd name="connsiteY24" fmla="*/ 2543397 h 2913511"/>
                <a:gd name="connsiteX25" fmla="*/ 3565919 w 3631233"/>
                <a:gd name="connsiteY25" fmla="*/ 2265811 h 2913511"/>
                <a:gd name="connsiteX26" fmla="*/ 3593133 w 3631233"/>
                <a:gd name="connsiteY26" fmla="*/ 1726968 h 2913511"/>
                <a:gd name="connsiteX27" fmla="*/ 3598576 w 3631233"/>
                <a:gd name="connsiteY27" fmla="*/ 1373183 h 2913511"/>
                <a:gd name="connsiteX28" fmla="*/ 3631233 w 3631233"/>
                <a:gd name="connsiteY28" fmla="*/ 671054 h 2913511"/>
                <a:gd name="connsiteX29" fmla="*/ 3620347 w 3631233"/>
                <a:gd name="connsiteY29" fmla="*/ 170311 h 2913511"/>
                <a:gd name="connsiteX30" fmla="*/ 3593133 w 3631233"/>
                <a:gd name="connsiteY30" fmla="*/ 72340 h 2913511"/>
                <a:gd name="connsiteX31" fmla="*/ 3571361 w 3631233"/>
                <a:gd name="connsiteY31" fmla="*/ 39683 h 2913511"/>
                <a:gd name="connsiteX32" fmla="*/ 3533261 w 3631233"/>
                <a:gd name="connsiteY32" fmla="*/ 23354 h 2913511"/>
                <a:gd name="connsiteX33" fmla="*/ 3506047 w 3631233"/>
                <a:gd name="connsiteY33" fmla="*/ 1583 h 2913511"/>
                <a:gd name="connsiteX34" fmla="*/ 3246605 w 3631233"/>
                <a:gd name="connsiteY34" fmla="*/ 65083 h 2913511"/>
                <a:gd name="connsiteX35" fmla="*/ 2695061 w 3631233"/>
                <a:gd name="connsiteY35" fmla="*/ 213854 h 2913511"/>
                <a:gd name="connsiteX36" fmla="*/ 2549918 w 3631233"/>
                <a:gd name="connsiteY36" fmla="*/ 266469 h 2913511"/>
                <a:gd name="connsiteX37" fmla="*/ 2277776 w 3631233"/>
                <a:gd name="connsiteY37" fmla="*/ 375326 h 2913511"/>
                <a:gd name="connsiteX38" fmla="*/ 1943947 w 3631233"/>
                <a:gd name="connsiteY38" fmla="*/ 493253 h 2913511"/>
                <a:gd name="connsiteX39" fmla="*/ 1615561 w 3631233"/>
                <a:gd name="connsiteY39" fmla="*/ 640211 h 2913511"/>
                <a:gd name="connsiteX40" fmla="*/ 1345233 w 3631233"/>
                <a:gd name="connsiteY40" fmla="*/ 769026 h 2913511"/>
                <a:gd name="connsiteX41" fmla="*/ 1209162 w 3631233"/>
                <a:gd name="connsiteY41" fmla="*/ 828897 h 2913511"/>
                <a:gd name="connsiteX42" fmla="*/ 799133 w 3631233"/>
                <a:gd name="connsiteY42" fmla="*/ 1041169 h 2913511"/>
                <a:gd name="connsiteX43" fmla="*/ 579605 w 3631233"/>
                <a:gd name="connsiteY43" fmla="*/ 1171797 h 2913511"/>
                <a:gd name="connsiteX44" fmla="*/ 479819 w 3631233"/>
                <a:gd name="connsiteY44" fmla="*/ 1264326 h 2913511"/>
                <a:gd name="connsiteX45" fmla="*/ 421762 w 3631233"/>
                <a:gd name="connsiteY45" fmla="*/ 1300612 h 2913511"/>
                <a:gd name="connsiteX46" fmla="*/ 365519 w 3631233"/>
                <a:gd name="connsiteY46" fmla="*/ 1313312 h 2913511"/>
                <a:gd name="connsiteX47" fmla="*/ 316533 w 3631233"/>
                <a:gd name="connsiteY47" fmla="*/ 1384068 h 2913511"/>
                <a:gd name="connsiteX48" fmla="*/ 224005 w 3631233"/>
                <a:gd name="connsiteY48" fmla="*/ 1443940 h 2913511"/>
                <a:gd name="connsiteX49" fmla="*/ 126033 w 3631233"/>
                <a:gd name="connsiteY49" fmla="*/ 1509254 h 2913511"/>
                <a:gd name="connsiteX50" fmla="*/ 104261 w 3631233"/>
                <a:gd name="connsiteY50" fmla="*/ 1541911 h 2913511"/>
                <a:gd name="connsiteX51" fmla="*/ 115147 w 3631233"/>
                <a:gd name="connsiteY51" fmla="*/ 1552797 h 2913511"/>
                <a:gd name="connsiteX0" fmla="*/ 116414 w 3632500"/>
                <a:gd name="connsiteY0" fmla="*/ 1552797 h 2913511"/>
                <a:gd name="connsiteX1" fmla="*/ 116414 w 3632500"/>
                <a:gd name="connsiteY1" fmla="*/ 2104340 h 2913511"/>
                <a:gd name="connsiteX2" fmla="*/ 18443 w 3632500"/>
                <a:gd name="connsiteY2" fmla="*/ 2320240 h 2913511"/>
                <a:gd name="connsiteX3" fmla="*/ 2114 w 3632500"/>
                <a:gd name="connsiteY3" fmla="*/ 2439983 h 2913511"/>
                <a:gd name="connsiteX4" fmla="*/ 18443 w 3632500"/>
                <a:gd name="connsiteY4" fmla="*/ 2581497 h 2913511"/>
                <a:gd name="connsiteX5" fmla="*/ 78314 w 3632500"/>
                <a:gd name="connsiteY5" fmla="*/ 2695797 h 2913511"/>
                <a:gd name="connsiteX6" fmla="*/ 110971 w 3632500"/>
                <a:gd name="connsiteY6" fmla="*/ 2717568 h 2913511"/>
                <a:gd name="connsiteX7" fmla="*/ 127300 w 3632500"/>
                <a:gd name="connsiteY7" fmla="*/ 2733897 h 2913511"/>
                <a:gd name="connsiteX8" fmla="*/ 589943 w 3632500"/>
                <a:gd name="connsiteY8" fmla="*/ 2793768 h 2913511"/>
                <a:gd name="connsiteX9" fmla="*/ 1074357 w 3632500"/>
                <a:gd name="connsiteY9" fmla="*/ 2831868 h 2913511"/>
                <a:gd name="connsiteX10" fmla="*/ 1455357 w 3632500"/>
                <a:gd name="connsiteY10" fmla="*/ 2880854 h 2913511"/>
                <a:gd name="connsiteX11" fmla="*/ 1629528 w 3632500"/>
                <a:gd name="connsiteY11" fmla="*/ 2908068 h 2913511"/>
                <a:gd name="connsiteX12" fmla="*/ 1803700 w 3632500"/>
                <a:gd name="connsiteY12" fmla="*/ 2913511 h 2913511"/>
                <a:gd name="connsiteX13" fmla="*/ 1907114 w 3632500"/>
                <a:gd name="connsiteY13" fmla="*/ 2902626 h 2913511"/>
                <a:gd name="connsiteX14" fmla="*/ 2048628 w 3632500"/>
                <a:gd name="connsiteY14" fmla="*/ 2864526 h 2913511"/>
                <a:gd name="connsiteX15" fmla="*/ 2304443 w 3632500"/>
                <a:gd name="connsiteY15" fmla="*/ 2826426 h 2913511"/>
                <a:gd name="connsiteX16" fmla="*/ 2424186 w 3632500"/>
                <a:gd name="connsiteY16" fmla="*/ 2815540 h 2913511"/>
                <a:gd name="connsiteX17" fmla="*/ 2598357 w 3632500"/>
                <a:gd name="connsiteY17" fmla="*/ 2793768 h 2913511"/>
                <a:gd name="connsiteX18" fmla="*/ 3006571 w 3632500"/>
                <a:gd name="connsiteY18" fmla="*/ 2777440 h 2913511"/>
                <a:gd name="connsiteX19" fmla="*/ 3224286 w 3632500"/>
                <a:gd name="connsiteY19" fmla="*/ 2744783 h 2913511"/>
                <a:gd name="connsiteX20" fmla="*/ 3322257 w 3632500"/>
                <a:gd name="connsiteY20" fmla="*/ 2728454 h 2913511"/>
                <a:gd name="connsiteX21" fmla="*/ 3523643 w 3632500"/>
                <a:gd name="connsiteY21" fmla="*/ 2733897 h 2913511"/>
                <a:gd name="connsiteX22" fmla="*/ 3518200 w 3632500"/>
                <a:gd name="connsiteY22" fmla="*/ 2712126 h 2913511"/>
                <a:gd name="connsiteX23" fmla="*/ 3529086 w 3632500"/>
                <a:gd name="connsiteY23" fmla="*/ 2619597 h 2913511"/>
                <a:gd name="connsiteX24" fmla="*/ 3550857 w 3632500"/>
                <a:gd name="connsiteY24" fmla="*/ 2543397 h 2913511"/>
                <a:gd name="connsiteX25" fmla="*/ 3567186 w 3632500"/>
                <a:gd name="connsiteY25" fmla="*/ 2265811 h 2913511"/>
                <a:gd name="connsiteX26" fmla="*/ 3594400 w 3632500"/>
                <a:gd name="connsiteY26" fmla="*/ 1726968 h 2913511"/>
                <a:gd name="connsiteX27" fmla="*/ 3599843 w 3632500"/>
                <a:gd name="connsiteY27" fmla="*/ 1373183 h 2913511"/>
                <a:gd name="connsiteX28" fmla="*/ 3632500 w 3632500"/>
                <a:gd name="connsiteY28" fmla="*/ 671054 h 2913511"/>
                <a:gd name="connsiteX29" fmla="*/ 3621614 w 3632500"/>
                <a:gd name="connsiteY29" fmla="*/ 170311 h 2913511"/>
                <a:gd name="connsiteX30" fmla="*/ 3594400 w 3632500"/>
                <a:gd name="connsiteY30" fmla="*/ 72340 h 2913511"/>
                <a:gd name="connsiteX31" fmla="*/ 3572628 w 3632500"/>
                <a:gd name="connsiteY31" fmla="*/ 39683 h 2913511"/>
                <a:gd name="connsiteX32" fmla="*/ 3534528 w 3632500"/>
                <a:gd name="connsiteY32" fmla="*/ 23354 h 2913511"/>
                <a:gd name="connsiteX33" fmla="*/ 3507314 w 3632500"/>
                <a:gd name="connsiteY33" fmla="*/ 1583 h 2913511"/>
                <a:gd name="connsiteX34" fmla="*/ 3247872 w 3632500"/>
                <a:gd name="connsiteY34" fmla="*/ 65083 h 2913511"/>
                <a:gd name="connsiteX35" fmla="*/ 2696328 w 3632500"/>
                <a:gd name="connsiteY35" fmla="*/ 213854 h 2913511"/>
                <a:gd name="connsiteX36" fmla="*/ 2551185 w 3632500"/>
                <a:gd name="connsiteY36" fmla="*/ 266469 h 2913511"/>
                <a:gd name="connsiteX37" fmla="*/ 2279043 w 3632500"/>
                <a:gd name="connsiteY37" fmla="*/ 375326 h 2913511"/>
                <a:gd name="connsiteX38" fmla="*/ 1945214 w 3632500"/>
                <a:gd name="connsiteY38" fmla="*/ 493253 h 2913511"/>
                <a:gd name="connsiteX39" fmla="*/ 1616828 w 3632500"/>
                <a:gd name="connsiteY39" fmla="*/ 640211 h 2913511"/>
                <a:gd name="connsiteX40" fmla="*/ 1346500 w 3632500"/>
                <a:gd name="connsiteY40" fmla="*/ 769026 h 2913511"/>
                <a:gd name="connsiteX41" fmla="*/ 1210429 w 3632500"/>
                <a:gd name="connsiteY41" fmla="*/ 828897 h 2913511"/>
                <a:gd name="connsiteX42" fmla="*/ 800400 w 3632500"/>
                <a:gd name="connsiteY42" fmla="*/ 1041169 h 2913511"/>
                <a:gd name="connsiteX43" fmla="*/ 580872 w 3632500"/>
                <a:gd name="connsiteY43" fmla="*/ 1171797 h 2913511"/>
                <a:gd name="connsiteX44" fmla="*/ 481086 w 3632500"/>
                <a:gd name="connsiteY44" fmla="*/ 1264326 h 2913511"/>
                <a:gd name="connsiteX45" fmla="*/ 423029 w 3632500"/>
                <a:gd name="connsiteY45" fmla="*/ 1300612 h 2913511"/>
                <a:gd name="connsiteX46" fmla="*/ 366786 w 3632500"/>
                <a:gd name="connsiteY46" fmla="*/ 1313312 h 2913511"/>
                <a:gd name="connsiteX47" fmla="*/ 317800 w 3632500"/>
                <a:gd name="connsiteY47" fmla="*/ 1384068 h 2913511"/>
                <a:gd name="connsiteX48" fmla="*/ 225272 w 3632500"/>
                <a:gd name="connsiteY48" fmla="*/ 1443940 h 2913511"/>
                <a:gd name="connsiteX49" fmla="*/ 127300 w 3632500"/>
                <a:gd name="connsiteY49" fmla="*/ 1509254 h 2913511"/>
                <a:gd name="connsiteX50" fmla="*/ 105528 w 3632500"/>
                <a:gd name="connsiteY50" fmla="*/ 1541911 h 2913511"/>
                <a:gd name="connsiteX51" fmla="*/ 116414 w 3632500"/>
                <a:gd name="connsiteY51" fmla="*/ 1552797 h 2913511"/>
                <a:gd name="connsiteX0" fmla="*/ 116414 w 3632500"/>
                <a:gd name="connsiteY0" fmla="*/ 1552797 h 2913511"/>
                <a:gd name="connsiteX1" fmla="*/ 116414 w 3632500"/>
                <a:gd name="connsiteY1" fmla="*/ 2104340 h 2913511"/>
                <a:gd name="connsiteX2" fmla="*/ 18443 w 3632500"/>
                <a:gd name="connsiteY2" fmla="*/ 2320240 h 2913511"/>
                <a:gd name="connsiteX3" fmla="*/ 2114 w 3632500"/>
                <a:gd name="connsiteY3" fmla="*/ 2439983 h 2913511"/>
                <a:gd name="connsiteX4" fmla="*/ 18443 w 3632500"/>
                <a:gd name="connsiteY4" fmla="*/ 2581497 h 2913511"/>
                <a:gd name="connsiteX5" fmla="*/ 78314 w 3632500"/>
                <a:gd name="connsiteY5" fmla="*/ 2695797 h 2913511"/>
                <a:gd name="connsiteX6" fmla="*/ 110971 w 3632500"/>
                <a:gd name="connsiteY6" fmla="*/ 2717568 h 2913511"/>
                <a:gd name="connsiteX7" fmla="*/ 127300 w 3632500"/>
                <a:gd name="connsiteY7" fmla="*/ 2733897 h 2913511"/>
                <a:gd name="connsiteX8" fmla="*/ 589943 w 3632500"/>
                <a:gd name="connsiteY8" fmla="*/ 2793768 h 2913511"/>
                <a:gd name="connsiteX9" fmla="*/ 1074357 w 3632500"/>
                <a:gd name="connsiteY9" fmla="*/ 2831868 h 2913511"/>
                <a:gd name="connsiteX10" fmla="*/ 1455357 w 3632500"/>
                <a:gd name="connsiteY10" fmla="*/ 2880854 h 2913511"/>
                <a:gd name="connsiteX11" fmla="*/ 1629528 w 3632500"/>
                <a:gd name="connsiteY11" fmla="*/ 2908068 h 2913511"/>
                <a:gd name="connsiteX12" fmla="*/ 1803700 w 3632500"/>
                <a:gd name="connsiteY12" fmla="*/ 2913511 h 2913511"/>
                <a:gd name="connsiteX13" fmla="*/ 1907114 w 3632500"/>
                <a:gd name="connsiteY13" fmla="*/ 2902626 h 2913511"/>
                <a:gd name="connsiteX14" fmla="*/ 2048628 w 3632500"/>
                <a:gd name="connsiteY14" fmla="*/ 2864526 h 2913511"/>
                <a:gd name="connsiteX15" fmla="*/ 2304443 w 3632500"/>
                <a:gd name="connsiteY15" fmla="*/ 2826426 h 2913511"/>
                <a:gd name="connsiteX16" fmla="*/ 2424186 w 3632500"/>
                <a:gd name="connsiteY16" fmla="*/ 2815540 h 2913511"/>
                <a:gd name="connsiteX17" fmla="*/ 2598357 w 3632500"/>
                <a:gd name="connsiteY17" fmla="*/ 2793768 h 2913511"/>
                <a:gd name="connsiteX18" fmla="*/ 3006571 w 3632500"/>
                <a:gd name="connsiteY18" fmla="*/ 2777440 h 2913511"/>
                <a:gd name="connsiteX19" fmla="*/ 3224286 w 3632500"/>
                <a:gd name="connsiteY19" fmla="*/ 2744783 h 2913511"/>
                <a:gd name="connsiteX20" fmla="*/ 3322257 w 3632500"/>
                <a:gd name="connsiteY20" fmla="*/ 2728454 h 2913511"/>
                <a:gd name="connsiteX21" fmla="*/ 3523643 w 3632500"/>
                <a:gd name="connsiteY21" fmla="*/ 2733897 h 2913511"/>
                <a:gd name="connsiteX22" fmla="*/ 3518200 w 3632500"/>
                <a:gd name="connsiteY22" fmla="*/ 2712126 h 2913511"/>
                <a:gd name="connsiteX23" fmla="*/ 3529086 w 3632500"/>
                <a:gd name="connsiteY23" fmla="*/ 2619597 h 2913511"/>
                <a:gd name="connsiteX24" fmla="*/ 3550857 w 3632500"/>
                <a:gd name="connsiteY24" fmla="*/ 2543397 h 2913511"/>
                <a:gd name="connsiteX25" fmla="*/ 3567186 w 3632500"/>
                <a:gd name="connsiteY25" fmla="*/ 2265811 h 2913511"/>
                <a:gd name="connsiteX26" fmla="*/ 3594400 w 3632500"/>
                <a:gd name="connsiteY26" fmla="*/ 1726968 h 2913511"/>
                <a:gd name="connsiteX27" fmla="*/ 3599843 w 3632500"/>
                <a:gd name="connsiteY27" fmla="*/ 1373183 h 2913511"/>
                <a:gd name="connsiteX28" fmla="*/ 3632500 w 3632500"/>
                <a:gd name="connsiteY28" fmla="*/ 671054 h 2913511"/>
                <a:gd name="connsiteX29" fmla="*/ 3621614 w 3632500"/>
                <a:gd name="connsiteY29" fmla="*/ 170311 h 2913511"/>
                <a:gd name="connsiteX30" fmla="*/ 3594400 w 3632500"/>
                <a:gd name="connsiteY30" fmla="*/ 72340 h 2913511"/>
                <a:gd name="connsiteX31" fmla="*/ 3572628 w 3632500"/>
                <a:gd name="connsiteY31" fmla="*/ 39683 h 2913511"/>
                <a:gd name="connsiteX32" fmla="*/ 3534528 w 3632500"/>
                <a:gd name="connsiteY32" fmla="*/ 23354 h 2913511"/>
                <a:gd name="connsiteX33" fmla="*/ 3507314 w 3632500"/>
                <a:gd name="connsiteY33" fmla="*/ 1583 h 2913511"/>
                <a:gd name="connsiteX34" fmla="*/ 3247872 w 3632500"/>
                <a:gd name="connsiteY34" fmla="*/ 65083 h 2913511"/>
                <a:gd name="connsiteX35" fmla="*/ 2696328 w 3632500"/>
                <a:gd name="connsiteY35" fmla="*/ 213854 h 2913511"/>
                <a:gd name="connsiteX36" fmla="*/ 2551185 w 3632500"/>
                <a:gd name="connsiteY36" fmla="*/ 266469 h 2913511"/>
                <a:gd name="connsiteX37" fmla="*/ 2279043 w 3632500"/>
                <a:gd name="connsiteY37" fmla="*/ 375326 h 2913511"/>
                <a:gd name="connsiteX38" fmla="*/ 1945214 w 3632500"/>
                <a:gd name="connsiteY38" fmla="*/ 493253 h 2913511"/>
                <a:gd name="connsiteX39" fmla="*/ 1616828 w 3632500"/>
                <a:gd name="connsiteY39" fmla="*/ 640211 h 2913511"/>
                <a:gd name="connsiteX40" fmla="*/ 1346500 w 3632500"/>
                <a:gd name="connsiteY40" fmla="*/ 769026 h 2913511"/>
                <a:gd name="connsiteX41" fmla="*/ 1210429 w 3632500"/>
                <a:gd name="connsiteY41" fmla="*/ 828897 h 2913511"/>
                <a:gd name="connsiteX42" fmla="*/ 800400 w 3632500"/>
                <a:gd name="connsiteY42" fmla="*/ 1041169 h 2913511"/>
                <a:gd name="connsiteX43" fmla="*/ 580872 w 3632500"/>
                <a:gd name="connsiteY43" fmla="*/ 1171797 h 2913511"/>
                <a:gd name="connsiteX44" fmla="*/ 481086 w 3632500"/>
                <a:gd name="connsiteY44" fmla="*/ 1264326 h 2913511"/>
                <a:gd name="connsiteX45" fmla="*/ 423029 w 3632500"/>
                <a:gd name="connsiteY45" fmla="*/ 1300612 h 2913511"/>
                <a:gd name="connsiteX46" fmla="*/ 366786 w 3632500"/>
                <a:gd name="connsiteY46" fmla="*/ 1313312 h 2913511"/>
                <a:gd name="connsiteX47" fmla="*/ 317800 w 3632500"/>
                <a:gd name="connsiteY47" fmla="*/ 1384068 h 2913511"/>
                <a:gd name="connsiteX48" fmla="*/ 225272 w 3632500"/>
                <a:gd name="connsiteY48" fmla="*/ 1443940 h 2913511"/>
                <a:gd name="connsiteX49" fmla="*/ 127300 w 3632500"/>
                <a:gd name="connsiteY49" fmla="*/ 1509254 h 2913511"/>
                <a:gd name="connsiteX50" fmla="*/ 105528 w 3632500"/>
                <a:gd name="connsiteY50" fmla="*/ 1541911 h 2913511"/>
                <a:gd name="connsiteX51" fmla="*/ 116414 w 3632500"/>
                <a:gd name="connsiteY51" fmla="*/ 1552797 h 2913511"/>
                <a:gd name="connsiteX0" fmla="*/ 116414 w 3632500"/>
                <a:gd name="connsiteY0" fmla="*/ 1552797 h 2913511"/>
                <a:gd name="connsiteX1" fmla="*/ 116414 w 3632500"/>
                <a:gd name="connsiteY1" fmla="*/ 2104340 h 2913511"/>
                <a:gd name="connsiteX2" fmla="*/ 18443 w 3632500"/>
                <a:gd name="connsiteY2" fmla="*/ 2320240 h 2913511"/>
                <a:gd name="connsiteX3" fmla="*/ 2114 w 3632500"/>
                <a:gd name="connsiteY3" fmla="*/ 2439983 h 2913511"/>
                <a:gd name="connsiteX4" fmla="*/ 18443 w 3632500"/>
                <a:gd name="connsiteY4" fmla="*/ 2581497 h 2913511"/>
                <a:gd name="connsiteX5" fmla="*/ 78314 w 3632500"/>
                <a:gd name="connsiteY5" fmla="*/ 2695797 h 2913511"/>
                <a:gd name="connsiteX6" fmla="*/ 110971 w 3632500"/>
                <a:gd name="connsiteY6" fmla="*/ 2717568 h 2913511"/>
                <a:gd name="connsiteX7" fmla="*/ 127300 w 3632500"/>
                <a:gd name="connsiteY7" fmla="*/ 2733897 h 2913511"/>
                <a:gd name="connsiteX8" fmla="*/ 589943 w 3632500"/>
                <a:gd name="connsiteY8" fmla="*/ 2793768 h 2913511"/>
                <a:gd name="connsiteX9" fmla="*/ 1074357 w 3632500"/>
                <a:gd name="connsiteY9" fmla="*/ 2831868 h 2913511"/>
                <a:gd name="connsiteX10" fmla="*/ 1455357 w 3632500"/>
                <a:gd name="connsiteY10" fmla="*/ 2880854 h 2913511"/>
                <a:gd name="connsiteX11" fmla="*/ 1629528 w 3632500"/>
                <a:gd name="connsiteY11" fmla="*/ 2908068 h 2913511"/>
                <a:gd name="connsiteX12" fmla="*/ 1803700 w 3632500"/>
                <a:gd name="connsiteY12" fmla="*/ 2913511 h 2913511"/>
                <a:gd name="connsiteX13" fmla="*/ 1907114 w 3632500"/>
                <a:gd name="connsiteY13" fmla="*/ 2902626 h 2913511"/>
                <a:gd name="connsiteX14" fmla="*/ 2048628 w 3632500"/>
                <a:gd name="connsiteY14" fmla="*/ 2864526 h 2913511"/>
                <a:gd name="connsiteX15" fmla="*/ 2304443 w 3632500"/>
                <a:gd name="connsiteY15" fmla="*/ 2826426 h 2913511"/>
                <a:gd name="connsiteX16" fmla="*/ 2424186 w 3632500"/>
                <a:gd name="connsiteY16" fmla="*/ 2815540 h 2913511"/>
                <a:gd name="connsiteX17" fmla="*/ 2598357 w 3632500"/>
                <a:gd name="connsiteY17" fmla="*/ 2793768 h 2913511"/>
                <a:gd name="connsiteX18" fmla="*/ 3006571 w 3632500"/>
                <a:gd name="connsiteY18" fmla="*/ 2777440 h 2913511"/>
                <a:gd name="connsiteX19" fmla="*/ 3224286 w 3632500"/>
                <a:gd name="connsiteY19" fmla="*/ 2744783 h 2913511"/>
                <a:gd name="connsiteX20" fmla="*/ 3322257 w 3632500"/>
                <a:gd name="connsiteY20" fmla="*/ 2728454 h 2913511"/>
                <a:gd name="connsiteX21" fmla="*/ 3523643 w 3632500"/>
                <a:gd name="connsiteY21" fmla="*/ 2733897 h 2913511"/>
                <a:gd name="connsiteX22" fmla="*/ 3518200 w 3632500"/>
                <a:gd name="connsiteY22" fmla="*/ 2712126 h 2913511"/>
                <a:gd name="connsiteX23" fmla="*/ 3529086 w 3632500"/>
                <a:gd name="connsiteY23" fmla="*/ 2619597 h 2913511"/>
                <a:gd name="connsiteX24" fmla="*/ 3550857 w 3632500"/>
                <a:gd name="connsiteY24" fmla="*/ 2543397 h 2913511"/>
                <a:gd name="connsiteX25" fmla="*/ 3567186 w 3632500"/>
                <a:gd name="connsiteY25" fmla="*/ 2265811 h 2913511"/>
                <a:gd name="connsiteX26" fmla="*/ 3594400 w 3632500"/>
                <a:gd name="connsiteY26" fmla="*/ 1726968 h 2913511"/>
                <a:gd name="connsiteX27" fmla="*/ 3599843 w 3632500"/>
                <a:gd name="connsiteY27" fmla="*/ 1373183 h 2913511"/>
                <a:gd name="connsiteX28" fmla="*/ 3632500 w 3632500"/>
                <a:gd name="connsiteY28" fmla="*/ 671054 h 2913511"/>
                <a:gd name="connsiteX29" fmla="*/ 3621614 w 3632500"/>
                <a:gd name="connsiteY29" fmla="*/ 170311 h 2913511"/>
                <a:gd name="connsiteX30" fmla="*/ 3594400 w 3632500"/>
                <a:gd name="connsiteY30" fmla="*/ 72340 h 2913511"/>
                <a:gd name="connsiteX31" fmla="*/ 3572628 w 3632500"/>
                <a:gd name="connsiteY31" fmla="*/ 39683 h 2913511"/>
                <a:gd name="connsiteX32" fmla="*/ 3534528 w 3632500"/>
                <a:gd name="connsiteY32" fmla="*/ 23354 h 2913511"/>
                <a:gd name="connsiteX33" fmla="*/ 3507314 w 3632500"/>
                <a:gd name="connsiteY33" fmla="*/ 1583 h 2913511"/>
                <a:gd name="connsiteX34" fmla="*/ 3247872 w 3632500"/>
                <a:gd name="connsiteY34" fmla="*/ 65083 h 2913511"/>
                <a:gd name="connsiteX35" fmla="*/ 2696328 w 3632500"/>
                <a:gd name="connsiteY35" fmla="*/ 213854 h 2913511"/>
                <a:gd name="connsiteX36" fmla="*/ 2551185 w 3632500"/>
                <a:gd name="connsiteY36" fmla="*/ 266469 h 2913511"/>
                <a:gd name="connsiteX37" fmla="*/ 2279043 w 3632500"/>
                <a:gd name="connsiteY37" fmla="*/ 375326 h 2913511"/>
                <a:gd name="connsiteX38" fmla="*/ 1945214 w 3632500"/>
                <a:gd name="connsiteY38" fmla="*/ 493253 h 2913511"/>
                <a:gd name="connsiteX39" fmla="*/ 1616828 w 3632500"/>
                <a:gd name="connsiteY39" fmla="*/ 640211 h 2913511"/>
                <a:gd name="connsiteX40" fmla="*/ 1346500 w 3632500"/>
                <a:gd name="connsiteY40" fmla="*/ 769026 h 2913511"/>
                <a:gd name="connsiteX41" fmla="*/ 1210429 w 3632500"/>
                <a:gd name="connsiteY41" fmla="*/ 828897 h 2913511"/>
                <a:gd name="connsiteX42" fmla="*/ 800400 w 3632500"/>
                <a:gd name="connsiteY42" fmla="*/ 1041169 h 2913511"/>
                <a:gd name="connsiteX43" fmla="*/ 580872 w 3632500"/>
                <a:gd name="connsiteY43" fmla="*/ 1171797 h 2913511"/>
                <a:gd name="connsiteX44" fmla="*/ 481086 w 3632500"/>
                <a:gd name="connsiteY44" fmla="*/ 1264326 h 2913511"/>
                <a:gd name="connsiteX45" fmla="*/ 423029 w 3632500"/>
                <a:gd name="connsiteY45" fmla="*/ 1300612 h 2913511"/>
                <a:gd name="connsiteX46" fmla="*/ 366786 w 3632500"/>
                <a:gd name="connsiteY46" fmla="*/ 1313312 h 2913511"/>
                <a:gd name="connsiteX47" fmla="*/ 317800 w 3632500"/>
                <a:gd name="connsiteY47" fmla="*/ 1384068 h 2913511"/>
                <a:gd name="connsiteX48" fmla="*/ 225272 w 3632500"/>
                <a:gd name="connsiteY48" fmla="*/ 1443940 h 2913511"/>
                <a:gd name="connsiteX49" fmla="*/ 127300 w 3632500"/>
                <a:gd name="connsiteY49" fmla="*/ 1509254 h 2913511"/>
                <a:gd name="connsiteX50" fmla="*/ 105528 w 3632500"/>
                <a:gd name="connsiteY50" fmla="*/ 1541911 h 2913511"/>
                <a:gd name="connsiteX51" fmla="*/ 116414 w 3632500"/>
                <a:gd name="connsiteY51" fmla="*/ 1552797 h 2913511"/>
                <a:gd name="connsiteX0" fmla="*/ 119996 w 3636082"/>
                <a:gd name="connsiteY0" fmla="*/ 1552797 h 2913511"/>
                <a:gd name="connsiteX1" fmla="*/ 119996 w 3636082"/>
                <a:gd name="connsiteY1" fmla="*/ 2104340 h 2913511"/>
                <a:gd name="connsiteX2" fmla="*/ 123625 w 3636082"/>
                <a:gd name="connsiteY2" fmla="*/ 2349268 h 2913511"/>
                <a:gd name="connsiteX3" fmla="*/ 5696 w 3636082"/>
                <a:gd name="connsiteY3" fmla="*/ 2439983 h 2913511"/>
                <a:gd name="connsiteX4" fmla="*/ 22025 w 3636082"/>
                <a:gd name="connsiteY4" fmla="*/ 2581497 h 2913511"/>
                <a:gd name="connsiteX5" fmla="*/ 81896 w 3636082"/>
                <a:gd name="connsiteY5" fmla="*/ 2695797 h 2913511"/>
                <a:gd name="connsiteX6" fmla="*/ 114553 w 3636082"/>
                <a:gd name="connsiteY6" fmla="*/ 2717568 h 2913511"/>
                <a:gd name="connsiteX7" fmla="*/ 130882 w 3636082"/>
                <a:gd name="connsiteY7" fmla="*/ 2733897 h 2913511"/>
                <a:gd name="connsiteX8" fmla="*/ 593525 w 3636082"/>
                <a:gd name="connsiteY8" fmla="*/ 2793768 h 2913511"/>
                <a:gd name="connsiteX9" fmla="*/ 1077939 w 3636082"/>
                <a:gd name="connsiteY9" fmla="*/ 2831868 h 2913511"/>
                <a:gd name="connsiteX10" fmla="*/ 1458939 w 3636082"/>
                <a:gd name="connsiteY10" fmla="*/ 2880854 h 2913511"/>
                <a:gd name="connsiteX11" fmla="*/ 1633110 w 3636082"/>
                <a:gd name="connsiteY11" fmla="*/ 2908068 h 2913511"/>
                <a:gd name="connsiteX12" fmla="*/ 1807282 w 3636082"/>
                <a:gd name="connsiteY12" fmla="*/ 2913511 h 2913511"/>
                <a:gd name="connsiteX13" fmla="*/ 1910696 w 3636082"/>
                <a:gd name="connsiteY13" fmla="*/ 2902626 h 2913511"/>
                <a:gd name="connsiteX14" fmla="*/ 2052210 w 3636082"/>
                <a:gd name="connsiteY14" fmla="*/ 2864526 h 2913511"/>
                <a:gd name="connsiteX15" fmla="*/ 2308025 w 3636082"/>
                <a:gd name="connsiteY15" fmla="*/ 2826426 h 2913511"/>
                <a:gd name="connsiteX16" fmla="*/ 2427768 w 3636082"/>
                <a:gd name="connsiteY16" fmla="*/ 2815540 h 2913511"/>
                <a:gd name="connsiteX17" fmla="*/ 2601939 w 3636082"/>
                <a:gd name="connsiteY17" fmla="*/ 2793768 h 2913511"/>
                <a:gd name="connsiteX18" fmla="*/ 3010153 w 3636082"/>
                <a:gd name="connsiteY18" fmla="*/ 2777440 h 2913511"/>
                <a:gd name="connsiteX19" fmla="*/ 3227868 w 3636082"/>
                <a:gd name="connsiteY19" fmla="*/ 2744783 h 2913511"/>
                <a:gd name="connsiteX20" fmla="*/ 3325839 w 3636082"/>
                <a:gd name="connsiteY20" fmla="*/ 2728454 h 2913511"/>
                <a:gd name="connsiteX21" fmla="*/ 3527225 w 3636082"/>
                <a:gd name="connsiteY21" fmla="*/ 2733897 h 2913511"/>
                <a:gd name="connsiteX22" fmla="*/ 3521782 w 3636082"/>
                <a:gd name="connsiteY22" fmla="*/ 2712126 h 2913511"/>
                <a:gd name="connsiteX23" fmla="*/ 3532668 w 3636082"/>
                <a:gd name="connsiteY23" fmla="*/ 2619597 h 2913511"/>
                <a:gd name="connsiteX24" fmla="*/ 3554439 w 3636082"/>
                <a:gd name="connsiteY24" fmla="*/ 2543397 h 2913511"/>
                <a:gd name="connsiteX25" fmla="*/ 3570768 w 3636082"/>
                <a:gd name="connsiteY25" fmla="*/ 2265811 h 2913511"/>
                <a:gd name="connsiteX26" fmla="*/ 3597982 w 3636082"/>
                <a:gd name="connsiteY26" fmla="*/ 1726968 h 2913511"/>
                <a:gd name="connsiteX27" fmla="*/ 3603425 w 3636082"/>
                <a:gd name="connsiteY27" fmla="*/ 1373183 h 2913511"/>
                <a:gd name="connsiteX28" fmla="*/ 3636082 w 3636082"/>
                <a:gd name="connsiteY28" fmla="*/ 671054 h 2913511"/>
                <a:gd name="connsiteX29" fmla="*/ 3625196 w 3636082"/>
                <a:gd name="connsiteY29" fmla="*/ 170311 h 2913511"/>
                <a:gd name="connsiteX30" fmla="*/ 3597982 w 3636082"/>
                <a:gd name="connsiteY30" fmla="*/ 72340 h 2913511"/>
                <a:gd name="connsiteX31" fmla="*/ 3576210 w 3636082"/>
                <a:gd name="connsiteY31" fmla="*/ 39683 h 2913511"/>
                <a:gd name="connsiteX32" fmla="*/ 3538110 w 3636082"/>
                <a:gd name="connsiteY32" fmla="*/ 23354 h 2913511"/>
                <a:gd name="connsiteX33" fmla="*/ 3510896 w 3636082"/>
                <a:gd name="connsiteY33" fmla="*/ 1583 h 2913511"/>
                <a:gd name="connsiteX34" fmla="*/ 3251454 w 3636082"/>
                <a:gd name="connsiteY34" fmla="*/ 65083 h 2913511"/>
                <a:gd name="connsiteX35" fmla="*/ 2699910 w 3636082"/>
                <a:gd name="connsiteY35" fmla="*/ 213854 h 2913511"/>
                <a:gd name="connsiteX36" fmla="*/ 2554767 w 3636082"/>
                <a:gd name="connsiteY36" fmla="*/ 266469 h 2913511"/>
                <a:gd name="connsiteX37" fmla="*/ 2282625 w 3636082"/>
                <a:gd name="connsiteY37" fmla="*/ 375326 h 2913511"/>
                <a:gd name="connsiteX38" fmla="*/ 1948796 w 3636082"/>
                <a:gd name="connsiteY38" fmla="*/ 493253 h 2913511"/>
                <a:gd name="connsiteX39" fmla="*/ 1620410 w 3636082"/>
                <a:gd name="connsiteY39" fmla="*/ 640211 h 2913511"/>
                <a:gd name="connsiteX40" fmla="*/ 1350082 w 3636082"/>
                <a:gd name="connsiteY40" fmla="*/ 769026 h 2913511"/>
                <a:gd name="connsiteX41" fmla="*/ 1214011 w 3636082"/>
                <a:gd name="connsiteY41" fmla="*/ 828897 h 2913511"/>
                <a:gd name="connsiteX42" fmla="*/ 803982 w 3636082"/>
                <a:gd name="connsiteY42" fmla="*/ 1041169 h 2913511"/>
                <a:gd name="connsiteX43" fmla="*/ 584454 w 3636082"/>
                <a:gd name="connsiteY43" fmla="*/ 1171797 h 2913511"/>
                <a:gd name="connsiteX44" fmla="*/ 484668 w 3636082"/>
                <a:gd name="connsiteY44" fmla="*/ 1264326 h 2913511"/>
                <a:gd name="connsiteX45" fmla="*/ 426611 w 3636082"/>
                <a:gd name="connsiteY45" fmla="*/ 1300612 h 2913511"/>
                <a:gd name="connsiteX46" fmla="*/ 370368 w 3636082"/>
                <a:gd name="connsiteY46" fmla="*/ 1313312 h 2913511"/>
                <a:gd name="connsiteX47" fmla="*/ 321382 w 3636082"/>
                <a:gd name="connsiteY47" fmla="*/ 1384068 h 2913511"/>
                <a:gd name="connsiteX48" fmla="*/ 228854 w 3636082"/>
                <a:gd name="connsiteY48" fmla="*/ 1443940 h 2913511"/>
                <a:gd name="connsiteX49" fmla="*/ 130882 w 3636082"/>
                <a:gd name="connsiteY49" fmla="*/ 1509254 h 2913511"/>
                <a:gd name="connsiteX50" fmla="*/ 109110 w 3636082"/>
                <a:gd name="connsiteY50" fmla="*/ 1541911 h 2913511"/>
                <a:gd name="connsiteX51" fmla="*/ 119996 w 3636082"/>
                <a:gd name="connsiteY51" fmla="*/ 1552797 h 2913511"/>
                <a:gd name="connsiteX0" fmla="*/ 119996 w 3636082"/>
                <a:gd name="connsiteY0" fmla="*/ 1552797 h 2913511"/>
                <a:gd name="connsiteX1" fmla="*/ 119996 w 3636082"/>
                <a:gd name="connsiteY1" fmla="*/ 2104340 h 2913511"/>
                <a:gd name="connsiteX2" fmla="*/ 123625 w 3636082"/>
                <a:gd name="connsiteY2" fmla="*/ 2349268 h 2913511"/>
                <a:gd name="connsiteX3" fmla="*/ 5696 w 3636082"/>
                <a:gd name="connsiteY3" fmla="*/ 2439983 h 2913511"/>
                <a:gd name="connsiteX4" fmla="*/ 22025 w 3636082"/>
                <a:gd name="connsiteY4" fmla="*/ 2581497 h 2913511"/>
                <a:gd name="connsiteX5" fmla="*/ 81896 w 3636082"/>
                <a:gd name="connsiteY5" fmla="*/ 2695797 h 2913511"/>
                <a:gd name="connsiteX6" fmla="*/ 114553 w 3636082"/>
                <a:gd name="connsiteY6" fmla="*/ 2717568 h 2913511"/>
                <a:gd name="connsiteX7" fmla="*/ 130882 w 3636082"/>
                <a:gd name="connsiteY7" fmla="*/ 2733897 h 2913511"/>
                <a:gd name="connsiteX8" fmla="*/ 593525 w 3636082"/>
                <a:gd name="connsiteY8" fmla="*/ 2793768 h 2913511"/>
                <a:gd name="connsiteX9" fmla="*/ 1077939 w 3636082"/>
                <a:gd name="connsiteY9" fmla="*/ 2831868 h 2913511"/>
                <a:gd name="connsiteX10" fmla="*/ 1458939 w 3636082"/>
                <a:gd name="connsiteY10" fmla="*/ 2880854 h 2913511"/>
                <a:gd name="connsiteX11" fmla="*/ 1633110 w 3636082"/>
                <a:gd name="connsiteY11" fmla="*/ 2908068 h 2913511"/>
                <a:gd name="connsiteX12" fmla="*/ 1807282 w 3636082"/>
                <a:gd name="connsiteY12" fmla="*/ 2913511 h 2913511"/>
                <a:gd name="connsiteX13" fmla="*/ 1910696 w 3636082"/>
                <a:gd name="connsiteY13" fmla="*/ 2902626 h 2913511"/>
                <a:gd name="connsiteX14" fmla="*/ 2052210 w 3636082"/>
                <a:gd name="connsiteY14" fmla="*/ 2864526 h 2913511"/>
                <a:gd name="connsiteX15" fmla="*/ 2308025 w 3636082"/>
                <a:gd name="connsiteY15" fmla="*/ 2826426 h 2913511"/>
                <a:gd name="connsiteX16" fmla="*/ 2427768 w 3636082"/>
                <a:gd name="connsiteY16" fmla="*/ 2815540 h 2913511"/>
                <a:gd name="connsiteX17" fmla="*/ 2601939 w 3636082"/>
                <a:gd name="connsiteY17" fmla="*/ 2793768 h 2913511"/>
                <a:gd name="connsiteX18" fmla="*/ 3010153 w 3636082"/>
                <a:gd name="connsiteY18" fmla="*/ 2777440 h 2913511"/>
                <a:gd name="connsiteX19" fmla="*/ 3227868 w 3636082"/>
                <a:gd name="connsiteY19" fmla="*/ 2744783 h 2913511"/>
                <a:gd name="connsiteX20" fmla="*/ 3325839 w 3636082"/>
                <a:gd name="connsiteY20" fmla="*/ 2728454 h 2913511"/>
                <a:gd name="connsiteX21" fmla="*/ 3527225 w 3636082"/>
                <a:gd name="connsiteY21" fmla="*/ 2733897 h 2913511"/>
                <a:gd name="connsiteX22" fmla="*/ 3521782 w 3636082"/>
                <a:gd name="connsiteY22" fmla="*/ 2712126 h 2913511"/>
                <a:gd name="connsiteX23" fmla="*/ 3532668 w 3636082"/>
                <a:gd name="connsiteY23" fmla="*/ 2619597 h 2913511"/>
                <a:gd name="connsiteX24" fmla="*/ 3554439 w 3636082"/>
                <a:gd name="connsiteY24" fmla="*/ 2543397 h 2913511"/>
                <a:gd name="connsiteX25" fmla="*/ 3570768 w 3636082"/>
                <a:gd name="connsiteY25" fmla="*/ 2265811 h 2913511"/>
                <a:gd name="connsiteX26" fmla="*/ 3597982 w 3636082"/>
                <a:gd name="connsiteY26" fmla="*/ 1726968 h 2913511"/>
                <a:gd name="connsiteX27" fmla="*/ 3603425 w 3636082"/>
                <a:gd name="connsiteY27" fmla="*/ 1373183 h 2913511"/>
                <a:gd name="connsiteX28" fmla="*/ 3636082 w 3636082"/>
                <a:gd name="connsiteY28" fmla="*/ 671054 h 2913511"/>
                <a:gd name="connsiteX29" fmla="*/ 3625196 w 3636082"/>
                <a:gd name="connsiteY29" fmla="*/ 170311 h 2913511"/>
                <a:gd name="connsiteX30" fmla="*/ 3597982 w 3636082"/>
                <a:gd name="connsiteY30" fmla="*/ 72340 h 2913511"/>
                <a:gd name="connsiteX31" fmla="*/ 3576210 w 3636082"/>
                <a:gd name="connsiteY31" fmla="*/ 39683 h 2913511"/>
                <a:gd name="connsiteX32" fmla="*/ 3538110 w 3636082"/>
                <a:gd name="connsiteY32" fmla="*/ 23354 h 2913511"/>
                <a:gd name="connsiteX33" fmla="*/ 3510896 w 3636082"/>
                <a:gd name="connsiteY33" fmla="*/ 1583 h 2913511"/>
                <a:gd name="connsiteX34" fmla="*/ 3251454 w 3636082"/>
                <a:gd name="connsiteY34" fmla="*/ 65083 h 2913511"/>
                <a:gd name="connsiteX35" fmla="*/ 2699910 w 3636082"/>
                <a:gd name="connsiteY35" fmla="*/ 213854 h 2913511"/>
                <a:gd name="connsiteX36" fmla="*/ 2554767 w 3636082"/>
                <a:gd name="connsiteY36" fmla="*/ 266469 h 2913511"/>
                <a:gd name="connsiteX37" fmla="*/ 2282625 w 3636082"/>
                <a:gd name="connsiteY37" fmla="*/ 375326 h 2913511"/>
                <a:gd name="connsiteX38" fmla="*/ 1948796 w 3636082"/>
                <a:gd name="connsiteY38" fmla="*/ 493253 h 2913511"/>
                <a:gd name="connsiteX39" fmla="*/ 1620410 w 3636082"/>
                <a:gd name="connsiteY39" fmla="*/ 640211 h 2913511"/>
                <a:gd name="connsiteX40" fmla="*/ 1350082 w 3636082"/>
                <a:gd name="connsiteY40" fmla="*/ 769026 h 2913511"/>
                <a:gd name="connsiteX41" fmla="*/ 1214011 w 3636082"/>
                <a:gd name="connsiteY41" fmla="*/ 828897 h 2913511"/>
                <a:gd name="connsiteX42" fmla="*/ 803982 w 3636082"/>
                <a:gd name="connsiteY42" fmla="*/ 1041169 h 2913511"/>
                <a:gd name="connsiteX43" fmla="*/ 584454 w 3636082"/>
                <a:gd name="connsiteY43" fmla="*/ 1171797 h 2913511"/>
                <a:gd name="connsiteX44" fmla="*/ 484668 w 3636082"/>
                <a:gd name="connsiteY44" fmla="*/ 1264326 h 2913511"/>
                <a:gd name="connsiteX45" fmla="*/ 426611 w 3636082"/>
                <a:gd name="connsiteY45" fmla="*/ 1300612 h 2913511"/>
                <a:gd name="connsiteX46" fmla="*/ 370368 w 3636082"/>
                <a:gd name="connsiteY46" fmla="*/ 1313312 h 2913511"/>
                <a:gd name="connsiteX47" fmla="*/ 321382 w 3636082"/>
                <a:gd name="connsiteY47" fmla="*/ 1384068 h 2913511"/>
                <a:gd name="connsiteX48" fmla="*/ 228854 w 3636082"/>
                <a:gd name="connsiteY48" fmla="*/ 1443940 h 2913511"/>
                <a:gd name="connsiteX49" fmla="*/ 130882 w 3636082"/>
                <a:gd name="connsiteY49" fmla="*/ 1509254 h 2913511"/>
                <a:gd name="connsiteX50" fmla="*/ 109110 w 3636082"/>
                <a:gd name="connsiteY50" fmla="*/ 1541911 h 2913511"/>
                <a:gd name="connsiteX51" fmla="*/ 119996 w 3636082"/>
                <a:gd name="connsiteY51" fmla="*/ 1552797 h 2913511"/>
                <a:gd name="connsiteX0" fmla="*/ 99748 w 3615834"/>
                <a:gd name="connsiteY0" fmla="*/ 1552797 h 2913511"/>
                <a:gd name="connsiteX1" fmla="*/ 99748 w 3615834"/>
                <a:gd name="connsiteY1" fmla="*/ 2104340 h 2913511"/>
                <a:gd name="connsiteX2" fmla="*/ 103377 w 3615834"/>
                <a:gd name="connsiteY2" fmla="*/ 2349268 h 2913511"/>
                <a:gd name="connsiteX3" fmla="*/ 123334 w 3615834"/>
                <a:gd name="connsiteY3" fmla="*/ 2505297 h 2913511"/>
                <a:gd name="connsiteX4" fmla="*/ 1777 w 3615834"/>
                <a:gd name="connsiteY4" fmla="*/ 2581497 h 2913511"/>
                <a:gd name="connsiteX5" fmla="*/ 61648 w 3615834"/>
                <a:gd name="connsiteY5" fmla="*/ 2695797 h 2913511"/>
                <a:gd name="connsiteX6" fmla="*/ 94305 w 3615834"/>
                <a:gd name="connsiteY6" fmla="*/ 2717568 h 2913511"/>
                <a:gd name="connsiteX7" fmla="*/ 110634 w 3615834"/>
                <a:gd name="connsiteY7" fmla="*/ 2733897 h 2913511"/>
                <a:gd name="connsiteX8" fmla="*/ 573277 w 3615834"/>
                <a:gd name="connsiteY8" fmla="*/ 2793768 h 2913511"/>
                <a:gd name="connsiteX9" fmla="*/ 1057691 w 3615834"/>
                <a:gd name="connsiteY9" fmla="*/ 2831868 h 2913511"/>
                <a:gd name="connsiteX10" fmla="*/ 1438691 w 3615834"/>
                <a:gd name="connsiteY10" fmla="*/ 2880854 h 2913511"/>
                <a:gd name="connsiteX11" fmla="*/ 1612862 w 3615834"/>
                <a:gd name="connsiteY11" fmla="*/ 2908068 h 2913511"/>
                <a:gd name="connsiteX12" fmla="*/ 1787034 w 3615834"/>
                <a:gd name="connsiteY12" fmla="*/ 2913511 h 2913511"/>
                <a:gd name="connsiteX13" fmla="*/ 1890448 w 3615834"/>
                <a:gd name="connsiteY13" fmla="*/ 2902626 h 2913511"/>
                <a:gd name="connsiteX14" fmla="*/ 2031962 w 3615834"/>
                <a:gd name="connsiteY14" fmla="*/ 2864526 h 2913511"/>
                <a:gd name="connsiteX15" fmla="*/ 2287777 w 3615834"/>
                <a:gd name="connsiteY15" fmla="*/ 2826426 h 2913511"/>
                <a:gd name="connsiteX16" fmla="*/ 2407520 w 3615834"/>
                <a:gd name="connsiteY16" fmla="*/ 2815540 h 2913511"/>
                <a:gd name="connsiteX17" fmla="*/ 2581691 w 3615834"/>
                <a:gd name="connsiteY17" fmla="*/ 2793768 h 2913511"/>
                <a:gd name="connsiteX18" fmla="*/ 2989905 w 3615834"/>
                <a:gd name="connsiteY18" fmla="*/ 2777440 h 2913511"/>
                <a:gd name="connsiteX19" fmla="*/ 3207620 w 3615834"/>
                <a:gd name="connsiteY19" fmla="*/ 2744783 h 2913511"/>
                <a:gd name="connsiteX20" fmla="*/ 3305591 w 3615834"/>
                <a:gd name="connsiteY20" fmla="*/ 2728454 h 2913511"/>
                <a:gd name="connsiteX21" fmla="*/ 3506977 w 3615834"/>
                <a:gd name="connsiteY21" fmla="*/ 2733897 h 2913511"/>
                <a:gd name="connsiteX22" fmla="*/ 3501534 w 3615834"/>
                <a:gd name="connsiteY22" fmla="*/ 2712126 h 2913511"/>
                <a:gd name="connsiteX23" fmla="*/ 3512420 w 3615834"/>
                <a:gd name="connsiteY23" fmla="*/ 2619597 h 2913511"/>
                <a:gd name="connsiteX24" fmla="*/ 3534191 w 3615834"/>
                <a:gd name="connsiteY24" fmla="*/ 2543397 h 2913511"/>
                <a:gd name="connsiteX25" fmla="*/ 3550520 w 3615834"/>
                <a:gd name="connsiteY25" fmla="*/ 2265811 h 2913511"/>
                <a:gd name="connsiteX26" fmla="*/ 3577734 w 3615834"/>
                <a:gd name="connsiteY26" fmla="*/ 1726968 h 2913511"/>
                <a:gd name="connsiteX27" fmla="*/ 3583177 w 3615834"/>
                <a:gd name="connsiteY27" fmla="*/ 1373183 h 2913511"/>
                <a:gd name="connsiteX28" fmla="*/ 3615834 w 3615834"/>
                <a:gd name="connsiteY28" fmla="*/ 671054 h 2913511"/>
                <a:gd name="connsiteX29" fmla="*/ 3604948 w 3615834"/>
                <a:gd name="connsiteY29" fmla="*/ 170311 h 2913511"/>
                <a:gd name="connsiteX30" fmla="*/ 3577734 w 3615834"/>
                <a:gd name="connsiteY30" fmla="*/ 72340 h 2913511"/>
                <a:gd name="connsiteX31" fmla="*/ 3555962 w 3615834"/>
                <a:gd name="connsiteY31" fmla="*/ 39683 h 2913511"/>
                <a:gd name="connsiteX32" fmla="*/ 3517862 w 3615834"/>
                <a:gd name="connsiteY32" fmla="*/ 23354 h 2913511"/>
                <a:gd name="connsiteX33" fmla="*/ 3490648 w 3615834"/>
                <a:gd name="connsiteY33" fmla="*/ 1583 h 2913511"/>
                <a:gd name="connsiteX34" fmla="*/ 3231206 w 3615834"/>
                <a:gd name="connsiteY34" fmla="*/ 65083 h 2913511"/>
                <a:gd name="connsiteX35" fmla="*/ 2679662 w 3615834"/>
                <a:gd name="connsiteY35" fmla="*/ 213854 h 2913511"/>
                <a:gd name="connsiteX36" fmla="*/ 2534519 w 3615834"/>
                <a:gd name="connsiteY36" fmla="*/ 266469 h 2913511"/>
                <a:gd name="connsiteX37" fmla="*/ 2262377 w 3615834"/>
                <a:gd name="connsiteY37" fmla="*/ 375326 h 2913511"/>
                <a:gd name="connsiteX38" fmla="*/ 1928548 w 3615834"/>
                <a:gd name="connsiteY38" fmla="*/ 493253 h 2913511"/>
                <a:gd name="connsiteX39" fmla="*/ 1600162 w 3615834"/>
                <a:gd name="connsiteY39" fmla="*/ 640211 h 2913511"/>
                <a:gd name="connsiteX40" fmla="*/ 1329834 w 3615834"/>
                <a:gd name="connsiteY40" fmla="*/ 769026 h 2913511"/>
                <a:gd name="connsiteX41" fmla="*/ 1193763 w 3615834"/>
                <a:gd name="connsiteY41" fmla="*/ 828897 h 2913511"/>
                <a:gd name="connsiteX42" fmla="*/ 783734 w 3615834"/>
                <a:gd name="connsiteY42" fmla="*/ 1041169 h 2913511"/>
                <a:gd name="connsiteX43" fmla="*/ 564206 w 3615834"/>
                <a:gd name="connsiteY43" fmla="*/ 1171797 h 2913511"/>
                <a:gd name="connsiteX44" fmla="*/ 464420 w 3615834"/>
                <a:gd name="connsiteY44" fmla="*/ 1264326 h 2913511"/>
                <a:gd name="connsiteX45" fmla="*/ 406363 w 3615834"/>
                <a:gd name="connsiteY45" fmla="*/ 1300612 h 2913511"/>
                <a:gd name="connsiteX46" fmla="*/ 350120 w 3615834"/>
                <a:gd name="connsiteY46" fmla="*/ 1313312 h 2913511"/>
                <a:gd name="connsiteX47" fmla="*/ 301134 w 3615834"/>
                <a:gd name="connsiteY47" fmla="*/ 1384068 h 2913511"/>
                <a:gd name="connsiteX48" fmla="*/ 208606 w 3615834"/>
                <a:gd name="connsiteY48" fmla="*/ 1443940 h 2913511"/>
                <a:gd name="connsiteX49" fmla="*/ 110634 w 3615834"/>
                <a:gd name="connsiteY49" fmla="*/ 1509254 h 2913511"/>
                <a:gd name="connsiteX50" fmla="*/ 88862 w 3615834"/>
                <a:gd name="connsiteY50" fmla="*/ 1541911 h 2913511"/>
                <a:gd name="connsiteX51" fmla="*/ 99748 w 3615834"/>
                <a:gd name="connsiteY51" fmla="*/ 1552797 h 2913511"/>
                <a:gd name="connsiteX0" fmla="*/ 99748 w 3615834"/>
                <a:gd name="connsiteY0" fmla="*/ 1552797 h 2913511"/>
                <a:gd name="connsiteX1" fmla="*/ 99748 w 3615834"/>
                <a:gd name="connsiteY1" fmla="*/ 2104340 h 2913511"/>
                <a:gd name="connsiteX2" fmla="*/ 103377 w 3615834"/>
                <a:gd name="connsiteY2" fmla="*/ 2349268 h 2913511"/>
                <a:gd name="connsiteX3" fmla="*/ 123334 w 3615834"/>
                <a:gd name="connsiteY3" fmla="*/ 2505297 h 2913511"/>
                <a:gd name="connsiteX4" fmla="*/ 1777 w 3615834"/>
                <a:gd name="connsiteY4" fmla="*/ 2581497 h 2913511"/>
                <a:gd name="connsiteX5" fmla="*/ 61648 w 3615834"/>
                <a:gd name="connsiteY5" fmla="*/ 2695797 h 2913511"/>
                <a:gd name="connsiteX6" fmla="*/ 94305 w 3615834"/>
                <a:gd name="connsiteY6" fmla="*/ 2717568 h 2913511"/>
                <a:gd name="connsiteX7" fmla="*/ 110634 w 3615834"/>
                <a:gd name="connsiteY7" fmla="*/ 2733897 h 2913511"/>
                <a:gd name="connsiteX8" fmla="*/ 573277 w 3615834"/>
                <a:gd name="connsiteY8" fmla="*/ 2793768 h 2913511"/>
                <a:gd name="connsiteX9" fmla="*/ 1057691 w 3615834"/>
                <a:gd name="connsiteY9" fmla="*/ 2831868 h 2913511"/>
                <a:gd name="connsiteX10" fmla="*/ 1438691 w 3615834"/>
                <a:gd name="connsiteY10" fmla="*/ 2880854 h 2913511"/>
                <a:gd name="connsiteX11" fmla="*/ 1612862 w 3615834"/>
                <a:gd name="connsiteY11" fmla="*/ 2908068 h 2913511"/>
                <a:gd name="connsiteX12" fmla="*/ 1787034 w 3615834"/>
                <a:gd name="connsiteY12" fmla="*/ 2913511 h 2913511"/>
                <a:gd name="connsiteX13" fmla="*/ 1890448 w 3615834"/>
                <a:gd name="connsiteY13" fmla="*/ 2902626 h 2913511"/>
                <a:gd name="connsiteX14" fmla="*/ 2031962 w 3615834"/>
                <a:gd name="connsiteY14" fmla="*/ 2864526 h 2913511"/>
                <a:gd name="connsiteX15" fmla="*/ 2287777 w 3615834"/>
                <a:gd name="connsiteY15" fmla="*/ 2826426 h 2913511"/>
                <a:gd name="connsiteX16" fmla="*/ 2407520 w 3615834"/>
                <a:gd name="connsiteY16" fmla="*/ 2815540 h 2913511"/>
                <a:gd name="connsiteX17" fmla="*/ 2581691 w 3615834"/>
                <a:gd name="connsiteY17" fmla="*/ 2793768 h 2913511"/>
                <a:gd name="connsiteX18" fmla="*/ 2989905 w 3615834"/>
                <a:gd name="connsiteY18" fmla="*/ 2777440 h 2913511"/>
                <a:gd name="connsiteX19" fmla="*/ 3207620 w 3615834"/>
                <a:gd name="connsiteY19" fmla="*/ 2744783 h 2913511"/>
                <a:gd name="connsiteX20" fmla="*/ 3305591 w 3615834"/>
                <a:gd name="connsiteY20" fmla="*/ 2728454 h 2913511"/>
                <a:gd name="connsiteX21" fmla="*/ 3506977 w 3615834"/>
                <a:gd name="connsiteY21" fmla="*/ 2733897 h 2913511"/>
                <a:gd name="connsiteX22" fmla="*/ 3501534 w 3615834"/>
                <a:gd name="connsiteY22" fmla="*/ 2712126 h 2913511"/>
                <a:gd name="connsiteX23" fmla="*/ 3512420 w 3615834"/>
                <a:gd name="connsiteY23" fmla="*/ 2619597 h 2913511"/>
                <a:gd name="connsiteX24" fmla="*/ 3534191 w 3615834"/>
                <a:gd name="connsiteY24" fmla="*/ 2543397 h 2913511"/>
                <a:gd name="connsiteX25" fmla="*/ 3550520 w 3615834"/>
                <a:gd name="connsiteY25" fmla="*/ 2265811 h 2913511"/>
                <a:gd name="connsiteX26" fmla="*/ 3577734 w 3615834"/>
                <a:gd name="connsiteY26" fmla="*/ 1726968 h 2913511"/>
                <a:gd name="connsiteX27" fmla="*/ 3583177 w 3615834"/>
                <a:gd name="connsiteY27" fmla="*/ 1373183 h 2913511"/>
                <a:gd name="connsiteX28" fmla="*/ 3615834 w 3615834"/>
                <a:gd name="connsiteY28" fmla="*/ 671054 h 2913511"/>
                <a:gd name="connsiteX29" fmla="*/ 3604948 w 3615834"/>
                <a:gd name="connsiteY29" fmla="*/ 170311 h 2913511"/>
                <a:gd name="connsiteX30" fmla="*/ 3577734 w 3615834"/>
                <a:gd name="connsiteY30" fmla="*/ 72340 h 2913511"/>
                <a:gd name="connsiteX31" fmla="*/ 3555962 w 3615834"/>
                <a:gd name="connsiteY31" fmla="*/ 39683 h 2913511"/>
                <a:gd name="connsiteX32" fmla="*/ 3517862 w 3615834"/>
                <a:gd name="connsiteY32" fmla="*/ 23354 h 2913511"/>
                <a:gd name="connsiteX33" fmla="*/ 3490648 w 3615834"/>
                <a:gd name="connsiteY33" fmla="*/ 1583 h 2913511"/>
                <a:gd name="connsiteX34" fmla="*/ 3231206 w 3615834"/>
                <a:gd name="connsiteY34" fmla="*/ 65083 h 2913511"/>
                <a:gd name="connsiteX35" fmla="*/ 2679662 w 3615834"/>
                <a:gd name="connsiteY35" fmla="*/ 213854 h 2913511"/>
                <a:gd name="connsiteX36" fmla="*/ 2534519 w 3615834"/>
                <a:gd name="connsiteY36" fmla="*/ 266469 h 2913511"/>
                <a:gd name="connsiteX37" fmla="*/ 2262377 w 3615834"/>
                <a:gd name="connsiteY37" fmla="*/ 375326 h 2913511"/>
                <a:gd name="connsiteX38" fmla="*/ 1928548 w 3615834"/>
                <a:gd name="connsiteY38" fmla="*/ 493253 h 2913511"/>
                <a:gd name="connsiteX39" fmla="*/ 1600162 w 3615834"/>
                <a:gd name="connsiteY39" fmla="*/ 640211 h 2913511"/>
                <a:gd name="connsiteX40" fmla="*/ 1329834 w 3615834"/>
                <a:gd name="connsiteY40" fmla="*/ 769026 h 2913511"/>
                <a:gd name="connsiteX41" fmla="*/ 1193763 w 3615834"/>
                <a:gd name="connsiteY41" fmla="*/ 828897 h 2913511"/>
                <a:gd name="connsiteX42" fmla="*/ 783734 w 3615834"/>
                <a:gd name="connsiteY42" fmla="*/ 1041169 h 2913511"/>
                <a:gd name="connsiteX43" fmla="*/ 564206 w 3615834"/>
                <a:gd name="connsiteY43" fmla="*/ 1171797 h 2913511"/>
                <a:gd name="connsiteX44" fmla="*/ 464420 w 3615834"/>
                <a:gd name="connsiteY44" fmla="*/ 1264326 h 2913511"/>
                <a:gd name="connsiteX45" fmla="*/ 406363 w 3615834"/>
                <a:gd name="connsiteY45" fmla="*/ 1300612 h 2913511"/>
                <a:gd name="connsiteX46" fmla="*/ 350120 w 3615834"/>
                <a:gd name="connsiteY46" fmla="*/ 1313312 h 2913511"/>
                <a:gd name="connsiteX47" fmla="*/ 301134 w 3615834"/>
                <a:gd name="connsiteY47" fmla="*/ 1384068 h 2913511"/>
                <a:gd name="connsiteX48" fmla="*/ 208606 w 3615834"/>
                <a:gd name="connsiteY48" fmla="*/ 1443940 h 2913511"/>
                <a:gd name="connsiteX49" fmla="*/ 110634 w 3615834"/>
                <a:gd name="connsiteY49" fmla="*/ 1509254 h 2913511"/>
                <a:gd name="connsiteX50" fmla="*/ 88862 w 3615834"/>
                <a:gd name="connsiteY50" fmla="*/ 1541911 h 2913511"/>
                <a:gd name="connsiteX51" fmla="*/ 99748 w 3615834"/>
                <a:gd name="connsiteY51" fmla="*/ 1552797 h 2913511"/>
                <a:gd name="connsiteX0" fmla="*/ 99748 w 3615834"/>
                <a:gd name="connsiteY0" fmla="*/ 1552797 h 2913511"/>
                <a:gd name="connsiteX1" fmla="*/ 99748 w 3615834"/>
                <a:gd name="connsiteY1" fmla="*/ 2104340 h 2913511"/>
                <a:gd name="connsiteX2" fmla="*/ 103377 w 3615834"/>
                <a:gd name="connsiteY2" fmla="*/ 2349268 h 2913511"/>
                <a:gd name="connsiteX3" fmla="*/ 123334 w 3615834"/>
                <a:gd name="connsiteY3" fmla="*/ 2505297 h 2913511"/>
                <a:gd name="connsiteX4" fmla="*/ 1777 w 3615834"/>
                <a:gd name="connsiteY4" fmla="*/ 2581497 h 2913511"/>
                <a:gd name="connsiteX5" fmla="*/ 61648 w 3615834"/>
                <a:gd name="connsiteY5" fmla="*/ 2695797 h 2913511"/>
                <a:gd name="connsiteX6" fmla="*/ 94305 w 3615834"/>
                <a:gd name="connsiteY6" fmla="*/ 2717568 h 2913511"/>
                <a:gd name="connsiteX7" fmla="*/ 110634 w 3615834"/>
                <a:gd name="connsiteY7" fmla="*/ 2733897 h 2913511"/>
                <a:gd name="connsiteX8" fmla="*/ 573277 w 3615834"/>
                <a:gd name="connsiteY8" fmla="*/ 2793768 h 2913511"/>
                <a:gd name="connsiteX9" fmla="*/ 1057691 w 3615834"/>
                <a:gd name="connsiteY9" fmla="*/ 2831868 h 2913511"/>
                <a:gd name="connsiteX10" fmla="*/ 1438691 w 3615834"/>
                <a:gd name="connsiteY10" fmla="*/ 2880854 h 2913511"/>
                <a:gd name="connsiteX11" fmla="*/ 1612862 w 3615834"/>
                <a:gd name="connsiteY11" fmla="*/ 2908068 h 2913511"/>
                <a:gd name="connsiteX12" fmla="*/ 1787034 w 3615834"/>
                <a:gd name="connsiteY12" fmla="*/ 2913511 h 2913511"/>
                <a:gd name="connsiteX13" fmla="*/ 1890448 w 3615834"/>
                <a:gd name="connsiteY13" fmla="*/ 2902626 h 2913511"/>
                <a:gd name="connsiteX14" fmla="*/ 2031962 w 3615834"/>
                <a:gd name="connsiteY14" fmla="*/ 2864526 h 2913511"/>
                <a:gd name="connsiteX15" fmla="*/ 2287777 w 3615834"/>
                <a:gd name="connsiteY15" fmla="*/ 2826426 h 2913511"/>
                <a:gd name="connsiteX16" fmla="*/ 2407520 w 3615834"/>
                <a:gd name="connsiteY16" fmla="*/ 2815540 h 2913511"/>
                <a:gd name="connsiteX17" fmla="*/ 2581691 w 3615834"/>
                <a:gd name="connsiteY17" fmla="*/ 2793768 h 2913511"/>
                <a:gd name="connsiteX18" fmla="*/ 2989905 w 3615834"/>
                <a:gd name="connsiteY18" fmla="*/ 2777440 h 2913511"/>
                <a:gd name="connsiteX19" fmla="*/ 3207620 w 3615834"/>
                <a:gd name="connsiteY19" fmla="*/ 2744783 h 2913511"/>
                <a:gd name="connsiteX20" fmla="*/ 3305591 w 3615834"/>
                <a:gd name="connsiteY20" fmla="*/ 2728454 h 2913511"/>
                <a:gd name="connsiteX21" fmla="*/ 3506977 w 3615834"/>
                <a:gd name="connsiteY21" fmla="*/ 2733897 h 2913511"/>
                <a:gd name="connsiteX22" fmla="*/ 3501534 w 3615834"/>
                <a:gd name="connsiteY22" fmla="*/ 2712126 h 2913511"/>
                <a:gd name="connsiteX23" fmla="*/ 3512420 w 3615834"/>
                <a:gd name="connsiteY23" fmla="*/ 2619597 h 2913511"/>
                <a:gd name="connsiteX24" fmla="*/ 3534191 w 3615834"/>
                <a:gd name="connsiteY24" fmla="*/ 2543397 h 2913511"/>
                <a:gd name="connsiteX25" fmla="*/ 3550520 w 3615834"/>
                <a:gd name="connsiteY25" fmla="*/ 2265811 h 2913511"/>
                <a:gd name="connsiteX26" fmla="*/ 3577734 w 3615834"/>
                <a:gd name="connsiteY26" fmla="*/ 1726968 h 2913511"/>
                <a:gd name="connsiteX27" fmla="*/ 3583177 w 3615834"/>
                <a:gd name="connsiteY27" fmla="*/ 1373183 h 2913511"/>
                <a:gd name="connsiteX28" fmla="*/ 3615834 w 3615834"/>
                <a:gd name="connsiteY28" fmla="*/ 671054 h 2913511"/>
                <a:gd name="connsiteX29" fmla="*/ 3604948 w 3615834"/>
                <a:gd name="connsiteY29" fmla="*/ 170311 h 2913511"/>
                <a:gd name="connsiteX30" fmla="*/ 3577734 w 3615834"/>
                <a:gd name="connsiteY30" fmla="*/ 72340 h 2913511"/>
                <a:gd name="connsiteX31" fmla="*/ 3555962 w 3615834"/>
                <a:gd name="connsiteY31" fmla="*/ 39683 h 2913511"/>
                <a:gd name="connsiteX32" fmla="*/ 3517862 w 3615834"/>
                <a:gd name="connsiteY32" fmla="*/ 23354 h 2913511"/>
                <a:gd name="connsiteX33" fmla="*/ 3490648 w 3615834"/>
                <a:gd name="connsiteY33" fmla="*/ 1583 h 2913511"/>
                <a:gd name="connsiteX34" fmla="*/ 3231206 w 3615834"/>
                <a:gd name="connsiteY34" fmla="*/ 65083 h 2913511"/>
                <a:gd name="connsiteX35" fmla="*/ 2679662 w 3615834"/>
                <a:gd name="connsiteY35" fmla="*/ 213854 h 2913511"/>
                <a:gd name="connsiteX36" fmla="*/ 2534519 w 3615834"/>
                <a:gd name="connsiteY36" fmla="*/ 266469 h 2913511"/>
                <a:gd name="connsiteX37" fmla="*/ 2262377 w 3615834"/>
                <a:gd name="connsiteY37" fmla="*/ 375326 h 2913511"/>
                <a:gd name="connsiteX38" fmla="*/ 1928548 w 3615834"/>
                <a:gd name="connsiteY38" fmla="*/ 493253 h 2913511"/>
                <a:gd name="connsiteX39" fmla="*/ 1600162 w 3615834"/>
                <a:gd name="connsiteY39" fmla="*/ 640211 h 2913511"/>
                <a:gd name="connsiteX40" fmla="*/ 1329834 w 3615834"/>
                <a:gd name="connsiteY40" fmla="*/ 769026 h 2913511"/>
                <a:gd name="connsiteX41" fmla="*/ 1193763 w 3615834"/>
                <a:gd name="connsiteY41" fmla="*/ 828897 h 2913511"/>
                <a:gd name="connsiteX42" fmla="*/ 783734 w 3615834"/>
                <a:gd name="connsiteY42" fmla="*/ 1041169 h 2913511"/>
                <a:gd name="connsiteX43" fmla="*/ 564206 w 3615834"/>
                <a:gd name="connsiteY43" fmla="*/ 1171797 h 2913511"/>
                <a:gd name="connsiteX44" fmla="*/ 464420 w 3615834"/>
                <a:gd name="connsiteY44" fmla="*/ 1264326 h 2913511"/>
                <a:gd name="connsiteX45" fmla="*/ 406363 w 3615834"/>
                <a:gd name="connsiteY45" fmla="*/ 1300612 h 2913511"/>
                <a:gd name="connsiteX46" fmla="*/ 350120 w 3615834"/>
                <a:gd name="connsiteY46" fmla="*/ 1313312 h 2913511"/>
                <a:gd name="connsiteX47" fmla="*/ 301134 w 3615834"/>
                <a:gd name="connsiteY47" fmla="*/ 1384068 h 2913511"/>
                <a:gd name="connsiteX48" fmla="*/ 208606 w 3615834"/>
                <a:gd name="connsiteY48" fmla="*/ 1443940 h 2913511"/>
                <a:gd name="connsiteX49" fmla="*/ 110634 w 3615834"/>
                <a:gd name="connsiteY49" fmla="*/ 1509254 h 2913511"/>
                <a:gd name="connsiteX50" fmla="*/ 88862 w 3615834"/>
                <a:gd name="connsiteY50" fmla="*/ 1541911 h 2913511"/>
                <a:gd name="connsiteX51" fmla="*/ 99748 w 3615834"/>
                <a:gd name="connsiteY51" fmla="*/ 1552797 h 2913511"/>
                <a:gd name="connsiteX0" fmla="*/ 38134 w 3554220"/>
                <a:gd name="connsiteY0" fmla="*/ 1552797 h 2913511"/>
                <a:gd name="connsiteX1" fmla="*/ 38134 w 3554220"/>
                <a:gd name="connsiteY1" fmla="*/ 2104340 h 2913511"/>
                <a:gd name="connsiteX2" fmla="*/ 41763 w 3554220"/>
                <a:gd name="connsiteY2" fmla="*/ 2349268 h 2913511"/>
                <a:gd name="connsiteX3" fmla="*/ 61720 w 3554220"/>
                <a:gd name="connsiteY3" fmla="*/ 2505297 h 2913511"/>
                <a:gd name="connsiteX4" fmla="*/ 27249 w 3554220"/>
                <a:gd name="connsiteY4" fmla="*/ 2657697 h 2913511"/>
                <a:gd name="connsiteX5" fmla="*/ 34 w 3554220"/>
                <a:gd name="connsiteY5" fmla="*/ 2695797 h 2913511"/>
                <a:gd name="connsiteX6" fmla="*/ 32691 w 3554220"/>
                <a:gd name="connsiteY6" fmla="*/ 2717568 h 2913511"/>
                <a:gd name="connsiteX7" fmla="*/ 49020 w 3554220"/>
                <a:gd name="connsiteY7" fmla="*/ 2733897 h 2913511"/>
                <a:gd name="connsiteX8" fmla="*/ 511663 w 3554220"/>
                <a:gd name="connsiteY8" fmla="*/ 2793768 h 2913511"/>
                <a:gd name="connsiteX9" fmla="*/ 996077 w 3554220"/>
                <a:gd name="connsiteY9" fmla="*/ 2831868 h 2913511"/>
                <a:gd name="connsiteX10" fmla="*/ 1377077 w 3554220"/>
                <a:gd name="connsiteY10" fmla="*/ 2880854 h 2913511"/>
                <a:gd name="connsiteX11" fmla="*/ 1551248 w 3554220"/>
                <a:gd name="connsiteY11" fmla="*/ 2908068 h 2913511"/>
                <a:gd name="connsiteX12" fmla="*/ 1725420 w 3554220"/>
                <a:gd name="connsiteY12" fmla="*/ 2913511 h 2913511"/>
                <a:gd name="connsiteX13" fmla="*/ 1828834 w 3554220"/>
                <a:gd name="connsiteY13" fmla="*/ 2902626 h 2913511"/>
                <a:gd name="connsiteX14" fmla="*/ 1970348 w 3554220"/>
                <a:gd name="connsiteY14" fmla="*/ 2864526 h 2913511"/>
                <a:gd name="connsiteX15" fmla="*/ 2226163 w 3554220"/>
                <a:gd name="connsiteY15" fmla="*/ 2826426 h 2913511"/>
                <a:gd name="connsiteX16" fmla="*/ 2345906 w 3554220"/>
                <a:gd name="connsiteY16" fmla="*/ 2815540 h 2913511"/>
                <a:gd name="connsiteX17" fmla="*/ 2520077 w 3554220"/>
                <a:gd name="connsiteY17" fmla="*/ 2793768 h 2913511"/>
                <a:gd name="connsiteX18" fmla="*/ 2928291 w 3554220"/>
                <a:gd name="connsiteY18" fmla="*/ 2777440 h 2913511"/>
                <a:gd name="connsiteX19" fmla="*/ 3146006 w 3554220"/>
                <a:gd name="connsiteY19" fmla="*/ 2744783 h 2913511"/>
                <a:gd name="connsiteX20" fmla="*/ 3243977 w 3554220"/>
                <a:gd name="connsiteY20" fmla="*/ 2728454 h 2913511"/>
                <a:gd name="connsiteX21" fmla="*/ 3445363 w 3554220"/>
                <a:gd name="connsiteY21" fmla="*/ 2733897 h 2913511"/>
                <a:gd name="connsiteX22" fmla="*/ 3439920 w 3554220"/>
                <a:gd name="connsiteY22" fmla="*/ 2712126 h 2913511"/>
                <a:gd name="connsiteX23" fmla="*/ 3450806 w 3554220"/>
                <a:gd name="connsiteY23" fmla="*/ 2619597 h 2913511"/>
                <a:gd name="connsiteX24" fmla="*/ 3472577 w 3554220"/>
                <a:gd name="connsiteY24" fmla="*/ 2543397 h 2913511"/>
                <a:gd name="connsiteX25" fmla="*/ 3488906 w 3554220"/>
                <a:gd name="connsiteY25" fmla="*/ 2265811 h 2913511"/>
                <a:gd name="connsiteX26" fmla="*/ 3516120 w 3554220"/>
                <a:gd name="connsiteY26" fmla="*/ 1726968 h 2913511"/>
                <a:gd name="connsiteX27" fmla="*/ 3521563 w 3554220"/>
                <a:gd name="connsiteY27" fmla="*/ 1373183 h 2913511"/>
                <a:gd name="connsiteX28" fmla="*/ 3554220 w 3554220"/>
                <a:gd name="connsiteY28" fmla="*/ 671054 h 2913511"/>
                <a:gd name="connsiteX29" fmla="*/ 3543334 w 3554220"/>
                <a:gd name="connsiteY29" fmla="*/ 170311 h 2913511"/>
                <a:gd name="connsiteX30" fmla="*/ 3516120 w 3554220"/>
                <a:gd name="connsiteY30" fmla="*/ 72340 h 2913511"/>
                <a:gd name="connsiteX31" fmla="*/ 3494348 w 3554220"/>
                <a:gd name="connsiteY31" fmla="*/ 39683 h 2913511"/>
                <a:gd name="connsiteX32" fmla="*/ 3456248 w 3554220"/>
                <a:gd name="connsiteY32" fmla="*/ 23354 h 2913511"/>
                <a:gd name="connsiteX33" fmla="*/ 3429034 w 3554220"/>
                <a:gd name="connsiteY33" fmla="*/ 1583 h 2913511"/>
                <a:gd name="connsiteX34" fmla="*/ 3169592 w 3554220"/>
                <a:gd name="connsiteY34" fmla="*/ 65083 h 2913511"/>
                <a:gd name="connsiteX35" fmla="*/ 2618048 w 3554220"/>
                <a:gd name="connsiteY35" fmla="*/ 213854 h 2913511"/>
                <a:gd name="connsiteX36" fmla="*/ 2472905 w 3554220"/>
                <a:gd name="connsiteY36" fmla="*/ 266469 h 2913511"/>
                <a:gd name="connsiteX37" fmla="*/ 2200763 w 3554220"/>
                <a:gd name="connsiteY37" fmla="*/ 375326 h 2913511"/>
                <a:gd name="connsiteX38" fmla="*/ 1866934 w 3554220"/>
                <a:gd name="connsiteY38" fmla="*/ 493253 h 2913511"/>
                <a:gd name="connsiteX39" fmla="*/ 1538548 w 3554220"/>
                <a:gd name="connsiteY39" fmla="*/ 640211 h 2913511"/>
                <a:gd name="connsiteX40" fmla="*/ 1268220 w 3554220"/>
                <a:gd name="connsiteY40" fmla="*/ 769026 h 2913511"/>
                <a:gd name="connsiteX41" fmla="*/ 1132149 w 3554220"/>
                <a:gd name="connsiteY41" fmla="*/ 828897 h 2913511"/>
                <a:gd name="connsiteX42" fmla="*/ 722120 w 3554220"/>
                <a:gd name="connsiteY42" fmla="*/ 1041169 h 2913511"/>
                <a:gd name="connsiteX43" fmla="*/ 502592 w 3554220"/>
                <a:gd name="connsiteY43" fmla="*/ 1171797 h 2913511"/>
                <a:gd name="connsiteX44" fmla="*/ 402806 w 3554220"/>
                <a:gd name="connsiteY44" fmla="*/ 1264326 h 2913511"/>
                <a:gd name="connsiteX45" fmla="*/ 344749 w 3554220"/>
                <a:gd name="connsiteY45" fmla="*/ 1300612 h 2913511"/>
                <a:gd name="connsiteX46" fmla="*/ 288506 w 3554220"/>
                <a:gd name="connsiteY46" fmla="*/ 1313312 h 2913511"/>
                <a:gd name="connsiteX47" fmla="*/ 239520 w 3554220"/>
                <a:gd name="connsiteY47" fmla="*/ 1384068 h 2913511"/>
                <a:gd name="connsiteX48" fmla="*/ 146992 w 3554220"/>
                <a:gd name="connsiteY48" fmla="*/ 1443940 h 2913511"/>
                <a:gd name="connsiteX49" fmla="*/ 49020 w 3554220"/>
                <a:gd name="connsiteY49" fmla="*/ 1509254 h 2913511"/>
                <a:gd name="connsiteX50" fmla="*/ 27248 w 3554220"/>
                <a:gd name="connsiteY50" fmla="*/ 1541911 h 2913511"/>
                <a:gd name="connsiteX51" fmla="*/ 38134 w 3554220"/>
                <a:gd name="connsiteY51" fmla="*/ 1552797 h 2913511"/>
                <a:gd name="connsiteX0" fmla="*/ 38128 w 3554214"/>
                <a:gd name="connsiteY0" fmla="*/ 1552797 h 2913511"/>
                <a:gd name="connsiteX1" fmla="*/ 38128 w 3554214"/>
                <a:gd name="connsiteY1" fmla="*/ 2104340 h 2913511"/>
                <a:gd name="connsiteX2" fmla="*/ 41757 w 3554214"/>
                <a:gd name="connsiteY2" fmla="*/ 2349268 h 2913511"/>
                <a:gd name="connsiteX3" fmla="*/ 36314 w 3554214"/>
                <a:gd name="connsiteY3" fmla="*/ 2512554 h 2913511"/>
                <a:gd name="connsiteX4" fmla="*/ 27243 w 3554214"/>
                <a:gd name="connsiteY4" fmla="*/ 2657697 h 2913511"/>
                <a:gd name="connsiteX5" fmla="*/ 28 w 3554214"/>
                <a:gd name="connsiteY5" fmla="*/ 2695797 h 2913511"/>
                <a:gd name="connsiteX6" fmla="*/ 32685 w 3554214"/>
                <a:gd name="connsiteY6" fmla="*/ 2717568 h 2913511"/>
                <a:gd name="connsiteX7" fmla="*/ 49014 w 3554214"/>
                <a:gd name="connsiteY7" fmla="*/ 2733897 h 2913511"/>
                <a:gd name="connsiteX8" fmla="*/ 511657 w 3554214"/>
                <a:gd name="connsiteY8" fmla="*/ 2793768 h 2913511"/>
                <a:gd name="connsiteX9" fmla="*/ 996071 w 3554214"/>
                <a:gd name="connsiteY9" fmla="*/ 2831868 h 2913511"/>
                <a:gd name="connsiteX10" fmla="*/ 1377071 w 3554214"/>
                <a:gd name="connsiteY10" fmla="*/ 2880854 h 2913511"/>
                <a:gd name="connsiteX11" fmla="*/ 1551242 w 3554214"/>
                <a:gd name="connsiteY11" fmla="*/ 2908068 h 2913511"/>
                <a:gd name="connsiteX12" fmla="*/ 1725414 w 3554214"/>
                <a:gd name="connsiteY12" fmla="*/ 2913511 h 2913511"/>
                <a:gd name="connsiteX13" fmla="*/ 1828828 w 3554214"/>
                <a:gd name="connsiteY13" fmla="*/ 2902626 h 2913511"/>
                <a:gd name="connsiteX14" fmla="*/ 1970342 w 3554214"/>
                <a:gd name="connsiteY14" fmla="*/ 2864526 h 2913511"/>
                <a:gd name="connsiteX15" fmla="*/ 2226157 w 3554214"/>
                <a:gd name="connsiteY15" fmla="*/ 2826426 h 2913511"/>
                <a:gd name="connsiteX16" fmla="*/ 2345900 w 3554214"/>
                <a:gd name="connsiteY16" fmla="*/ 2815540 h 2913511"/>
                <a:gd name="connsiteX17" fmla="*/ 2520071 w 3554214"/>
                <a:gd name="connsiteY17" fmla="*/ 2793768 h 2913511"/>
                <a:gd name="connsiteX18" fmla="*/ 2928285 w 3554214"/>
                <a:gd name="connsiteY18" fmla="*/ 2777440 h 2913511"/>
                <a:gd name="connsiteX19" fmla="*/ 3146000 w 3554214"/>
                <a:gd name="connsiteY19" fmla="*/ 2744783 h 2913511"/>
                <a:gd name="connsiteX20" fmla="*/ 3243971 w 3554214"/>
                <a:gd name="connsiteY20" fmla="*/ 2728454 h 2913511"/>
                <a:gd name="connsiteX21" fmla="*/ 3445357 w 3554214"/>
                <a:gd name="connsiteY21" fmla="*/ 2733897 h 2913511"/>
                <a:gd name="connsiteX22" fmla="*/ 3439914 w 3554214"/>
                <a:gd name="connsiteY22" fmla="*/ 2712126 h 2913511"/>
                <a:gd name="connsiteX23" fmla="*/ 3450800 w 3554214"/>
                <a:gd name="connsiteY23" fmla="*/ 2619597 h 2913511"/>
                <a:gd name="connsiteX24" fmla="*/ 3472571 w 3554214"/>
                <a:gd name="connsiteY24" fmla="*/ 2543397 h 2913511"/>
                <a:gd name="connsiteX25" fmla="*/ 3488900 w 3554214"/>
                <a:gd name="connsiteY25" fmla="*/ 2265811 h 2913511"/>
                <a:gd name="connsiteX26" fmla="*/ 3516114 w 3554214"/>
                <a:gd name="connsiteY26" fmla="*/ 1726968 h 2913511"/>
                <a:gd name="connsiteX27" fmla="*/ 3521557 w 3554214"/>
                <a:gd name="connsiteY27" fmla="*/ 1373183 h 2913511"/>
                <a:gd name="connsiteX28" fmla="*/ 3554214 w 3554214"/>
                <a:gd name="connsiteY28" fmla="*/ 671054 h 2913511"/>
                <a:gd name="connsiteX29" fmla="*/ 3543328 w 3554214"/>
                <a:gd name="connsiteY29" fmla="*/ 170311 h 2913511"/>
                <a:gd name="connsiteX30" fmla="*/ 3516114 w 3554214"/>
                <a:gd name="connsiteY30" fmla="*/ 72340 h 2913511"/>
                <a:gd name="connsiteX31" fmla="*/ 3494342 w 3554214"/>
                <a:gd name="connsiteY31" fmla="*/ 39683 h 2913511"/>
                <a:gd name="connsiteX32" fmla="*/ 3456242 w 3554214"/>
                <a:gd name="connsiteY32" fmla="*/ 23354 h 2913511"/>
                <a:gd name="connsiteX33" fmla="*/ 3429028 w 3554214"/>
                <a:gd name="connsiteY33" fmla="*/ 1583 h 2913511"/>
                <a:gd name="connsiteX34" fmla="*/ 3169586 w 3554214"/>
                <a:gd name="connsiteY34" fmla="*/ 65083 h 2913511"/>
                <a:gd name="connsiteX35" fmla="*/ 2618042 w 3554214"/>
                <a:gd name="connsiteY35" fmla="*/ 213854 h 2913511"/>
                <a:gd name="connsiteX36" fmla="*/ 2472899 w 3554214"/>
                <a:gd name="connsiteY36" fmla="*/ 266469 h 2913511"/>
                <a:gd name="connsiteX37" fmla="*/ 2200757 w 3554214"/>
                <a:gd name="connsiteY37" fmla="*/ 375326 h 2913511"/>
                <a:gd name="connsiteX38" fmla="*/ 1866928 w 3554214"/>
                <a:gd name="connsiteY38" fmla="*/ 493253 h 2913511"/>
                <a:gd name="connsiteX39" fmla="*/ 1538542 w 3554214"/>
                <a:gd name="connsiteY39" fmla="*/ 640211 h 2913511"/>
                <a:gd name="connsiteX40" fmla="*/ 1268214 w 3554214"/>
                <a:gd name="connsiteY40" fmla="*/ 769026 h 2913511"/>
                <a:gd name="connsiteX41" fmla="*/ 1132143 w 3554214"/>
                <a:gd name="connsiteY41" fmla="*/ 828897 h 2913511"/>
                <a:gd name="connsiteX42" fmla="*/ 722114 w 3554214"/>
                <a:gd name="connsiteY42" fmla="*/ 1041169 h 2913511"/>
                <a:gd name="connsiteX43" fmla="*/ 502586 w 3554214"/>
                <a:gd name="connsiteY43" fmla="*/ 1171797 h 2913511"/>
                <a:gd name="connsiteX44" fmla="*/ 402800 w 3554214"/>
                <a:gd name="connsiteY44" fmla="*/ 1264326 h 2913511"/>
                <a:gd name="connsiteX45" fmla="*/ 344743 w 3554214"/>
                <a:gd name="connsiteY45" fmla="*/ 1300612 h 2913511"/>
                <a:gd name="connsiteX46" fmla="*/ 288500 w 3554214"/>
                <a:gd name="connsiteY46" fmla="*/ 1313312 h 2913511"/>
                <a:gd name="connsiteX47" fmla="*/ 239514 w 3554214"/>
                <a:gd name="connsiteY47" fmla="*/ 1384068 h 2913511"/>
                <a:gd name="connsiteX48" fmla="*/ 146986 w 3554214"/>
                <a:gd name="connsiteY48" fmla="*/ 1443940 h 2913511"/>
                <a:gd name="connsiteX49" fmla="*/ 49014 w 3554214"/>
                <a:gd name="connsiteY49" fmla="*/ 1509254 h 2913511"/>
                <a:gd name="connsiteX50" fmla="*/ 27242 w 3554214"/>
                <a:gd name="connsiteY50" fmla="*/ 1541911 h 2913511"/>
                <a:gd name="connsiteX51" fmla="*/ 38128 w 3554214"/>
                <a:gd name="connsiteY51" fmla="*/ 1552797 h 2913511"/>
                <a:gd name="connsiteX0" fmla="*/ 12025 w 3528111"/>
                <a:gd name="connsiteY0" fmla="*/ 1552797 h 2913511"/>
                <a:gd name="connsiteX1" fmla="*/ 12025 w 3528111"/>
                <a:gd name="connsiteY1" fmla="*/ 2104340 h 2913511"/>
                <a:gd name="connsiteX2" fmla="*/ 15654 w 3528111"/>
                <a:gd name="connsiteY2" fmla="*/ 2349268 h 2913511"/>
                <a:gd name="connsiteX3" fmla="*/ 10211 w 3528111"/>
                <a:gd name="connsiteY3" fmla="*/ 2512554 h 2913511"/>
                <a:gd name="connsiteX4" fmla="*/ 1140 w 3528111"/>
                <a:gd name="connsiteY4" fmla="*/ 2657697 h 2913511"/>
                <a:gd name="connsiteX5" fmla="*/ 10211 w 3528111"/>
                <a:gd name="connsiteY5" fmla="*/ 2688540 h 2913511"/>
                <a:gd name="connsiteX6" fmla="*/ 6582 w 3528111"/>
                <a:gd name="connsiteY6" fmla="*/ 2717568 h 2913511"/>
                <a:gd name="connsiteX7" fmla="*/ 22911 w 3528111"/>
                <a:gd name="connsiteY7" fmla="*/ 2733897 h 2913511"/>
                <a:gd name="connsiteX8" fmla="*/ 485554 w 3528111"/>
                <a:gd name="connsiteY8" fmla="*/ 2793768 h 2913511"/>
                <a:gd name="connsiteX9" fmla="*/ 969968 w 3528111"/>
                <a:gd name="connsiteY9" fmla="*/ 2831868 h 2913511"/>
                <a:gd name="connsiteX10" fmla="*/ 1350968 w 3528111"/>
                <a:gd name="connsiteY10" fmla="*/ 2880854 h 2913511"/>
                <a:gd name="connsiteX11" fmla="*/ 1525139 w 3528111"/>
                <a:gd name="connsiteY11" fmla="*/ 2908068 h 2913511"/>
                <a:gd name="connsiteX12" fmla="*/ 1699311 w 3528111"/>
                <a:gd name="connsiteY12" fmla="*/ 2913511 h 2913511"/>
                <a:gd name="connsiteX13" fmla="*/ 1802725 w 3528111"/>
                <a:gd name="connsiteY13" fmla="*/ 2902626 h 2913511"/>
                <a:gd name="connsiteX14" fmla="*/ 1944239 w 3528111"/>
                <a:gd name="connsiteY14" fmla="*/ 2864526 h 2913511"/>
                <a:gd name="connsiteX15" fmla="*/ 2200054 w 3528111"/>
                <a:gd name="connsiteY15" fmla="*/ 2826426 h 2913511"/>
                <a:gd name="connsiteX16" fmla="*/ 2319797 w 3528111"/>
                <a:gd name="connsiteY16" fmla="*/ 2815540 h 2913511"/>
                <a:gd name="connsiteX17" fmla="*/ 2493968 w 3528111"/>
                <a:gd name="connsiteY17" fmla="*/ 2793768 h 2913511"/>
                <a:gd name="connsiteX18" fmla="*/ 2902182 w 3528111"/>
                <a:gd name="connsiteY18" fmla="*/ 2777440 h 2913511"/>
                <a:gd name="connsiteX19" fmla="*/ 3119897 w 3528111"/>
                <a:gd name="connsiteY19" fmla="*/ 2744783 h 2913511"/>
                <a:gd name="connsiteX20" fmla="*/ 3217868 w 3528111"/>
                <a:gd name="connsiteY20" fmla="*/ 2728454 h 2913511"/>
                <a:gd name="connsiteX21" fmla="*/ 3419254 w 3528111"/>
                <a:gd name="connsiteY21" fmla="*/ 2733897 h 2913511"/>
                <a:gd name="connsiteX22" fmla="*/ 3413811 w 3528111"/>
                <a:gd name="connsiteY22" fmla="*/ 2712126 h 2913511"/>
                <a:gd name="connsiteX23" fmla="*/ 3424697 w 3528111"/>
                <a:gd name="connsiteY23" fmla="*/ 2619597 h 2913511"/>
                <a:gd name="connsiteX24" fmla="*/ 3446468 w 3528111"/>
                <a:gd name="connsiteY24" fmla="*/ 2543397 h 2913511"/>
                <a:gd name="connsiteX25" fmla="*/ 3462797 w 3528111"/>
                <a:gd name="connsiteY25" fmla="*/ 2265811 h 2913511"/>
                <a:gd name="connsiteX26" fmla="*/ 3490011 w 3528111"/>
                <a:gd name="connsiteY26" fmla="*/ 1726968 h 2913511"/>
                <a:gd name="connsiteX27" fmla="*/ 3495454 w 3528111"/>
                <a:gd name="connsiteY27" fmla="*/ 1373183 h 2913511"/>
                <a:gd name="connsiteX28" fmla="*/ 3528111 w 3528111"/>
                <a:gd name="connsiteY28" fmla="*/ 671054 h 2913511"/>
                <a:gd name="connsiteX29" fmla="*/ 3517225 w 3528111"/>
                <a:gd name="connsiteY29" fmla="*/ 170311 h 2913511"/>
                <a:gd name="connsiteX30" fmla="*/ 3490011 w 3528111"/>
                <a:gd name="connsiteY30" fmla="*/ 72340 h 2913511"/>
                <a:gd name="connsiteX31" fmla="*/ 3468239 w 3528111"/>
                <a:gd name="connsiteY31" fmla="*/ 39683 h 2913511"/>
                <a:gd name="connsiteX32" fmla="*/ 3430139 w 3528111"/>
                <a:gd name="connsiteY32" fmla="*/ 23354 h 2913511"/>
                <a:gd name="connsiteX33" fmla="*/ 3402925 w 3528111"/>
                <a:gd name="connsiteY33" fmla="*/ 1583 h 2913511"/>
                <a:gd name="connsiteX34" fmla="*/ 3143483 w 3528111"/>
                <a:gd name="connsiteY34" fmla="*/ 65083 h 2913511"/>
                <a:gd name="connsiteX35" fmla="*/ 2591939 w 3528111"/>
                <a:gd name="connsiteY35" fmla="*/ 213854 h 2913511"/>
                <a:gd name="connsiteX36" fmla="*/ 2446796 w 3528111"/>
                <a:gd name="connsiteY36" fmla="*/ 266469 h 2913511"/>
                <a:gd name="connsiteX37" fmla="*/ 2174654 w 3528111"/>
                <a:gd name="connsiteY37" fmla="*/ 375326 h 2913511"/>
                <a:gd name="connsiteX38" fmla="*/ 1840825 w 3528111"/>
                <a:gd name="connsiteY38" fmla="*/ 493253 h 2913511"/>
                <a:gd name="connsiteX39" fmla="*/ 1512439 w 3528111"/>
                <a:gd name="connsiteY39" fmla="*/ 640211 h 2913511"/>
                <a:gd name="connsiteX40" fmla="*/ 1242111 w 3528111"/>
                <a:gd name="connsiteY40" fmla="*/ 769026 h 2913511"/>
                <a:gd name="connsiteX41" fmla="*/ 1106040 w 3528111"/>
                <a:gd name="connsiteY41" fmla="*/ 828897 h 2913511"/>
                <a:gd name="connsiteX42" fmla="*/ 696011 w 3528111"/>
                <a:gd name="connsiteY42" fmla="*/ 1041169 h 2913511"/>
                <a:gd name="connsiteX43" fmla="*/ 476483 w 3528111"/>
                <a:gd name="connsiteY43" fmla="*/ 1171797 h 2913511"/>
                <a:gd name="connsiteX44" fmla="*/ 376697 w 3528111"/>
                <a:gd name="connsiteY44" fmla="*/ 1264326 h 2913511"/>
                <a:gd name="connsiteX45" fmla="*/ 318640 w 3528111"/>
                <a:gd name="connsiteY45" fmla="*/ 1300612 h 2913511"/>
                <a:gd name="connsiteX46" fmla="*/ 262397 w 3528111"/>
                <a:gd name="connsiteY46" fmla="*/ 1313312 h 2913511"/>
                <a:gd name="connsiteX47" fmla="*/ 213411 w 3528111"/>
                <a:gd name="connsiteY47" fmla="*/ 1384068 h 2913511"/>
                <a:gd name="connsiteX48" fmla="*/ 120883 w 3528111"/>
                <a:gd name="connsiteY48" fmla="*/ 1443940 h 2913511"/>
                <a:gd name="connsiteX49" fmla="*/ 22911 w 3528111"/>
                <a:gd name="connsiteY49" fmla="*/ 1509254 h 2913511"/>
                <a:gd name="connsiteX50" fmla="*/ 1139 w 3528111"/>
                <a:gd name="connsiteY50" fmla="*/ 1541911 h 2913511"/>
                <a:gd name="connsiteX51" fmla="*/ 12025 w 3528111"/>
                <a:gd name="connsiteY51" fmla="*/ 1552797 h 2913511"/>
                <a:gd name="connsiteX0" fmla="*/ 12025 w 3528111"/>
                <a:gd name="connsiteY0" fmla="*/ 1552797 h 2913511"/>
                <a:gd name="connsiteX1" fmla="*/ 12025 w 3528111"/>
                <a:gd name="connsiteY1" fmla="*/ 2104340 h 2913511"/>
                <a:gd name="connsiteX2" fmla="*/ 15654 w 3528111"/>
                <a:gd name="connsiteY2" fmla="*/ 2349268 h 2913511"/>
                <a:gd name="connsiteX3" fmla="*/ 10211 w 3528111"/>
                <a:gd name="connsiteY3" fmla="*/ 2512554 h 2913511"/>
                <a:gd name="connsiteX4" fmla="*/ 1140 w 3528111"/>
                <a:gd name="connsiteY4" fmla="*/ 2657697 h 2913511"/>
                <a:gd name="connsiteX5" fmla="*/ 10211 w 3528111"/>
                <a:gd name="connsiteY5" fmla="*/ 2688540 h 2913511"/>
                <a:gd name="connsiteX6" fmla="*/ 6582 w 3528111"/>
                <a:gd name="connsiteY6" fmla="*/ 2717568 h 2913511"/>
                <a:gd name="connsiteX7" fmla="*/ 19282 w 3528111"/>
                <a:gd name="connsiteY7" fmla="*/ 2712126 h 2913511"/>
                <a:gd name="connsiteX8" fmla="*/ 485554 w 3528111"/>
                <a:gd name="connsiteY8" fmla="*/ 2793768 h 2913511"/>
                <a:gd name="connsiteX9" fmla="*/ 969968 w 3528111"/>
                <a:gd name="connsiteY9" fmla="*/ 2831868 h 2913511"/>
                <a:gd name="connsiteX10" fmla="*/ 1350968 w 3528111"/>
                <a:gd name="connsiteY10" fmla="*/ 2880854 h 2913511"/>
                <a:gd name="connsiteX11" fmla="*/ 1525139 w 3528111"/>
                <a:gd name="connsiteY11" fmla="*/ 2908068 h 2913511"/>
                <a:gd name="connsiteX12" fmla="*/ 1699311 w 3528111"/>
                <a:gd name="connsiteY12" fmla="*/ 2913511 h 2913511"/>
                <a:gd name="connsiteX13" fmla="*/ 1802725 w 3528111"/>
                <a:gd name="connsiteY13" fmla="*/ 2902626 h 2913511"/>
                <a:gd name="connsiteX14" fmla="*/ 1944239 w 3528111"/>
                <a:gd name="connsiteY14" fmla="*/ 2864526 h 2913511"/>
                <a:gd name="connsiteX15" fmla="*/ 2200054 w 3528111"/>
                <a:gd name="connsiteY15" fmla="*/ 2826426 h 2913511"/>
                <a:gd name="connsiteX16" fmla="*/ 2319797 w 3528111"/>
                <a:gd name="connsiteY16" fmla="*/ 2815540 h 2913511"/>
                <a:gd name="connsiteX17" fmla="*/ 2493968 w 3528111"/>
                <a:gd name="connsiteY17" fmla="*/ 2793768 h 2913511"/>
                <a:gd name="connsiteX18" fmla="*/ 2902182 w 3528111"/>
                <a:gd name="connsiteY18" fmla="*/ 2777440 h 2913511"/>
                <a:gd name="connsiteX19" fmla="*/ 3119897 w 3528111"/>
                <a:gd name="connsiteY19" fmla="*/ 2744783 h 2913511"/>
                <a:gd name="connsiteX20" fmla="*/ 3217868 w 3528111"/>
                <a:gd name="connsiteY20" fmla="*/ 2728454 h 2913511"/>
                <a:gd name="connsiteX21" fmla="*/ 3419254 w 3528111"/>
                <a:gd name="connsiteY21" fmla="*/ 2733897 h 2913511"/>
                <a:gd name="connsiteX22" fmla="*/ 3413811 w 3528111"/>
                <a:gd name="connsiteY22" fmla="*/ 2712126 h 2913511"/>
                <a:gd name="connsiteX23" fmla="*/ 3424697 w 3528111"/>
                <a:gd name="connsiteY23" fmla="*/ 2619597 h 2913511"/>
                <a:gd name="connsiteX24" fmla="*/ 3446468 w 3528111"/>
                <a:gd name="connsiteY24" fmla="*/ 2543397 h 2913511"/>
                <a:gd name="connsiteX25" fmla="*/ 3462797 w 3528111"/>
                <a:gd name="connsiteY25" fmla="*/ 2265811 h 2913511"/>
                <a:gd name="connsiteX26" fmla="*/ 3490011 w 3528111"/>
                <a:gd name="connsiteY26" fmla="*/ 1726968 h 2913511"/>
                <a:gd name="connsiteX27" fmla="*/ 3495454 w 3528111"/>
                <a:gd name="connsiteY27" fmla="*/ 1373183 h 2913511"/>
                <a:gd name="connsiteX28" fmla="*/ 3528111 w 3528111"/>
                <a:gd name="connsiteY28" fmla="*/ 671054 h 2913511"/>
                <a:gd name="connsiteX29" fmla="*/ 3517225 w 3528111"/>
                <a:gd name="connsiteY29" fmla="*/ 170311 h 2913511"/>
                <a:gd name="connsiteX30" fmla="*/ 3490011 w 3528111"/>
                <a:gd name="connsiteY30" fmla="*/ 72340 h 2913511"/>
                <a:gd name="connsiteX31" fmla="*/ 3468239 w 3528111"/>
                <a:gd name="connsiteY31" fmla="*/ 39683 h 2913511"/>
                <a:gd name="connsiteX32" fmla="*/ 3430139 w 3528111"/>
                <a:gd name="connsiteY32" fmla="*/ 23354 h 2913511"/>
                <a:gd name="connsiteX33" fmla="*/ 3402925 w 3528111"/>
                <a:gd name="connsiteY33" fmla="*/ 1583 h 2913511"/>
                <a:gd name="connsiteX34" fmla="*/ 3143483 w 3528111"/>
                <a:gd name="connsiteY34" fmla="*/ 65083 h 2913511"/>
                <a:gd name="connsiteX35" fmla="*/ 2591939 w 3528111"/>
                <a:gd name="connsiteY35" fmla="*/ 213854 h 2913511"/>
                <a:gd name="connsiteX36" fmla="*/ 2446796 w 3528111"/>
                <a:gd name="connsiteY36" fmla="*/ 266469 h 2913511"/>
                <a:gd name="connsiteX37" fmla="*/ 2174654 w 3528111"/>
                <a:gd name="connsiteY37" fmla="*/ 375326 h 2913511"/>
                <a:gd name="connsiteX38" fmla="*/ 1840825 w 3528111"/>
                <a:gd name="connsiteY38" fmla="*/ 493253 h 2913511"/>
                <a:gd name="connsiteX39" fmla="*/ 1512439 w 3528111"/>
                <a:gd name="connsiteY39" fmla="*/ 640211 h 2913511"/>
                <a:gd name="connsiteX40" fmla="*/ 1242111 w 3528111"/>
                <a:gd name="connsiteY40" fmla="*/ 769026 h 2913511"/>
                <a:gd name="connsiteX41" fmla="*/ 1106040 w 3528111"/>
                <a:gd name="connsiteY41" fmla="*/ 828897 h 2913511"/>
                <a:gd name="connsiteX42" fmla="*/ 696011 w 3528111"/>
                <a:gd name="connsiteY42" fmla="*/ 1041169 h 2913511"/>
                <a:gd name="connsiteX43" fmla="*/ 476483 w 3528111"/>
                <a:gd name="connsiteY43" fmla="*/ 1171797 h 2913511"/>
                <a:gd name="connsiteX44" fmla="*/ 376697 w 3528111"/>
                <a:gd name="connsiteY44" fmla="*/ 1264326 h 2913511"/>
                <a:gd name="connsiteX45" fmla="*/ 318640 w 3528111"/>
                <a:gd name="connsiteY45" fmla="*/ 1300612 h 2913511"/>
                <a:gd name="connsiteX46" fmla="*/ 262397 w 3528111"/>
                <a:gd name="connsiteY46" fmla="*/ 1313312 h 2913511"/>
                <a:gd name="connsiteX47" fmla="*/ 213411 w 3528111"/>
                <a:gd name="connsiteY47" fmla="*/ 1384068 h 2913511"/>
                <a:gd name="connsiteX48" fmla="*/ 120883 w 3528111"/>
                <a:gd name="connsiteY48" fmla="*/ 1443940 h 2913511"/>
                <a:gd name="connsiteX49" fmla="*/ 22911 w 3528111"/>
                <a:gd name="connsiteY49" fmla="*/ 1509254 h 2913511"/>
                <a:gd name="connsiteX50" fmla="*/ 1139 w 3528111"/>
                <a:gd name="connsiteY50" fmla="*/ 1541911 h 2913511"/>
                <a:gd name="connsiteX51" fmla="*/ 12025 w 3528111"/>
                <a:gd name="connsiteY51" fmla="*/ 1552797 h 2913511"/>
                <a:gd name="connsiteX0" fmla="*/ 32517 w 3548603"/>
                <a:gd name="connsiteY0" fmla="*/ 1552797 h 2913511"/>
                <a:gd name="connsiteX1" fmla="*/ 32517 w 3548603"/>
                <a:gd name="connsiteY1" fmla="*/ 2104340 h 2913511"/>
                <a:gd name="connsiteX2" fmla="*/ 36146 w 3548603"/>
                <a:gd name="connsiteY2" fmla="*/ 2349268 h 2913511"/>
                <a:gd name="connsiteX3" fmla="*/ 30703 w 3548603"/>
                <a:gd name="connsiteY3" fmla="*/ 2512554 h 2913511"/>
                <a:gd name="connsiteX4" fmla="*/ 21632 w 3548603"/>
                <a:gd name="connsiteY4" fmla="*/ 2657697 h 2913511"/>
                <a:gd name="connsiteX5" fmla="*/ 30703 w 3548603"/>
                <a:gd name="connsiteY5" fmla="*/ 2688540 h 2913511"/>
                <a:gd name="connsiteX6" fmla="*/ 27074 w 3548603"/>
                <a:gd name="connsiteY6" fmla="*/ 2717568 h 2913511"/>
                <a:gd name="connsiteX7" fmla="*/ 39774 w 3548603"/>
                <a:gd name="connsiteY7" fmla="*/ 2712126 h 2913511"/>
                <a:gd name="connsiteX8" fmla="*/ 520560 w 3548603"/>
                <a:gd name="connsiteY8" fmla="*/ 2717568 h 2913511"/>
                <a:gd name="connsiteX9" fmla="*/ 990460 w 3548603"/>
                <a:gd name="connsiteY9" fmla="*/ 2831868 h 2913511"/>
                <a:gd name="connsiteX10" fmla="*/ 1371460 w 3548603"/>
                <a:gd name="connsiteY10" fmla="*/ 2880854 h 2913511"/>
                <a:gd name="connsiteX11" fmla="*/ 1545631 w 3548603"/>
                <a:gd name="connsiteY11" fmla="*/ 2908068 h 2913511"/>
                <a:gd name="connsiteX12" fmla="*/ 1719803 w 3548603"/>
                <a:gd name="connsiteY12" fmla="*/ 2913511 h 2913511"/>
                <a:gd name="connsiteX13" fmla="*/ 1823217 w 3548603"/>
                <a:gd name="connsiteY13" fmla="*/ 2902626 h 2913511"/>
                <a:gd name="connsiteX14" fmla="*/ 1964731 w 3548603"/>
                <a:gd name="connsiteY14" fmla="*/ 2864526 h 2913511"/>
                <a:gd name="connsiteX15" fmla="*/ 2220546 w 3548603"/>
                <a:gd name="connsiteY15" fmla="*/ 2826426 h 2913511"/>
                <a:gd name="connsiteX16" fmla="*/ 2340289 w 3548603"/>
                <a:gd name="connsiteY16" fmla="*/ 2815540 h 2913511"/>
                <a:gd name="connsiteX17" fmla="*/ 2514460 w 3548603"/>
                <a:gd name="connsiteY17" fmla="*/ 2793768 h 2913511"/>
                <a:gd name="connsiteX18" fmla="*/ 2922674 w 3548603"/>
                <a:gd name="connsiteY18" fmla="*/ 2777440 h 2913511"/>
                <a:gd name="connsiteX19" fmla="*/ 3140389 w 3548603"/>
                <a:gd name="connsiteY19" fmla="*/ 2744783 h 2913511"/>
                <a:gd name="connsiteX20" fmla="*/ 3238360 w 3548603"/>
                <a:gd name="connsiteY20" fmla="*/ 2728454 h 2913511"/>
                <a:gd name="connsiteX21" fmla="*/ 3439746 w 3548603"/>
                <a:gd name="connsiteY21" fmla="*/ 2733897 h 2913511"/>
                <a:gd name="connsiteX22" fmla="*/ 3434303 w 3548603"/>
                <a:gd name="connsiteY22" fmla="*/ 2712126 h 2913511"/>
                <a:gd name="connsiteX23" fmla="*/ 3445189 w 3548603"/>
                <a:gd name="connsiteY23" fmla="*/ 2619597 h 2913511"/>
                <a:gd name="connsiteX24" fmla="*/ 3466960 w 3548603"/>
                <a:gd name="connsiteY24" fmla="*/ 2543397 h 2913511"/>
                <a:gd name="connsiteX25" fmla="*/ 3483289 w 3548603"/>
                <a:gd name="connsiteY25" fmla="*/ 2265811 h 2913511"/>
                <a:gd name="connsiteX26" fmla="*/ 3510503 w 3548603"/>
                <a:gd name="connsiteY26" fmla="*/ 1726968 h 2913511"/>
                <a:gd name="connsiteX27" fmla="*/ 3515946 w 3548603"/>
                <a:gd name="connsiteY27" fmla="*/ 1373183 h 2913511"/>
                <a:gd name="connsiteX28" fmla="*/ 3548603 w 3548603"/>
                <a:gd name="connsiteY28" fmla="*/ 671054 h 2913511"/>
                <a:gd name="connsiteX29" fmla="*/ 3537717 w 3548603"/>
                <a:gd name="connsiteY29" fmla="*/ 170311 h 2913511"/>
                <a:gd name="connsiteX30" fmla="*/ 3510503 w 3548603"/>
                <a:gd name="connsiteY30" fmla="*/ 72340 h 2913511"/>
                <a:gd name="connsiteX31" fmla="*/ 3488731 w 3548603"/>
                <a:gd name="connsiteY31" fmla="*/ 39683 h 2913511"/>
                <a:gd name="connsiteX32" fmla="*/ 3450631 w 3548603"/>
                <a:gd name="connsiteY32" fmla="*/ 23354 h 2913511"/>
                <a:gd name="connsiteX33" fmla="*/ 3423417 w 3548603"/>
                <a:gd name="connsiteY33" fmla="*/ 1583 h 2913511"/>
                <a:gd name="connsiteX34" fmla="*/ 3163975 w 3548603"/>
                <a:gd name="connsiteY34" fmla="*/ 65083 h 2913511"/>
                <a:gd name="connsiteX35" fmla="*/ 2612431 w 3548603"/>
                <a:gd name="connsiteY35" fmla="*/ 213854 h 2913511"/>
                <a:gd name="connsiteX36" fmla="*/ 2467288 w 3548603"/>
                <a:gd name="connsiteY36" fmla="*/ 266469 h 2913511"/>
                <a:gd name="connsiteX37" fmla="*/ 2195146 w 3548603"/>
                <a:gd name="connsiteY37" fmla="*/ 375326 h 2913511"/>
                <a:gd name="connsiteX38" fmla="*/ 1861317 w 3548603"/>
                <a:gd name="connsiteY38" fmla="*/ 493253 h 2913511"/>
                <a:gd name="connsiteX39" fmla="*/ 1532931 w 3548603"/>
                <a:gd name="connsiteY39" fmla="*/ 640211 h 2913511"/>
                <a:gd name="connsiteX40" fmla="*/ 1262603 w 3548603"/>
                <a:gd name="connsiteY40" fmla="*/ 769026 h 2913511"/>
                <a:gd name="connsiteX41" fmla="*/ 1126532 w 3548603"/>
                <a:gd name="connsiteY41" fmla="*/ 828897 h 2913511"/>
                <a:gd name="connsiteX42" fmla="*/ 716503 w 3548603"/>
                <a:gd name="connsiteY42" fmla="*/ 1041169 h 2913511"/>
                <a:gd name="connsiteX43" fmla="*/ 496975 w 3548603"/>
                <a:gd name="connsiteY43" fmla="*/ 1171797 h 2913511"/>
                <a:gd name="connsiteX44" fmla="*/ 397189 w 3548603"/>
                <a:gd name="connsiteY44" fmla="*/ 1264326 h 2913511"/>
                <a:gd name="connsiteX45" fmla="*/ 339132 w 3548603"/>
                <a:gd name="connsiteY45" fmla="*/ 1300612 h 2913511"/>
                <a:gd name="connsiteX46" fmla="*/ 282889 w 3548603"/>
                <a:gd name="connsiteY46" fmla="*/ 1313312 h 2913511"/>
                <a:gd name="connsiteX47" fmla="*/ 233903 w 3548603"/>
                <a:gd name="connsiteY47" fmla="*/ 1384068 h 2913511"/>
                <a:gd name="connsiteX48" fmla="*/ 141375 w 3548603"/>
                <a:gd name="connsiteY48" fmla="*/ 1443940 h 2913511"/>
                <a:gd name="connsiteX49" fmla="*/ 43403 w 3548603"/>
                <a:gd name="connsiteY49" fmla="*/ 1509254 h 2913511"/>
                <a:gd name="connsiteX50" fmla="*/ 21631 w 3548603"/>
                <a:gd name="connsiteY50" fmla="*/ 1541911 h 2913511"/>
                <a:gd name="connsiteX51" fmla="*/ 32517 w 3548603"/>
                <a:gd name="connsiteY51" fmla="*/ 1552797 h 2913511"/>
                <a:gd name="connsiteX0" fmla="*/ 32517 w 3548603"/>
                <a:gd name="connsiteY0" fmla="*/ 1552797 h 2913511"/>
                <a:gd name="connsiteX1" fmla="*/ 32517 w 3548603"/>
                <a:gd name="connsiteY1" fmla="*/ 2104340 h 2913511"/>
                <a:gd name="connsiteX2" fmla="*/ 36146 w 3548603"/>
                <a:gd name="connsiteY2" fmla="*/ 2349268 h 2913511"/>
                <a:gd name="connsiteX3" fmla="*/ 30703 w 3548603"/>
                <a:gd name="connsiteY3" fmla="*/ 2512554 h 2913511"/>
                <a:gd name="connsiteX4" fmla="*/ 21632 w 3548603"/>
                <a:gd name="connsiteY4" fmla="*/ 2657697 h 2913511"/>
                <a:gd name="connsiteX5" fmla="*/ 30703 w 3548603"/>
                <a:gd name="connsiteY5" fmla="*/ 2688540 h 2913511"/>
                <a:gd name="connsiteX6" fmla="*/ 27074 w 3548603"/>
                <a:gd name="connsiteY6" fmla="*/ 2717568 h 2913511"/>
                <a:gd name="connsiteX7" fmla="*/ 39774 w 3548603"/>
                <a:gd name="connsiteY7" fmla="*/ 2712126 h 2913511"/>
                <a:gd name="connsiteX8" fmla="*/ 520560 w 3548603"/>
                <a:gd name="connsiteY8" fmla="*/ 2717568 h 2913511"/>
                <a:gd name="connsiteX9" fmla="*/ 990460 w 3548603"/>
                <a:gd name="connsiteY9" fmla="*/ 2831868 h 2913511"/>
                <a:gd name="connsiteX10" fmla="*/ 1371460 w 3548603"/>
                <a:gd name="connsiteY10" fmla="*/ 2880854 h 2913511"/>
                <a:gd name="connsiteX11" fmla="*/ 1545631 w 3548603"/>
                <a:gd name="connsiteY11" fmla="*/ 2908068 h 2913511"/>
                <a:gd name="connsiteX12" fmla="*/ 1719803 w 3548603"/>
                <a:gd name="connsiteY12" fmla="*/ 2913511 h 2913511"/>
                <a:gd name="connsiteX13" fmla="*/ 1823217 w 3548603"/>
                <a:gd name="connsiteY13" fmla="*/ 2902626 h 2913511"/>
                <a:gd name="connsiteX14" fmla="*/ 1964731 w 3548603"/>
                <a:gd name="connsiteY14" fmla="*/ 2864526 h 2913511"/>
                <a:gd name="connsiteX15" fmla="*/ 2220546 w 3548603"/>
                <a:gd name="connsiteY15" fmla="*/ 2826426 h 2913511"/>
                <a:gd name="connsiteX16" fmla="*/ 2340289 w 3548603"/>
                <a:gd name="connsiteY16" fmla="*/ 2815540 h 2913511"/>
                <a:gd name="connsiteX17" fmla="*/ 2514460 w 3548603"/>
                <a:gd name="connsiteY17" fmla="*/ 2793768 h 2913511"/>
                <a:gd name="connsiteX18" fmla="*/ 2922674 w 3548603"/>
                <a:gd name="connsiteY18" fmla="*/ 2777440 h 2913511"/>
                <a:gd name="connsiteX19" fmla="*/ 3140389 w 3548603"/>
                <a:gd name="connsiteY19" fmla="*/ 2744783 h 2913511"/>
                <a:gd name="connsiteX20" fmla="*/ 3238360 w 3548603"/>
                <a:gd name="connsiteY20" fmla="*/ 2728454 h 2913511"/>
                <a:gd name="connsiteX21" fmla="*/ 3439746 w 3548603"/>
                <a:gd name="connsiteY21" fmla="*/ 2733897 h 2913511"/>
                <a:gd name="connsiteX22" fmla="*/ 3434303 w 3548603"/>
                <a:gd name="connsiteY22" fmla="*/ 2712126 h 2913511"/>
                <a:gd name="connsiteX23" fmla="*/ 3445189 w 3548603"/>
                <a:gd name="connsiteY23" fmla="*/ 2619597 h 2913511"/>
                <a:gd name="connsiteX24" fmla="*/ 3466960 w 3548603"/>
                <a:gd name="connsiteY24" fmla="*/ 2543397 h 2913511"/>
                <a:gd name="connsiteX25" fmla="*/ 3483289 w 3548603"/>
                <a:gd name="connsiteY25" fmla="*/ 2265811 h 2913511"/>
                <a:gd name="connsiteX26" fmla="*/ 3510503 w 3548603"/>
                <a:gd name="connsiteY26" fmla="*/ 1726968 h 2913511"/>
                <a:gd name="connsiteX27" fmla="*/ 3515946 w 3548603"/>
                <a:gd name="connsiteY27" fmla="*/ 1373183 h 2913511"/>
                <a:gd name="connsiteX28" fmla="*/ 3548603 w 3548603"/>
                <a:gd name="connsiteY28" fmla="*/ 671054 h 2913511"/>
                <a:gd name="connsiteX29" fmla="*/ 3537717 w 3548603"/>
                <a:gd name="connsiteY29" fmla="*/ 170311 h 2913511"/>
                <a:gd name="connsiteX30" fmla="*/ 3510503 w 3548603"/>
                <a:gd name="connsiteY30" fmla="*/ 72340 h 2913511"/>
                <a:gd name="connsiteX31" fmla="*/ 3488731 w 3548603"/>
                <a:gd name="connsiteY31" fmla="*/ 39683 h 2913511"/>
                <a:gd name="connsiteX32" fmla="*/ 3450631 w 3548603"/>
                <a:gd name="connsiteY32" fmla="*/ 23354 h 2913511"/>
                <a:gd name="connsiteX33" fmla="*/ 3423417 w 3548603"/>
                <a:gd name="connsiteY33" fmla="*/ 1583 h 2913511"/>
                <a:gd name="connsiteX34" fmla="*/ 3163975 w 3548603"/>
                <a:gd name="connsiteY34" fmla="*/ 65083 h 2913511"/>
                <a:gd name="connsiteX35" fmla="*/ 2612431 w 3548603"/>
                <a:gd name="connsiteY35" fmla="*/ 213854 h 2913511"/>
                <a:gd name="connsiteX36" fmla="*/ 2467288 w 3548603"/>
                <a:gd name="connsiteY36" fmla="*/ 266469 h 2913511"/>
                <a:gd name="connsiteX37" fmla="*/ 2195146 w 3548603"/>
                <a:gd name="connsiteY37" fmla="*/ 375326 h 2913511"/>
                <a:gd name="connsiteX38" fmla="*/ 1861317 w 3548603"/>
                <a:gd name="connsiteY38" fmla="*/ 493253 h 2913511"/>
                <a:gd name="connsiteX39" fmla="*/ 1532931 w 3548603"/>
                <a:gd name="connsiteY39" fmla="*/ 640211 h 2913511"/>
                <a:gd name="connsiteX40" fmla="*/ 1262603 w 3548603"/>
                <a:gd name="connsiteY40" fmla="*/ 769026 h 2913511"/>
                <a:gd name="connsiteX41" fmla="*/ 1126532 w 3548603"/>
                <a:gd name="connsiteY41" fmla="*/ 828897 h 2913511"/>
                <a:gd name="connsiteX42" fmla="*/ 716503 w 3548603"/>
                <a:gd name="connsiteY42" fmla="*/ 1041169 h 2913511"/>
                <a:gd name="connsiteX43" fmla="*/ 496975 w 3548603"/>
                <a:gd name="connsiteY43" fmla="*/ 1171797 h 2913511"/>
                <a:gd name="connsiteX44" fmla="*/ 397189 w 3548603"/>
                <a:gd name="connsiteY44" fmla="*/ 1264326 h 2913511"/>
                <a:gd name="connsiteX45" fmla="*/ 339132 w 3548603"/>
                <a:gd name="connsiteY45" fmla="*/ 1300612 h 2913511"/>
                <a:gd name="connsiteX46" fmla="*/ 282889 w 3548603"/>
                <a:gd name="connsiteY46" fmla="*/ 1313312 h 2913511"/>
                <a:gd name="connsiteX47" fmla="*/ 233903 w 3548603"/>
                <a:gd name="connsiteY47" fmla="*/ 1384068 h 2913511"/>
                <a:gd name="connsiteX48" fmla="*/ 141375 w 3548603"/>
                <a:gd name="connsiteY48" fmla="*/ 1443940 h 2913511"/>
                <a:gd name="connsiteX49" fmla="*/ 43403 w 3548603"/>
                <a:gd name="connsiteY49" fmla="*/ 1509254 h 2913511"/>
                <a:gd name="connsiteX50" fmla="*/ 21631 w 3548603"/>
                <a:gd name="connsiteY50" fmla="*/ 1541911 h 2913511"/>
                <a:gd name="connsiteX51" fmla="*/ 32517 w 3548603"/>
                <a:gd name="connsiteY51" fmla="*/ 1552797 h 2913511"/>
                <a:gd name="connsiteX0" fmla="*/ 32517 w 3548603"/>
                <a:gd name="connsiteY0" fmla="*/ 1552797 h 2913511"/>
                <a:gd name="connsiteX1" fmla="*/ 32517 w 3548603"/>
                <a:gd name="connsiteY1" fmla="*/ 2104340 h 2913511"/>
                <a:gd name="connsiteX2" fmla="*/ 36146 w 3548603"/>
                <a:gd name="connsiteY2" fmla="*/ 2349268 h 2913511"/>
                <a:gd name="connsiteX3" fmla="*/ 30703 w 3548603"/>
                <a:gd name="connsiteY3" fmla="*/ 2512554 h 2913511"/>
                <a:gd name="connsiteX4" fmla="*/ 21632 w 3548603"/>
                <a:gd name="connsiteY4" fmla="*/ 2657697 h 2913511"/>
                <a:gd name="connsiteX5" fmla="*/ 30703 w 3548603"/>
                <a:gd name="connsiteY5" fmla="*/ 2688540 h 2913511"/>
                <a:gd name="connsiteX6" fmla="*/ 27074 w 3548603"/>
                <a:gd name="connsiteY6" fmla="*/ 2717568 h 2913511"/>
                <a:gd name="connsiteX7" fmla="*/ 39774 w 3548603"/>
                <a:gd name="connsiteY7" fmla="*/ 2712126 h 2913511"/>
                <a:gd name="connsiteX8" fmla="*/ 520560 w 3548603"/>
                <a:gd name="connsiteY8" fmla="*/ 2717568 h 2913511"/>
                <a:gd name="connsiteX9" fmla="*/ 990460 w 3548603"/>
                <a:gd name="connsiteY9" fmla="*/ 2831868 h 2913511"/>
                <a:gd name="connsiteX10" fmla="*/ 1371460 w 3548603"/>
                <a:gd name="connsiteY10" fmla="*/ 2880854 h 2913511"/>
                <a:gd name="connsiteX11" fmla="*/ 1545631 w 3548603"/>
                <a:gd name="connsiteY11" fmla="*/ 2908068 h 2913511"/>
                <a:gd name="connsiteX12" fmla="*/ 1719803 w 3548603"/>
                <a:gd name="connsiteY12" fmla="*/ 2913511 h 2913511"/>
                <a:gd name="connsiteX13" fmla="*/ 1823217 w 3548603"/>
                <a:gd name="connsiteY13" fmla="*/ 2902626 h 2913511"/>
                <a:gd name="connsiteX14" fmla="*/ 1964731 w 3548603"/>
                <a:gd name="connsiteY14" fmla="*/ 2864526 h 2913511"/>
                <a:gd name="connsiteX15" fmla="*/ 2220546 w 3548603"/>
                <a:gd name="connsiteY15" fmla="*/ 2826426 h 2913511"/>
                <a:gd name="connsiteX16" fmla="*/ 2340289 w 3548603"/>
                <a:gd name="connsiteY16" fmla="*/ 2815540 h 2913511"/>
                <a:gd name="connsiteX17" fmla="*/ 2514460 w 3548603"/>
                <a:gd name="connsiteY17" fmla="*/ 2793768 h 2913511"/>
                <a:gd name="connsiteX18" fmla="*/ 2922674 w 3548603"/>
                <a:gd name="connsiteY18" fmla="*/ 2777440 h 2913511"/>
                <a:gd name="connsiteX19" fmla="*/ 3140389 w 3548603"/>
                <a:gd name="connsiteY19" fmla="*/ 2744783 h 2913511"/>
                <a:gd name="connsiteX20" fmla="*/ 3238360 w 3548603"/>
                <a:gd name="connsiteY20" fmla="*/ 2728454 h 2913511"/>
                <a:gd name="connsiteX21" fmla="*/ 3439746 w 3548603"/>
                <a:gd name="connsiteY21" fmla="*/ 2733897 h 2913511"/>
                <a:gd name="connsiteX22" fmla="*/ 3434303 w 3548603"/>
                <a:gd name="connsiteY22" fmla="*/ 2712126 h 2913511"/>
                <a:gd name="connsiteX23" fmla="*/ 3445189 w 3548603"/>
                <a:gd name="connsiteY23" fmla="*/ 2619597 h 2913511"/>
                <a:gd name="connsiteX24" fmla="*/ 3466960 w 3548603"/>
                <a:gd name="connsiteY24" fmla="*/ 2543397 h 2913511"/>
                <a:gd name="connsiteX25" fmla="*/ 3483289 w 3548603"/>
                <a:gd name="connsiteY25" fmla="*/ 2265811 h 2913511"/>
                <a:gd name="connsiteX26" fmla="*/ 3510503 w 3548603"/>
                <a:gd name="connsiteY26" fmla="*/ 1726968 h 2913511"/>
                <a:gd name="connsiteX27" fmla="*/ 3515946 w 3548603"/>
                <a:gd name="connsiteY27" fmla="*/ 1373183 h 2913511"/>
                <a:gd name="connsiteX28" fmla="*/ 3548603 w 3548603"/>
                <a:gd name="connsiteY28" fmla="*/ 671054 h 2913511"/>
                <a:gd name="connsiteX29" fmla="*/ 3537717 w 3548603"/>
                <a:gd name="connsiteY29" fmla="*/ 170311 h 2913511"/>
                <a:gd name="connsiteX30" fmla="*/ 3510503 w 3548603"/>
                <a:gd name="connsiteY30" fmla="*/ 72340 h 2913511"/>
                <a:gd name="connsiteX31" fmla="*/ 3488731 w 3548603"/>
                <a:gd name="connsiteY31" fmla="*/ 39683 h 2913511"/>
                <a:gd name="connsiteX32" fmla="*/ 3450631 w 3548603"/>
                <a:gd name="connsiteY32" fmla="*/ 23354 h 2913511"/>
                <a:gd name="connsiteX33" fmla="*/ 3423417 w 3548603"/>
                <a:gd name="connsiteY33" fmla="*/ 1583 h 2913511"/>
                <a:gd name="connsiteX34" fmla="*/ 3163975 w 3548603"/>
                <a:gd name="connsiteY34" fmla="*/ 65083 h 2913511"/>
                <a:gd name="connsiteX35" fmla="*/ 2612431 w 3548603"/>
                <a:gd name="connsiteY35" fmla="*/ 213854 h 2913511"/>
                <a:gd name="connsiteX36" fmla="*/ 2467288 w 3548603"/>
                <a:gd name="connsiteY36" fmla="*/ 266469 h 2913511"/>
                <a:gd name="connsiteX37" fmla="*/ 2195146 w 3548603"/>
                <a:gd name="connsiteY37" fmla="*/ 375326 h 2913511"/>
                <a:gd name="connsiteX38" fmla="*/ 1861317 w 3548603"/>
                <a:gd name="connsiteY38" fmla="*/ 493253 h 2913511"/>
                <a:gd name="connsiteX39" fmla="*/ 1532931 w 3548603"/>
                <a:gd name="connsiteY39" fmla="*/ 640211 h 2913511"/>
                <a:gd name="connsiteX40" fmla="*/ 1262603 w 3548603"/>
                <a:gd name="connsiteY40" fmla="*/ 769026 h 2913511"/>
                <a:gd name="connsiteX41" fmla="*/ 1126532 w 3548603"/>
                <a:gd name="connsiteY41" fmla="*/ 828897 h 2913511"/>
                <a:gd name="connsiteX42" fmla="*/ 716503 w 3548603"/>
                <a:gd name="connsiteY42" fmla="*/ 1041169 h 2913511"/>
                <a:gd name="connsiteX43" fmla="*/ 496975 w 3548603"/>
                <a:gd name="connsiteY43" fmla="*/ 1171797 h 2913511"/>
                <a:gd name="connsiteX44" fmla="*/ 397189 w 3548603"/>
                <a:gd name="connsiteY44" fmla="*/ 1264326 h 2913511"/>
                <a:gd name="connsiteX45" fmla="*/ 339132 w 3548603"/>
                <a:gd name="connsiteY45" fmla="*/ 1300612 h 2913511"/>
                <a:gd name="connsiteX46" fmla="*/ 282889 w 3548603"/>
                <a:gd name="connsiteY46" fmla="*/ 1313312 h 2913511"/>
                <a:gd name="connsiteX47" fmla="*/ 233903 w 3548603"/>
                <a:gd name="connsiteY47" fmla="*/ 1384068 h 2913511"/>
                <a:gd name="connsiteX48" fmla="*/ 141375 w 3548603"/>
                <a:gd name="connsiteY48" fmla="*/ 1443940 h 2913511"/>
                <a:gd name="connsiteX49" fmla="*/ 43403 w 3548603"/>
                <a:gd name="connsiteY49" fmla="*/ 1509254 h 2913511"/>
                <a:gd name="connsiteX50" fmla="*/ 21631 w 3548603"/>
                <a:gd name="connsiteY50" fmla="*/ 1541911 h 2913511"/>
                <a:gd name="connsiteX51" fmla="*/ 32517 w 3548603"/>
                <a:gd name="connsiteY51" fmla="*/ 1552797 h 2913511"/>
                <a:gd name="connsiteX0" fmla="*/ 32517 w 3548603"/>
                <a:gd name="connsiteY0" fmla="*/ 1552797 h 2913511"/>
                <a:gd name="connsiteX1" fmla="*/ 32517 w 3548603"/>
                <a:gd name="connsiteY1" fmla="*/ 2104340 h 2913511"/>
                <a:gd name="connsiteX2" fmla="*/ 36146 w 3548603"/>
                <a:gd name="connsiteY2" fmla="*/ 2349268 h 2913511"/>
                <a:gd name="connsiteX3" fmla="*/ 30703 w 3548603"/>
                <a:gd name="connsiteY3" fmla="*/ 2512554 h 2913511"/>
                <a:gd name="connsiteX4" fmla="*/ 21632 w 3548603"/>
                <a:gd name="connsiteY4" fmla="*/ 2657697 h 2913511"/>
                <a:gd name="connsiteX5" fmla="*/ 30703 w 3548603"/>
                <a:gd name="connsiteY5" fmla="*/ 2688540 h 2913511"/>
                <a:gd name="connsiteX6" fmla="*/ 27074 w 3548603"/>
                <a:gd name="connsiteY6" fmla="*/ 2717568 h 2913511"/>
                <a:gd name="connsiteX7" fmla="*/ 39774 w 3548603"/>
                <a:gd name="connsiteY7" fmla="*/ 2712126 h 2913511"/>
                <a:gd name="connsiteX8" fmla="*/ 520560 w 3548603"/>
                <a:gd name="connsiteY8" fmla="*/ 2717568 h 2913511"/>
                <a:gd name="connsiteX9" fmla="*/ 986832 w 3548603"/>
                <a:gd name="connsiteY9" fmla="*/ 2726640 h 2913511"/>
                <a:gd name="connsiteX10" fmla="*/ 1371460 w 3548603"/>
                <a:gd name="connsiteY10" fmla="*/ 2880854 h 2913511"/>
                <a:gd name="connsiteX11" fmla="*/ 1545631 w 3548603"/>
                <a:gd name="connsiteY11" fmla="*/ 2908068 h 2913511"/>
                <a:gd name="connsiteX12" fmla="*/ 1719803 w 3548603"/>
                <a:gd name="connsiteY12" fmla="*/ 2913511 h 2913511"/>
                <a:gd name="connsiteX13" fmla="*/ 1823217 w 3548603"/>
                <a:gd name="connsiteY13" fmla="*/ 2902626 h 2913511"/>
                <a:gd name="connsiteX14" fmla="*/ 1964731 w 3548603"/>
                <a:gd name="connsiteY14" fmla="*/ 2864526 h 2913511"/>
                <a:gd name="connsiteX15" fmla="*/ 2220546 w 3548603"/>
                <a:gd name="connsiteY15" fmla="*/ 2826426 h 2913511"/>
                <a:gd name="connsiteX16" fmla="*/ 2340289 w 3548603"/>
                <a:gd name="connsiteY16" fmla="*/ 2815540 h 2913511"/>
                <a:gd name="connsiteX17" fmla="*/ 2514460 w 3548603"/>
                <a:gd name="connsiteY17" fmla="*/ 2793768 h 2913511"/>
                <a:gd name="connsiteX18" fmla="*/ 2922674 w 3548603"/>
                <a:gd name="connsiteY18" fmla="*/ 2777440 h 2913511"/>
                <a:gd name="connsiteX19" fmla="*/ 3140389 w 3548603"/>
                <a:gd name="connsiteY19" fmla="*/ 2744783 h 2913511"/>
                <a:gd name="connsiteX20" fmla="*/ 3238360 w 3548603"/>
                <a:gd name="connsiteY20" fmla="*/ 2728454 h 2913511"/>
                <a:gd name="connsiteX21" fmla="*/ 3439746 w 3548603"/>
                <a:gd name="connsiteY21" fmla="*/ 2733897 h 2913511"/>
                <a:gd name="connsiteX22" fmla="*/ 3434303 w 3548603"/>
                <a:gd name="connsiteY22" fmla="*/ 2712126 h 2913511"/>
                <a:gd name="connsiteX23" fmla="*/ 3445189 w 3548603"/>
                <a:gd name="connsiteY23" fmla="*/ 2619597 h 2913511"/>
                <a:gd name="connsiteX24" fmla="*/ 3466960 w 3548603"/>
                <a:gd name="connsiteY24" fmla="*/ 2543397 h 2913511"/>
                <a:gd name="connsiteX25" fmla="*/ 3483289 w 3548603"/>
                <a:gd name="connsiteY25" fmla="*/ 2265811 h 2913511"/>
                <a:gd name="connsiteX26" fmla="*/ 3510503 w 3548603"/>
                <a:gd name="connsiteY26" fmla="*/ 1726968 h 2913511"/>
                <a:gd name="connsiteX27" fmla="*/ 3515946 w 3548603"/>
                <a:gd name="connsiteY27" fmla="*/ 1373183 h 2913511"/>
                <a:gd name="connsiteX28" fmla="*/ 3548603 w 3548603"/>
                <a:gd name="connsiteY28" fmla="*/ 671054 h 2913511"/>
                <a:gd name="connsiteX29" fmla="*/ 3537717 w 3548603"/>
                <a:gd name="connsiteY29" fmla="*/ 170311 h 2913511"/>
                <a:gd name="connsiteX30" fmla="*/ 3510503 w 3548603"/>
                <a:gd name="connsiteY30" fmla="*/ 72340 h 2913511"/>
                <a:gd name="connsiteX31" fmla="*/ 3488731 w 3548603"/>
                <a:gd name="connsiteY31" fmla="*/ 39683 h 2913511"/>
                <a:gd name="connsiteX32" fmla="*/ 3450631 w 3548603"/>
                <a:gd name="connsiteY32" fmla="*/ 23354 h 2913511"/>
                <a:gd name="connsiteX33" fmla="*/ 3423417 w 3548603"/>
                <a:gd name="connsiteY33" fmla="*/ 1583 h 2913511"/>
                <a:gd name="connsiteX34" fmla="*/ 3163975 w 3548603"/>
                <a:gd name="connsiteY34" fmla="*/ 65083 h 2913511"/>
                <a:gd name="connsiteX35" fmla="*/ 2612431 w 3548603"/>
                <a:gd name="connsiteY35" fmla="*/ 213854 h 2913511"/>
                <a:gd name="connsiteX36" fmla="*/ 2467288 w 3548603"/>
                <a:gd name="connsiteY36" fmla="*/ 266469 h 2913511"/>
                <a:gd name="connsiteX37" fmla="*/ 2195146 w 3548603"/>
                <a:gd name="connsiteY37" fmla="*/ 375326 h 2913511"/>
                <a:gd name="connsiteX38" fmla="*/ 1861317 w 3548603"/>
                <a:gd name="connsiteY38" fmla="*/ 493253 h 2913511"/>
                <a:gd name="connsiteX39" fmla="*/ 1532931 w 3548603"/>
                <a:gd name="connsiteY39" fmla="*/ 640211 h 2913511"/>
                <a:gd name="connsiteX40" fmla="*/ 1262603 w 3548603"/>
                <a:gd name="connsiteY40" fmla="*/ 769026 h 2913511"/>
                <a:gd name="connsiteX41" fmla="*/ 1126532 w 3548603"/>
                <a:gd name="connsiteY41" fmla="*/ 828897 h 2913511"/>
                <a:gd name="connsiteX42" fmla="*/ 716503 w 3548603"/>
                <a:gd name="connsiteY42" fmla="*/ 1041169 h 2913511"/>
                <a:gd name="connsiteX43" fmla="*/ 496975 w 3548603"/>
                <a:gd name="connsiteY43" fmla="*/ 1171797 h 2913511"/>
                <a:gd name="connsiteX44" fmla="*/ 397189 w 3548603"/>
                <a:gd name="connsiteY44" fmla="*/ 1264326 h 2913511"/>
                <a:gd name="connsiteX45" fmla="*/ 339132 w 3548603"/>
                <a:gd name="connsiteY45" fmla="*/ 1300612 h 2913511"/>
                <a:gd name="connsiteX46" fmla="*/ 282889 w 3548603"/>
                <a:gd name="connsiteY46" fmla="*/ 1313312 h 2913511"/>
                <a:gd name="connsiteX47" fmla="*/ 233903 w 3548603"/>
                <a:gd name="connsiteY47" fmla="*/ 1384068 h 2913511"/>
                <a:gd name="connsiteX48" fmla="*/ 141375 w 3548603"/>
                <a:gd name="connsiteY48" fmla="*/ 1443940 h 2913511"/>
                <a:gd name="connsiteX49" fmla="*/ 43403 w 3548603"/>
                <a:gd name="connsiteY49" fmla="*/ 1509254 h 2913511"/>
                <a:gd name="connsiteX50" fmla="*/ 21631 w 3548603"/>
                <a:gd name="connsiteY50" fmla="*/ 1541911 h 2913511"/>
                <a:gd name="connsiteX51" fmla="*/ 32517 w 3548603"/>
                <a:gd name="connsiteY51" fmla="*/ 1552797 h 2913511"/>
                <a:gd name="connsiteX0" fmla="*/ 32517 w 3548603"/>
                <a:gd name="connsiteY0" fmla="*/ 1552797 h 2920208"/>
                <a:gd name="connsiteX1" fmla="*/ 32517 w 3548603"/>
                <a:gd name="connsiteY1" fmla="*/ 2104340 h 2920208"/>
                <a:gd name="connsiteX2" fmla="*/ 36146 w 3548603"/>
                <a:gd name="connsiteY2" fmla="*/ 2349268 h 2920208"/>
                <a:gd name="connsiteX3" fmla="*/ 30703 w 3548603"/>
                <a:gd name="connsiteY3" fmla="*/ 2512554 h 2920208"/>
                <a:gd name="connsiteX4" fmla="*/ 21632 w 3548603"/>
                <a:gd name="connsiteY4" fmla="*/ 2657697 h 2920208"/>
                <a:gd name="connsiteX5" fmla="*/ 30703 w 3548603"/>
                <a:gd name="connsiteY5" fmla="*/ 2688540 h 2920208"/>
                <a:gd name="connsiteX6" fmla="*/ 27074 w 3548603"/>
                <a:gd name="connsiteY6" fmla="*/ 2717568 h 2920208"/>
                <a:gd name="connsiteX7" fmla="*/ 39774 w 3548603"/>
                <a:gd name="connsiteY7" fmla="*/ 2712126 h 2920208"/>
                <a:gd name="connsiteX8" fmla="*/ 520560 w 3548603"/>
                <a:gd name="connsiteY8" fmla="*/ 2717568 h 2920208"/>
                <a:gd name="connsiteX9" fmla="*/ 986832 w 3548603"/>
                <a:gd name="connsiteY9" fmla="*/ 2726640 h 2920208"/>
                <a:gd name="connsiteX10" fmla="*/ 1418631 w 3548603"/>
                <a:gd name="connsiteY10" fmla="*/ 2764740 h 2920208"/>
                <a:gd name="connsiteX11" fmla="*/ 1545631 w 3548603"/>
                <a:gd name="connsiteY11" fmla="*/ 2908068 h 2920208"/>
                <a:gd name="connsiteX12" fmla="*/ 1719803 w 3548603"/>
                <a:gd name="connsiteY12" fmla="*/ 2913511 h 2920208"/>
                <a:gd name="connsiteX13" fmla="*/ 1823217 w 3548603"/>
                <a:gd name="connsiteY13" fmla="*/ 2902626 h 2920208"/>
                <a:gd name="connsiteX14" fmla="*/ 1964731 w 3548603"/>
                <a:gd name="connsiteY14" fmla="*/ 2864526 h 2920208"/>
                <a:gd name="connsiteX15" fmla="*/ 2220546 w 3548603"/>
                <a:gd name="connsiteY15" fmla="*/ 2826426 h 2920208"/>
                <a:gd name="connsiteX16" fmla="*/ 2340289 w 3548603"/>
                <a:gd name="connsiteY16" fmla="*/ 2815540 h 2920208"/>
                <a:gd name="connsiteX17" fmla="*/ 2514460 w 3548603"/>
                <a:gd name="connsiteY17" fmla="*/ 2793768 h 2920208"/>
                <a:gd name="connsiteX18" fmla="*/ 2922674 w 3548603"/>
                <a:gd name="connsiteY18" fmla="*/ 2777440 h 2920208"/>
                <a:gd name="connsiteX19" fmla="*/ 3140389 w 3548603"/>
                <a:gd name="connsiteY19" fmla="*/ 2744783 h 2920208"/>
                <a:gd name="connsiteX20" fmla="*/ 3238360 w 3548603"/>
                <a:gd name="connsiteY20" fmla="*/ 2728454 h 2920208"/>
                <a:gd name="connsiteX21" fmla="*/ 3439746 w 3548603"/>
                <a:gd name="connsiteY21" fmla="*/ 2733897 h 2920208"/>
                <a:gd name="connsiteX22" fmla="*/ 3434303 w 3548603"/>
                <a:gd name="connsiteY22" fmla="*/ 2712126 h 2920208"/>
                <a:gd name="connsiteX23" fmla="*/ 3445189 w 3548603"/>
                <a:gd name="connsiteY23" fmla="*/ 2619597 h 2920208"/>
                <a:gd name="connsiteX24" fmla="*/ 3466960 w 3548603"/>
                <a:gd name="connsiteY24" fmla="*/ 2543397 h 2920208"/>
                <a:gd name="connsiteX25" fmla="*/ 3483289 w 3548603"/>
                <a:gd name="connsiteY25" fmla="*/ 2265811 h 2920208"/>
                <a:gd name="connsiteX26" fmla="*/ 3510503 w 3548603"/>
                <a:gd name="connsiteY26" fmla="*/ 1726968 h 2920208"/>
                <a:gd name="connsiteX27" fmla="*/ 3515946 w 3548603"/>
                <a:gd name="connsiteY27" fmla="*/ 1373183 h 2920208"/>
                <a:gd name="connsiteX28" fmla="*/ 3548603 w 3548603"/>
                <a:gd name="connsiteY28" fmla="*/ 671054 h 2920208"/>
                <a:gd name="connsiteX29" fmla="*/ 3537717 w 3548603"/>
                <a:gd name="connsiteY29" fmla="*/ 170311 h 2920208"/>
                <a:gd name="connsiteX30" fmla="*/ 3510503 w 3548603"/>
                <a:gd name="connsiteY30" fmla="*/ 72340 h 2920208"/>
                <a:gd name="connsiteX31" fmla="*/ 3488731 w 3548603"/>
                <a:gd name="connsiteY31" fmla="*/ 39683 h 2920208"/>
                <a:gd name="connsiteX32" fmla="*/ 3450631 w 3548603"/>
                <a:gd name="connsiteY32" fmla="*/ 23354 h 2920208"/>
                <a:gd name="connsiteX33" fmla="*/ 3423417 w 3548603"/>
                <a:gd name="connsiteY33" fmla="*/ 1583 h 2920208"/>
                <a:gd name="connsiteX34" fmla="*/ 3163975 w 3548603"/>
                <a:gd name="connsiteY34" fmla="*/ 65083 h 2920208"/>
                <a:gd name="connsiteX35" fmla="*/ 2612431 w 3548603"/>
                <a:gd name="connsiteY35" fmla="*/ 213854 h 2920208"/>
                <a:gd name="connsiteX36" fmla="*/ 2467288 w 3548603"/>
                <a:gd name="connsiteY36" fmla="*/ 266469 h 2920208"/>
                <a:gd name="connsiteX37" fmla="*/ 2195146 w 3548603"/>
                <a:gd name="connsiteY37" fmla="*/ 375326 h 2920208"/>
                <a:gd name="connsiteX38" fmla="*/ 1861317 w 3548603"/>
                <a:gd name="connsiteY38" fmla="*/ 493253 h 2920208"/>
                <a:gd name="connsiteX39" fmla="*/ 1532931 w 3548603"/>
                <a:gd name="connsiteY39" fmla="*/ 640211 h 2920208"/>
                <a:gd name="connsiteX40" fmla="*/ 1262603 w 3548603"/>
                <a:gd name="connsiteY40" fmla="*/ 769026 h 2920208"/>
                <a:gd name="connsiteX41" fmla="*/ 1126532 w 3548603"/>
                <a:gd name="connsiteY41" fmla="*/ 828897 h 2920208"/>
                <a:gd name="connsiteX42" fmla="*/ 716503 w 3548603"/>
                <a:gd name="connsiteY42" fmla="*/ 1041169 h 2920208"/>
                <a:gd name="connsiteX43" fmla="*/ 496975 w 3548603"/>
                <a:gd name="connsiteY43" fmla="*/ 1171797 h 2920208"/>
                <a:gd name="connsiteX44" fmla="*/ 397189 w 3548603"/>
                <a:gd name="connsiteY44" fmla="*/ 1264326 h 2920208"/>
                <a:gd name="connsiteX45" fmla="*/ 339132 w 3548603"/>
                <a:gd name="connsiteY45" fmla="*/ 1300612 h 2920208"/>
                <a:gd name="connsiteX46" fmla="*/ 282889 w 3548603"/>
                <a:gd name="connsiteY46" fmla="*/ 1313312 h 2920208"/>
                <a:gd name="connsiteX47" fmla="*/ 233903 w 3548603"/>
                <a:gd name="connsiteY47" fmla="*/ 1384068 h 2920208"/>
                <a:gd name="connsiteX48" fmla="*/ 141375 w 3548603"/>
                <a:gd name="connsiteY48" fmla="*/ 1443940 h 2920208"/>
                <a:gd name="connsiteX49" fmla="*/ 43403 w 3548603"/>
                <a:gd name="connsiteY49" fmla="*/ 1509254 h 2920208"/>
                <a:gd name="connsiteX50" fmla="*/ 21631 w 3548603"/>
                <a:gd name="connsiteY50" fmla="*/ 1541911 h 2920208"/>
                <a:gd name="connsiteX51" fmla="*/ 32517 w 3548603"/>
                <a:gd name="connsiteY51" fmla="*/ 1552797 h 2920208"/>
                <a:gd name="connsiteX0" fmla="*/ 32517 w 3548603"/>
                <a:gd name="connsiteY0" fmla="*/ 1552797 h 2913511"/>
                <a:gd name="connsiteX1" fmla="*/ 32517 w 3548603"/>
                <a:gd name="connsiteY1" fmla="*/ 2104340 h 2913511"/>
                <a:gd name="connsiteX2" fmla="*/ 36146 w 3548603"/>
                <a:gd name="connsiteY2" fmla="*/ 2349268 h 2913511"/>
                <a:gd name="connsiteX3" fmla="*/ 30703 w 3548603"/>
                <a:gd name="connsiteY3" fmla="*/ 2512554 h 2913511"/>
                <a:gd name="connsiteX4" fmla="*/ 21632 w 3548603"/>
                <a:gd name="connsiteY4" fmla="*/ 2657697 h 2913511"/>
                <a:gd name="connsiteX5" fmla="*/ 30703 w 3548603"/>
                <a:gd name="connsiteY5" fmla="*/ 2688540 h 2913511"/>
                <a:gd name="connsiteX6" fmla="*/ 27074 w 3548603"/>
                <a:gd name="connsiteY6" fmla="*/ 2717568 h 2913511"/>
                <a:gd name="connsiteX7" fmla="*/ 39774 w 3548603"/>
                <a:gd name="connsiteY7" fmla="*/ 2712126 h 2913511"/>
                <a:gd name="connsiteX8" fmla="*/ 520560 w 3548603"/>
                <a:gd name="connsiteY8" fmla="*/ 2717568 h 2913511"/>
                <a:gd name="connsiteX9" fmla="*/ 986832 w 3548603"/>
                <a:gd name="connsiteY9" fmla="*/ 2726640 h 2913511"/>
                <a:gd name="connsiteX10" fmla="*/ 1418631 w 3548603"/>
                <a:gd name="connsiteY10" fmla="*/ 2764740 h 2913511"/>
                <a:gd name="connsiteX11" fmla="*/ 1585545 w 3548603"/>
                <a:gd name="connsiteY11" fmla="*/ 2730268 h 2913511"/>
                <a:gd name="connsiteX12" fmla="*/ 1719803 w 3548603"/>
                <a:gd name="connsiteY12" fmla="*/ 2913511 h 2913511"/>
                <a:gd name="connsiteX13" fmla="*/ 1823217 w 3548603"/>
                <a:gd name="connsiteY13" fmla="*/ 2902626 h 2913511"/>
                <a:gd name="connsiteX14" fmla="*/ 1964731 w 3548603"/>
                <a:gd name="connsiteY14" fmla="*/ 2864526 h 2913511"/>
                <a:gd name="connsiteX15" fmla="*/ 2220546 w 3548603"/>
                <a:gd name="connsiteY15" fmla="*/ 2826426 h 2913511"/>
                <a:gd name="connsiteX16" fmla="*/ 2340289 w 3548603"/>
                <a:gd name="connsiteY16" fmla="*/ 2815540 h 2913511"/>
                <a:gd name="connsiteX17" fmla="*/ 2514460 w 3548603"/>
                <a:gd name="connsiteY17" fmla="*/ 2793768 h 2913511"/>
                <a:gd name="connsiteX18" fmla="*/ 2922674 w 3548603"/>
                <a:gd name="connsiteY18" fmla="*/ 2777440 h 2913511"/>
                <a:gd name="connsiteX19" fmla="*/ 3140389 w 3548603"/>
                <a:gd name="connsiteY19" fmla="*/ 2744783 h 2913511"/>
                <a:gd name="connsiteX20" fmla="*/ 3238360 w 3548603"/>
                <a:gd name="connsiteY20" fmla="*/ 2728454 h 2913511"/>
                <a:gd name="connsiteX21" fmla="*/ 3439746 w 3548603"/>
                <a:gd name="connsiteY21" fmla="*/ 2733897 h 2913511"/>
                <a:gd name="connsiteX22" fmla="*/ 3434303 w 3548603"/>
                <a:gd name="connsiteY22" fmla="*/ 2712126 h 2913511"/>
                <a:gd name="connsiteX23" fmla="*/ 3445189 w 3548603"/>
                <a:gd name="connsiteY23" fmla="*/ 2619597 h 2913511"/>
                <a:gd name="connsiteX24" fmla="*/ 3466960 w 3548603"/>
                <a:gd name="connsiteY24" fmla="*/ 2543397 h 2913511"/>
                <a:gd name="connsiteX25" fmla="*/ 3483289 w 3548603"/>
                <a:gd name="connsiteY25" fmla="*/ 2265811 h 2913511"/>
                <a:gd name="connsiteX26" fmla="*/ 3510503 w 3548603"/>
                <a:gd name="connsiteY26" fmla="*/ 1726968 h 2913511"/>
                <a:gd name="connsiteX27" fmla="*/ 3515946 w 3548603"/>
                <a:gd name="connsiteY27" fmla="*/ 1373183 h 2913511"/>
                <a:gd name="connsiteX28" fmla="*/ 3548603 w 3548603"/>
                <a:gd name="connsiteY28" fmla="*/ 671054 h 2913511"/>
                <a:gd name="connsiteX29" fmla="*/ 3537717 w 3548603"/>
                <a:gd name="connsiteY29" fmla="*/ 170311 h 2913511"/>
                <a:gd name="connsiteX30" fmla="*/ 3510503 w 3548603"/>
                <a:gd name="connsiteY30" fmla="*/ 72340 h 2913511"/>
                <a:gd name="connsiteX31" fmla="*/ 3488731 w 3548603"/>
                <a:gd name="connsiteY31" fmla="*/ 39683 h 2913511"/>
                <a:gd name="connsiteX32" fmla="*/ 3450631 w 3548603"/>
                <a:gd name="connsiteY32" fmla="*/ 23354 h 2913511"/>
                <a:gd name="connsiteX33" fmla="*/ 3423417 w 3548603"/>
                <a:gd name="connsiteY33" fmla="*/ 1583 h 2913511"/>
                <a:gd name="connsiteX34" fmla="*/ 3163975 w 3548603"/>
                <a:gd name="connsiteY34" fmla="*/ 65083 h 2913511"/>
                <a:gd name="connsiteX35" fmla="*/ 2612431 w 3548603"/>
                <a:gd name="connsiteY35" fmla="*/ 213854 h 2913511"/>
                <a:gd name="connsiteX36" fmla="*/ 2467288 w 3548603"/>
                <a:gd name="connsiteY36" fmla="*/ 266469 h 2913511"/>
                <a:gd name="connsiteX37" fmla="*/ 2195146 w 3548603"/>
                <a:gd name="connsiteY37" fmla="*/ 375326 h 2913511"/>
                <a:gd name="connsiteX38" fmla="*/ 1861317 w 3548603"/>
                <a:gd name="connsiteY38" fmla="*/ 493253 h 2913511"/>
                <a:gd name="connsiteX39" fmla="*/ 1532931 w 3548603"/>
                <a:gd name="connsiteY39" fmla="*/ 640211 h 2913511"/>
                <a:gd name="connsiteX40" fmla="*/ 1262603 w 3548603"/>
                <a:gd name="connsiteY40" fmla="*/ 769026 h 2913511"/>
                <a:gd name="connsiteX41" fmla="*/ 1126532 w 3548603"/>
                <a:gd name="connsiteY41" fmla="*/ 828897 h 2913511"/>
                <a:gd name="connsiteX42" fmla="*/ 716503 w 3548603"/>
                <a:gd name="connsiteY42" fmla="*/ 1041169 h 2913511"/>
                <a:gd name="connsiteX43" fmla="*/ 496975 w 3548603"/>
                <a:gd name="connsiteY43" fmla="*/ 1171797 h 2913511"/>
                <a:gd name="connsiteX44" fmla="*/ 397189 w 3548603"/>
                <a:gd name="connsiteY44" fmla="*/ 1264326 h 2913511"/>
                <a:gd name="connsiteX45" fmla="*/ 339132 w 3548603"/>
                <a:gd name="connsiteY45" fmla="*/ 1300612 h 2913511"/>
                <a:gd name="connsiteX46" fmla="*/ 282889 w 3548603"/>
                <a:gd name="connsiteY46" fmla="*/ 1313312 h 2913511"/>
                <a:gd name="connsiteX47" fmla="*/ 233903 w 3548603"/>
                <a:gd name="connsiteY47" fmla="*/ 1384068 h 2913511"/>
                <a:gd name="connsiteX48" fmla="*/ 141375 w 3548603"/>
                <a:gd name="connsiteY48" fmla="*/ 1443940 h 2913511"/>
                <a:gd name="connsiteX49" fmla="*/ 43403 w 3548603"/>
                <a:gd name="connsiteY49" fmla="*/ 1509254 h 2913511"/>
                <a:gd name="connsiteX50" fmla="*/ 21631 w 3548603"/>
                <a:gd name="connsiteY50" fmla="*/ 1541911 h 2913511"/>
                <a:gd name="connsiteX51" fmla="*/ 32517 w 3548603"/>
                <a:gd name="connsiteY51" fmla="*/ 1552797 h 2913511"/>
                <a:gd name="connsiteX0" fmla="*/ 32517 w 3548603"/>
                <a:gd name="connsiteY0" fmla="*/ 1552797 h 2908184"/>
                <a:gd name="connsiteX1" fmla="*/ 32517 w 3548603"/>
                <a:gd name="connsiteY1" fmla="*/ 2104340 h 2908184"/>
                <a:gd name="connsiteX2" fmla="*/ 36146 w 3548603"/>
                <a:gd name="connsiteY2" fmla="*/ 2349268 h 2908184"/>
                <a:gd name="connsiteX3" fmla="*/ 30703 w 3548603"/>
                <a:gd name="connsiteY3" fmla="*/ 2512554 h 2908184"/>
                <a:gd name="connsiteX4" fmla="*/ 21632 w 3548603"/>
                <a:gd name="connsiteY4" fmla="*/ 2657697 h 2908184"/>
                <a:gd name="connsiteX5" fmla="*/ 30703 w 3548603"/>
                <a:gd name="connsiteY5" fmla="*/ 2688540 h 2908184"/>
                <a:gd name="connsiteX6" fmla="*/ 27074 w 3548603"/>
                <a:gd name="connsiteY6" fmla="*/ 2717568 h 2908184"/>
                <a:gd name="connsiteX7" fmla="*/ 39774 w 3548603"/>
                <a:gd name="connsiteY7" fmla="*/ 2712126 h 2908184"/>
                <a:gd name="connsiteX8" fmla="*/ 520560 w 3548603"/>
                <a:gd name="connsiteY8" fmla="*/ 2717568 h 2908184"/>
                <a:gd name="connsiteX9" fmla="*/ 986832 w 3548603"/>
                <a:gd name="connsiteY9" fmla="*/ 2726640 h 2908184"/>
                <a:gd name="connsiteX10" fmla="*/ 1418631 w 3548603"/>
                <a:gd name="connsiteY10" fmla="*/ 2764740 h 2908184"/>
                <a:gd name="connsiteX11" fmla="*/ 1585545 w 3548603"/>
                <a:gd name="connsiteY11" fmla="*/ 2730268 h 2908184"/>
                <a:gd name="connsiteX12" fmla="*/ 1814146 w 3548603"/>
                <a:gd name="connsiteY12" fmla="*/ 2728454 h 2908184"/>
                <a:gd name="connsiteX13" fmla="*/ 1823217 w 3548603"/>
                <a:gd name="connsiteY13" fmla="*/ 2902626 h 2908184"/>
                <a:gd name="connsiteX14" fmla="*/ 1964731 w 3548603"/>
                <a:gd name="connsiteY14" fmla="*/ 2864526 h 2908184"/>
                <a:gd name="connsiteX15" fmla="*/ 2220546 w 3548603"/>
                <a:gd name="connsiteY15" fmla="*/ 2826426 h 2908184"/>
                <a:gd name="connsiteX16" fmla="*/ 2340289 w 3548603"/>
                <a:gd name="connsiteY16" fmla="*/ 2815540 h 2908184"/>
                <a:gd name="connsiteX17" fmla="*/ 2514460 w 3548603"/>
                <a:gd name="connsiteY17" fmla="*/ 2793768 h 2908184"/>
                <a:gd name="connsiteX18" fmla="*/ 2922674 w 3548603"/>
                <a:gd name="connsiteY18" fmla="*/ 2777440 h 2908184"/>
                <a:gd name="connsiteX19" fmla="*/ 3140389 w 3548603"/>
                <a:gd name="connsiteY19" fmla="*/ 2744783 h 2908184"/>
                <a:gd name="connsiteX20" fmla="*/ 3238360 w 3548603"/>
                <a:gd name="connsiteY20" fmla="*/ 2728454 h 2908184"/>
                <a:gd name="connsiteX21" fmla="*/ 3439746 w 3548603"/>
                <a:gd name="connsiteY21" fmla="*/ 2733897 h 2908184"/>
                <a:gd name="connsiteX22" fmla="*/ 3434303 w 3548603"/>
                <a:gd name="connsiteY22" fmla="*/ 2712126 h 2908184"/>
                <a:gd name="connsiteX23" fmla="*/ 3445189 w 3548603"/>
                <a:gd name="connsiteY23" fmla="*/ 2619597 h 2908184"/>
                <a:gd name="connsiteX24" fmla="*/ 3466960 w 3548603"/>
                <a:gd name="connsiteY24" fmla="*/ 2543397 h 2908184"/>
                <a:gd name="connsiteX25" fmla="*/ 3483289 w 3548603"/>
                <a:gd name="connsiteY25" fmla="*/ 2265811 h 2908184"/>
                <a:gd name="connsiteX26" fmla="*/ 3510503 w 3548603"/>
                <a:gd name="connsiteY26" fmla="*/ 1726968 h 2908184"/>
                <a:gd name="connsiteX27" fmla="*/ 3515946 w 3548603"/>
                <a:gd name="connsiteY27" fmla="*/ 1373183 h 2908184"/>
                <a:gd name="connsiteX28" fmla="*/ 3548603 w 3548603"/>
                <a:gd name="connsiteY28" fmla="*/ 671054 h 2908184"/>
                <a:gd name="connsiteX29" fmla="*/ 3537717 w 3548603"/>
                <a:gd name="connsiteY29" fmla="*/ 170311 h 2908184"/>
                <a:gd name="connsiteX30" fmla="*/ 3510503 w 3548603"/>
                <a:gd name="connsiteY30" fmla="*/ 72340 h 2908184"/>
                <a:gd name="connsiteX31" fmla="*/ 3488731 w 3548603"/>
                <a:gd name="connsiteY31" fmla="*/ 39683 h 2908184"/>
                <a:gd name="connsiteX32" fmla="*/ 3450631 w 3548603"/>
                <a:gd name="connsiteY32" fmla="*/ 23354 h 2908184"/>
                <a:gd name="connsiteX33" fmla="*/ 3423417 w 3548603"/>
                <a:gd name="connsiteY33" fmla="*/ 1583 h 2908184"/>
                <a:gd name="connsiteX34" fmla="*/ 3163975 w 3548603"/>
                <a:gd name="connsiteY34" fmla="*/ 65083 h 2908184"/>
                <a:gd name="connsiteX35" fmla="*/ 2612431 w 3548603"/>
                <a:gd name="connsiteY35" fmla="*/ 213854 h 2908184"/>
                <a:gd name="connsiteX36" fmla="*/ 2467288 w 3548603"/>
                <a:gd name="connsiteY36" fmla="*/ 266469 h 2908184"/>
                <a:gd name="connsiteX37" fmla="*/ 2195146 w 3548603"/>
                <a:gd name="connsiteY37" fmla="*/ 375326 h 2908184"/>
                <a:gd name="connsiteX38" fmla="*/ 1861317 w 3548603"/>
                <a:gd name="connsiteY38" fmla="*/ 493253 h 2908184"/>
                <a:gd name="connsiteX39" fmla="*/ 1532931 w 3548603"/>
                <a:gd name="connsiteY39" fmla="*/ 640211 h 2908184"/>
                <a:gd name="connsiteX40" fmla="*/ 1262603 w 3548603"/>
                <a:gd name="connsiteY40" fmla="*/ 769026 h 2908184"/>
                <a:gd name="connsiteX41" fmla="*/ 1126532 w 3548603"/>
                <a:gd name="connsiteY41" fmla="*/ 828897 h 2908184"/>
                <a:gd name="connsiteX42" fmla="*/ 716503 w 3548603"/>
                <a:gd name="connsiteY42" fmla="*/ 1041169 h 2908184"/>
                <a:gd name="connsiteX43" fmla="*/ 496975 w 3548603"/>
                <a:gd name="connsiteY43" fmla="*/ 1171797 h 2908184"/>
                <a:gd name="connsiteX44" fmla="*/ 397189 w 3548603"/>
                <a:gd name="connsiteY44" fmla="*/ 1264326 h 2908184"/>
                <a:gd name="connsiteX45" fmla="*/ 339132 w 3548603"/>
                <a:gd name="connsiteY45" fmla="*/ 1300612 h 2908184"/>
                <a:gd name="connsiteX46" fmla="*/ 282889 w 3548603"/>
                <a:gd name="connsiteY46" fmla="*/ 1313312 h 2908184"/>
                <a:gd name="connsiteX47" fmla="*/ 233903 w 3548603"/>
                <a:gd name="connsiteY47" fmla="*/ 1384068 h 2908184"/>
                <a:gd name="connsiteX48" fmla="*/ 141375 w 3548603"/>
                <a:gd name="connsiteY48" fmla="*/ 1443940 h 2908184"/>
                <a:gd name="connsiteX49" fmla="*/ 43403 w 3548603"/>
                <a:gd name="connsiteY49" fmla="*/ 1509254 h 2908184"/>
                <a:gd name="connsiteX50" fmla="*/ 21631 w 3548603"/>
                <a:gd name="connsiteY50" fmla="*/ 1541911 h 2908184"/>
                <a:gd name="connsiteX51" fmla="*/ 32517 w 3548603"/>
                <a:gd name="connsiteY51" fmla="*/ 1552797 h 2908184"/>
                <a:gd name="connsiteX0" fmla="*/ 32517 w 3548603"/>
                <a:gd name="connsiteY0" fmla="*/ 1552797 h 2864835"/>
                <a:gd name="connsiteX1" fmla="*/ 32517 w 3548603"/>
                <a:gd name="connsiteY1" fmla="*/ 2104340 h 2864835"/>
                <a:gd name="connsiteX2" fmla="*/ 36146 w 3548603"/>
                <a:gd name="connsiteY2" fmla="*/ 2349268 h 2864835"/>
                <a:gd name="connsiteX3" fmla="*/ 30703 w 3548603"/>
                <a:gd name="connsiteY3" fmla="*/ 2512554 h 2864835"/>
                <a:gd name="connsiteX4" fmla="*/ 21632 w 3548603"/>
                <a:gd name="connsiteY4" fmla="*/ 2657697 h 2864835"/>
                <a:gd name="connsiteX5" fmla="*/ 30703 w 3548603"/>
                <a:gd name="connsiteY5" fmla="*/ 2688540 h 2864835"/>
                <a:gd name="connsiteX6" fmla="*/ 27074 w 3548603"/>
                <a:gd name="connsiteY6" fmla="*/ 2717568 h 2864835"/>
                <a:gd name="connsiteX7" fmla="*/ 39774 w 3548603"/>
                <a:gd name="connsiteY7" fmla="*/ 2712126 h 2864835"/>
                <a:gd name="connsiteX8" fmla="*/ 520560 w 3548603"/>
                <a:gd name="connsiteY8" fmla="*/ 2717568 h 2864835"/>
                <a:gd name="connsiteX9" fmla="*/ 986832 w 3548603"/>
                <a:gd name="connsiteY9" fmla="*/ 2726640 h 2864835"/>
                <a:gd name="connsiteX10" fmla="*/ 1418631 w 3548603"/>
                <a:gd name="connsiteY10" fmla="*/ 2764740 h 2864835"/>
                <a:gd name="connsiteX11" fmla="*/ 1585545 w 3548603"/>
                <a:gd name="connsiteY11" fmla="*/ 2730268 h 2864835"/>
                <a:gd name="connsiteX12" fmla="*/ 1814146 w 3548603"/>
                <a:gd name="connsiteY12" fmla="*/ 2728454 h 2864835"/>
                <a:gd name="connsiteX13" fmla="*/ 1950217 w 3548603"/>
                <a:gd name="connsiteY13" fmla="*/ 2728455 h 2864835"/>
                <a:gd name="connsiteX14" fmla="*/ 1964731 w 3548603"/>
                <a:gd name="connsiteY14" fmla="*/ 2864526 h 2864835"/>
                <a:gd name="connsiteX15" fmla="*/ 2220546 w 3548603"/>
                <a:gd name="connsiteY15" fmla="*/ 2826426 h 2864835"/>
                <a:gd name="connsiteX16" fmla="*/ 2340289 w 3548603"/>
                <a:gd name="connsiteY16" fmla="*/ 2815540 h 2864835"/>
                <a:gd name="connsiteX17" fmla="*/ 2514460 w 3548603"/>
                <a:gd name="connsiteY17" fmla="*/ 2793768 h 2864835"/>
                <a:gd name="connsiteX18" fmla="*/ 2922674 w 3548603"/>
                <a:gd name="connsiteY18" fmla="*/ 2777440 h 2864835"/>
                <a:gd name="connsiteX19" fmla="*/ 3140389 w 3548603"/>
                <a:gd name="connsiteY19" fmla="*/ 2744783 h 2864835"/>
                <a:gd name="connsiteX20" fmla="*/ 3238360 w 3548603"/>
                <a:gd name="connsiteY20" fmla="*/ 2728454 h 2864835"/>
                <a:gd name="connsiteX21" fmla="*/ 3439746 w 3548603"/>
                <a:gd name="connsiteY21" fmla="*/ 2733897 h 2864835"/>
                <a:gd name="connsiteX22" fmla="*/ 3434303 w 3548603"/>
                <a:gd name="connsiteY22" fmla="*/ 2712126 h 2864835"/>
                <a:gd name="connsiteX23" fmla="*/ 3445189 w 3548603"/>
                <a:gd name="connsiteY23" fmla="*/ 2619597 h 2864835"/>
                <a:gd name="connsiteX24" fmla="*/ 3466960 w 3548603"/>
                <a:gd name="connsiteY24" fmla="*/ 2543397 h 2864835"/>
                <a:gd name="connsiteX25" fmla="*/ 3483289 w 3548603"/>
                <a:gd name="connsiteY25" fmla="*/ 2265811 h 2864835"/>
                <a:gd name="connsiteX26" fmla="*/ 3510503 w 3548603"/>
                <a:gd name="connsiteY26" fmla="*/ 1726968 h 2864835"/>
                <a:gd name="connsiteX27" fmla="*/ 3515946 w 3548603"/>
                <a:gd name="connsiteY27" fmla="*/ 1373183 h 2864835"/>
                <a:gd name="connsiteX28" fmla="*/ 3548603 w 3548603"/>
                <a:gd name="connsiteY28" fmla="*/ 671054 h 2864835"/>
                <a:gd name="connsiteX29" fmla="*/ 3537717 w 3548603"/>
                <a:gd name="connsiteY29" fmla="*/ 170311 h 2864835"/>
                <a:gd name="connsiteX30" fmla="*/ 3510503 w 3548603"/>
                <a:gd name="connsiteY30" fmla="*/ 72340 h 2864835"/>
                <a:gd name="connsiteX31" fmla="*/ 3488731 w 3548603"/>
                <a:gd name="connsiteY31" fmla="*/ 39683 h 2864835"/>
                <a:gd name="connsiteX32" fmla="*/ 3450631 w 3548603"/>
                <a:gd name="connsiteY32" fmla="*/ 23354 h 2864835"/>
                <a:gd name="connsiteX33" fmla="*/ 3423417 w 3548603"/>
                <a:gd name="connsiteY33" fmla="*/ 1583 h 2864835"/>
                <a:gd name="connsiteX34" fmla="*/ 3163975 w 3548603"/>
                <a:gd name="connsiteY34" fmla="*/ 65083 h 2864835"/>
                <a:gd name="connsiteX35" fmla="*/ 2612431 w 3548603"/>
                <a:gd name="connsiteY35" fmla="*/ 213854 h 2864835"/>
                <a:gd name="connsiteX36" fmla="*/ 2467288 w 3548603"/>
                <a:gd name="connsiteY36" fmla="*/ 266469 h 2864835"/>
                <a:gd name="connsiteX37" fmla="*/ 2195146 w 3548603"/>
                <a:gd name="connsiteY37" fmla="*/ 375326 h 2864835"/>
                <a:gd name="connsiteX38" fmla="*/ 1861317 w 3548603"/>
                <a:gd name="connsiteY38" fmla="*/ 493253 h 2864835"/>
                <a:gd name="connsiteX39" fmla="*/ 1532931 w 3548603"/>
                <a:gd name="connsiteY39" fmla="*/ 640211 h 2864835"/>
                <a:gd name="connsiteX40" fmla="*/ 1262603 w 3548603"/>
                <a:gd name="connsiteY40" fmla="*/ 769026 h 2864835"/>
                <a:gd name="connsiteX41" fmla="*/ 1126532 w 3548603"/>
                <a:gd name="connsiteY41" fmla="*/ 828897 h 2864835"/>
                <a:gd name="connsiteX42" fmla="*/ 716503 w 3548603"/>
                <a:gd name="connsiteY42" fmla="*/ 1041169 h 2864835"/>
                <a:gd name="connsiteX43" fmla="*/ 496975 w 3548603"/>
                <a:gd name="connsiteY43" fmla="*/ 1171797 h 2864835"/>
                <a:gd name="connsiteX44" fmla="*/ 397189 w 3548603"/>
                <a:gd name="connsiteY44" fmla="*/ 1264326 h 2864835"/>
                <a:gd name="connsiteX45" fmla="*/ 339132 w 3548603"/>
                <a:gd name="connsiteY45" fmla="*/ 1300612 h 2864835"/>
                <a:gd name="connsiteX46" fmla="*/ 282889 w 3548603"/>
                <a:gd name="connsiteY46" fmla="*/ 1313312 h 2864835"/>
                <a:gd name="connsiteX47" fmla="*/ 233903 w 3548603"/>
                <a:gd name="connsiteY47" fmla="*/ 1384068 h 2864835"/>
                <a:gd name="connsiteX48" fmla="*/ 141375 w 3548603"/>
                <a:gd name="connsiteY48" fmla="*/ 1443940 h 2864835"/>
                <a:gd name="connsiteX49" fmla="*/ 43403 w 3548603"/>
                <a:gd name="connsiteY49" fmla="*/ 1509254 h 2864835"/>
                <a:gd name="connsiteX50" fmla="*/ 21631 w 3548603"/>
                <a:gd name="connsiteY50" fmla="*/ 1541911 h 2864835"/>
                <a:gd name="connsiteX51" fmla="*/ 32517 w 3548603"/>
                <a:gd name="connsiteY51" fmla="*/ 1552797 h 2864835"/>
                <a:gd name="connsiteX0" fmla="*/ 32517 w 3548603"/>
                <a:gd name="connsiteY0" fmla="*/ 1552797 h 2826426"/>
                <a:gd name="connsiteX1" fmla="*/ 32517 w 3548603"/>
                <a:gd name="connsiteY1" fmla="*/ 2104340 h 2826426"/>
                <a:gd name="connsiteX2" fmla="*/ 36146 w 3548603"/>
                <a:gd name="connsiteY2" fmla="*/ 2349268 h 2826426"/>
                <a:gd name="connsiteX3" fmla="*/ 30703 w 3548603"/>
                <a:gd name="connsiteY3" fmla="*/ 2512554 h 2826426"/>
                <a:gd name="connsiteX4" fmla="*/ 21632 w 3548603"/>
                <a:gd name="connsiteY4" fmla="*/ 2657697 h 2826426"/>
                <a:gd name="connsiteX5" fmla="*/ 30703 w 3548603"/>
                <a:gd name="connsiteY5" fmla="*/ 2688540 h 2826426"/>
                <a:gd name="connsiteX6" fmla="*/ 27074 w 3548603"/>
                <a:gd name="connsiteY6" fmla="*/ 2717568 h 2826426"/>
                <a:gd name="connsiteX7" fmla="*/ 39774 w 3548603"/>
                <a:gd name="connsiteY7" fmla="*/ 2712126 h 2826426"/>
                <a:gd name="connsiteX8" fmla="*/ 520560 w 3548603"/>
                <a:gd name="connsiteY8" fmla="*/ 2717568 h 2826426"/>
                <a:gd name="connsiteX9" fmla="*/ 986832 w 3548603"/>
                <a:gd name="connsiteY9" fmla="*/ 2726640 h 2826426"/>
                <a:gd name="connsiteX10" fmla="*/ 1418631 w 3548603"/>
                <a:gd name="connsiteY10" fmla="*/ 2764740 h 2826426"/>
                <a:gd name="connsiteX11" fmla="*/ 1585545 w 3548603"/>
                <a:gd name="connsiteY11" fmla="*/ 2730268 h 2826426"/>
                <a:gd name="connsiteX12" fmla="*/ 1814146 w 3548603"/>
                <a:gd name="connsiteY12" fmla="*/ 2728454 h 2826426"/>
                <a:gd name="connsiteX13" fmla="*/ 1950217 w 3548603"/>
                <a:gd name="connsiteY13" fmla="*/ 2728455 h 2826426"/>
                <a:gd name="connsiteX14" fmla="*/ 2131645 w 3548603"/>
                <a:gd name="connsiteY14" fmla="*/ 2719383 h 2826426"/>
                <a:gd name="connsiteX15" fmla="*/ 2220546 w 3548603"/>
                <a:gd name="connsiteY15" fmla="*/ 2826426 h 2826426"/>
                <a:gd name="connsiteX16" fmla="*/ 2340289 w 3548603"/>
                <a:gd name="connsiteY16" fmla="*/ 2815540 h 2826426"/>
                <a:gd name="connsiteX17" fmla="*/ 2514460 w 3548603"/>
                <a:gd name="connsiteY17" fmla="*/ 2793768 h 2826426"/>
                <a:gd name="connsiteX18" fmla="*/ 2922674 w 3548603"/>
                <a:gd name="connsiteY18" fmla="*/ 2777440 h 2826426"/>
                <a:gd name="connsiteX19" fmla="*/ 3140389 w 3548603"/>
                <a:gd name="connsiteY19" fmla="*/ 2744783 h 2826426"/>
                <a:gd name="connsiteX20" fmla="*/ 3238360 w 3548603"/>
                <a:gd name="connsiteY20" fmla="*/ 2728454 h 2826426"/>
                <a:gd name="connsiteX21" fmla="*/ 3439746 w 3548603"/>
                <a:gd name="connsiteY21" fmla="*/ 2733897 h 2826426"/>
                <a:gd name="connsiteX22" fmla="*/ 3434303 w 3548603"/>
                <a:gd name="connsiteY22" fmla="*/ 2712126 h 2826426"/>
                <a:gd name="connsiteX23" fmla="*/ 3445189 w 3548603"/>
                <a:gd name="connsiteY23" fmla="*/ 2619597 h 2826426"/>
                <a:gd name="connsiteX24" fmla="*/ 3466960 w 3548603"/>
                <a:gd name="connsiteY24" fmla="*/ 2543397 h 2826426"/>
                <a:gd name="connsiteX25" fmla="*/ 3483289 w 3548603"/>
                <a:gd name="connsiteY25" fmla="*/ 2265811 h 2826426"/>
                <a:gd name="connsiteX26" fmla="*/ 3510503 w 3548603"/>
                <a:gd name="connsiteY26" fmla="*/ 1726968 h 2826426"/>
                <a:gd name="connsiteX27" fmla="*/ 3515946 w 3548603"/>
                <a:gd name="connsiteY27" fmla="*/ 1373183 h 2826426"/>
                <a:gd name="connsiteX28" fmla="*/ 3548603 w 3548603"/>
                <a:gd name="connsiteY28" fmla="*/ 671054 h 2826426"/>
                <a:gd name="connsiteX29" fmla="*/ 3537717 w 3548603"/>
                <a:gd name="connsiteY29" fmla="*/ 170311 h 2826426"/>
                <a:gd name="connsiteX30" fmla="*/ 3510503 w 3548603"/>
                <a:gd name="connsiteY30" fmla="*/ 72340 h 2826426"/>
                <a:gd name="connsiteX31" fmla="*/ 3488731 w 3548603"/>
                <a:gd name="connsiteY31" fmla="*/ 39683 h 2826426"/>
                <a:gd name="connsiteX32" fmla="*/ 3450631 w 3548603"/>
                <a:gd name="connsiteY32" fmla="*/ 23354 h 2826426"/>
                <a:gd name="connsiteX33" fmla="*/ 3423417 w 3548603"/>
                <a:gd name="connsiteY33" fmla="*/ 1583 h 2826426"/>
                <a:gd name="connsiteX34" fmla="*/ 3163975 w 3548603"/>
                <a:gd name="connsiteY34" fmla="*/ 65083 h 2826426"/>
                <a:gd name="connsiteX35" fmla="*/ 2612431 w 3548603"/>
                <a:gd name="connsiteY35" fmla="*/ 213854 h 2826426"/>
                <a:gd name="connsiteX36" fmla="*/ 2467288 w 3548603"/>
                <a:gd name="connsiteY36" fmla="*/ 266469 h 2826426"/>
                <a:gd name="connsiteX37" fmla="*/ 2195146 w 3548603"/>
                <a:gd name="connsiteY37" fmla="*/ 375326 h 2826426"/>
                <a:gd name="connsiteX38" fmla="*/ 1861317 w 3548603"/>
                <a:gd name="connsiteY38" fmla="*/ 493253 h 2826426"/>
                <a:gd name="connsiteX39" fmla="*/ 1532931 w 3548603"/>
                <a:gd name="connsiteY39" fmla="*/ 640211 h 2826426"/>
                <a:gd name="connsiteX40" fmla="*/ 1262603 w 3548603"/>
                <a:gd name="connsiteY40" fmla="*/ 769026 h 2826426"/>
                <a:gd name="connsiteX41" fmla="*/ 1126532 w 3548603"/>
                <a:gd name="connsiteY41" fmla="*/ 828897 h 2826426"/>
                <a:gd name="connsiteX42" fmla="*/ 716503 w 3548603"/>
                <a:gd name="connsiteY42" fmla="*/ 1041169 h 2826426"/>
                <a:gd name="connsiteX43" fmla="*/ 496975 w 3548603"/>
                <a:gd name="connsiteY43" fmla="*/ 1171797 h 2826426"/>
                <a:gd name="connsiteX44" fmla="*/ 397189 w 3548603"/>
                <a:gd name="connsiteY44" fmla="*/ 1264326 h 2826426"/>
                <a:gd name="connsiteX45" fmla="*/ 339132 w 3548603"/>
                <a:gd name="connsiteY45" fmla="*/ 1300612 h 2826426"/>
                <a:gd name="connsiteX46" fmla="*/ 282889 w 3548603"/>
                <a:gd name="connsiteY46" fmla="*/ 1313312 h 2826426"/>
                <a:gd name="connsiteX47" fmla="*/ 233903 w 3548603"/>
                <a:gd name="connsiteY47" fmla="*/ 1384068 h 2826426"/>
                <a:gd name="connsiteX48" fmla="*/ 141375 w 3548603"/>
                <a:gd name="connsiteY48" fmla="*/ 1443940 h 2826426"/>
                <a:gd name="connsiteX49" fmla="*/ 43403 w 3548603"/>
                <a:gd name="connsiteY49" fmla="*/ 1509254 h 2826426"/>
                <a:gd name="connsiteX50" fmla="*/ 21631 w 3548603"/>
                <a:gd name="connsiteY50" fmla="*/ 1541911 h 2826426"/>
                <a:gd name="connsiteX51" fmla="*/ 32517 w 3548603"/>
                <a:gd name="connsiteY51" fmla="*/ 1552797 h 2826426"/>
                <a:gd name="connsiteX0" fmla="*/ 32517 w 3548603"/>
                <a:gd name="connsiteY0" fmla="*/ 1552797 h 2817390"/>
                <a:gd name="connsiteX1" fmla="*/ 32517 w 3548603"/>
                <a:gd name="connsiteY1" fmla="*/ 2104340 h 2817390"/>
                <a:gd name="connsiteX2" fmla="*/ 36146 w 3548603"/>
                <a:gd name="connsiteY2" fmla="*/ 2349268 h 2817390"/>
                <a:gd name="connsiteX3" fmla="*/ 30703 w 3548603"/>
                <a:gd name="connsiteY3" fmla="*/ 2512554 h 2817390"/>
                <a:gd name="connsiteX4" fmla="*/ 21632 w 3548603"/>
                <a:gd name="connsiteY4" fmla="*/ 2657697 h 2817390"/>
                <a:gd name="connsiteX5" fmla="*/ 30703 w 3548603"/>
                <a:gd name="connsiteY5" fmla="*/ 2688540 h 2817390"/>
                <a:gd name="connsiteX6" fmla="*/ 27074 w 3548603"/>
                <a:gd name="connsiteY6" fmla="*/ 2717568 h 2817390"/>
                <a:gd name="connsiteX7" fmla="*/ 39774 w 3548603"/>
                <a:gd name="connsiteY7" fmla="*/ 2712126 h 2817390"/>
                <a:gd name="connsiteX8" fmla="*/ 520560 w 3548603"/>
                <a:gd name="connsiteY8" fmla="*/ 2717568 h 2817390"/>
                <a:gd name="connsiteX9" fmla="*/ 986832 w 3548603"/>
                <a:gd name="connsiteY9" fmla="*/ 2726640 h 2817390"/>
                <a:gd name="connsiteX10" fmla="*/ 1418631 w 3548603"/>
                <a:gd name="connsiteY10" fmla="*/ 2764740 h 2817390"/>
                <a:gd name="connsiteX11" fmla="*/ 1585545 w 3548603"/>
                <a:gd name="connsiteY11" fmla="*/ 2730268 h 2817390"/>
                <a:gd name="connsiteX12" fmla="*/ 1814146 w 3548603"/>
                <a:gd name="connsiteY12" fmla="*/ 2728454 h 2817390"/>
                <a:gd name="connsiteX13" fmla="*/ 1950217 w 3548603"/>
                <a:gd name="connsiteY13" fmla="*/ 2728455 h 2817390"/>
                <a:gd name="connsiteX14" fmla="*/ 2131645 w 3548603"/>
                <a:gd name="connsiteY14" fmla="*/ 2719383 h 2817390"/>
                <a:gd name="connsiteX15" fmla="*/ 2296746 w 3548603"/>
                <a:gd name="connsiteY15" fmla="*/ 2739340 h 2817390"/>
                <a:gd name="connsiteX16" fmla="*/ 2340289 w 3548603"/>
                <a:gd name="connsiteY16" fmla="*/ 2815540 h 2817390"/>
                <a:gd name="connsiteX17" fmla="*/ 2514460 w 3548603"/>
                <a:gd name="connsiteY17" fmla="*/ 2793768 h 2817390"/>
                <a:gd name="connsiteX18" fmla="*/ 2922674 w 3548603"/>
                <a:gd name="connsiteY18" fmla="*/ 2777440 h 2817390"/>
                <a:gd name="connsiteX19" fmla="*/ 3140389 w 3548603"/>
                <a:gd name="connsiteY19" fmla="*/ 2744783 h 2817390"/>
                <a:gd name="connsiteX20" fmla="*/ 3238360 w 3548603"/>
                <a:gd name="connsiteY20" fmla="*/ 2728454 h 2817390"/>
                <a:gd name="connsiteX21" fmla="*/ 3439746 w 3548603"/>
                <a:gd name="connsiteY21" fmla="*/ 2733897 h 2817390"/>
                <a:gd name="connsiteX22" fmla="*/ 3434303 w 3548603"/>
                <a:gd name="connsiteY22" fmla="*/ 2712126 h 2817390"/>
                <a:gd name="connsiteX23" fmla="*/ 3445189 w 3548603"/>
                <a:gd name="connsiteY23" fmla="*/ 2619597 h 2817390"/>
                <a:gd name="connsiteX24" fmla="*/ 3466960 w 3548603"/>
                <a:gd name="connsiteY24" fmla="*/ 2543397 h 2817390"/>
                <a:gd name="connsiteX25" fmla="*/ 3483289 w 3548603"/>
                <a:gd name="connsiteY25" fmla="*/ 2265811 h 2817390"/>
                <a:gd name="connsiteX26" fmla="*/ 3510503 w 3548603"/>
                <a:gd name="connsiteY26" fmla="*/ 1726968 h 2817390"/>
                <a:gd name="connsiteX27" fmla="*/ 3515946 w 3548603"/>
                <a:gd name="connsiteY27" fmla="*/ 1373183 h 2817390"/>
                <a:gd name="connsiteX28" fmla="*/ 3548603 w 3548603"/>
                <a:gd name="connsiteY28" fmla="*/ 671054 h 2817390"/>
                <a:gd name="connsiteX29" fmla="*/ 3537717 w 3548603"/>
                <a:gd name="connsiteY29" fmla="*/ 170311 h 2817390"/>
                <a:gd name="connsiteX30" fmla="*/ 3510503 w 3548603"/>
                <a:gd name="connsiteY30" fmla="*/ 72340 h 2817390"/>
                <a:gd name="connsiteX31" fmla="*/ 3488731 w 3548603"/>
                <a:gd name="connsiteY31" fmla="*/ 39683 h 2817390"/>
                <a:gd name="connsiteX32" fmla="*/ 3450631 w 3548603"/>
                <a:gd name="connsiteY32" fmla="*/ 23354 h 2817390"/>
                <a:gd name="connsiteX33" fmla="*/ 3423417 w 3548603"/>
                <a:gd name="connsiteY33" fmla="*/ 1583 h 2817390"/>
                <a:gd name="connsiteX34" fmla="*/ 3163975 w 3548603"/>
                <a:gd name="connsiteY34" fmla="*/ 65083 h 2817390"/>
                <a:gd name="connsiteX35" fmla="*/ 2612431 w 3548603"/>
                <a:gd name="connsiteY35" fmla="*/ 213854 h 2817390"/>
                <a:gd name="connsiteX36" fmla="*/ 2467288 w 3548603"/>
                <a:gd name="connsiteY36" fmla="*/ 266469 h 2817390"/>
                <a:gd name="connsiteX37" fmla="*/ 2195146 w 3548603"/>
                <a:gd name="connsiteY37" fmla="*/ 375326 h 2817390"/>
                <a:gd name="connsiteX38" fmla="*/ 1861317 w 3548603"/>
                <a:gd name="connsiteY38" fmla="*/ 493253 h 2817390"/>
                <a:gd name="connsiteX39" fmla="*/ 1532931 w 3548603"/>
                <a:gd name="connsiteY39" fmla="*/ 640211 h 2817390"/>
                <a:gd name="connsiteX40" fmla="*/ 1262603 w 3548603"/>
                <a:gd name="connsiteY40" fmla="*/ 769026 h 2817390"/>
                <a:gd name="connsiteX41" fmla="*/ 1126532 w 3548603"/>
                <a:gd name="connsiteY41" fmla="*/ 828897 h 2817390"/>
                <a:gd name="connsiteX42" fmla="*/ 716503 w 3548603"/>
                <a:gd name="connsiteY42" fmla="*/ 1041169 h 2817390"/>
                <a:gd name="connsiteX43" fmla="*/ 496975 w 3548603"/>
                <a:gd name="connsiteY43" fmla="*/ 1171797 h 2817390"/>
                <a:gd name="connsiteX44" fmla="*/ 397189 w 3548603"/>
                <a:gd name="connsiteY44" fmla="*/ 1264326 h 2817390"/>
                <a:gd name="connsiteX45" fmla="*/ 339132 w 3548603"/>
                <a:gd name="connsiteY45" fmla="*/ 1300612 h 2817390"/>
                <a:gd name="connsiteX46" fmla="*/ 282889 w 3548603"/>
                <a:gd name="connsiteY46" fmla="*/ 1313312 h 2817390"/>
                <a:gd name="connsiteX47" fmla="*/ 233903 w 3548603"/>
                <a:gd name="connsiteY47" fmla="*/ 1384068 h 2817390"/>
                <a:gd name="connsiteX48" fmla="*/ 141375 w 3548603"/>
                <a:gd name="connsiteY48" fmla="*/ 1443940 h 2817390"/>
                <a:gd name="connsiteX49" fmla="*/ 43403 w 3548603"/>
                <a:gd name="connsiteY49" fmla="*/ 1509254 h 2817390"/>
                <a:gd name="connsiteX50" fmla="*/ 21631 w 3548603"/>
                <a:gd name="connsiteY50" fmla="*/ 1541911 h 2817390"/>
                <a:gd name="connsiteX51" fmla="*/ 32517 w 3548603"/>
                <a:gd name="connsiteY51" fmla="*/ 1552797 h 2817390"/>
                <a:gd name="connsiteX0" fmla="*/ 32517 w 3548603"/>
                <a:gd name="connsiteY0" fmla="*/ 1552797 h 2796433"/>
                <a:gd name="connsiteX1" fmla="*/ 32517 w 3548603"/>
                <a:gd name="connsiteY1" fmla="*/ 2104340 h 2796433"/>
                <a:gd name="connsiteX2" fmla="*/ 36146 w 3548603"/>
                <a:gd name="connsiteY2" fmla="*/ 2349268 h 2796433"/>
                <a:gd name="connsiteX3" fmla="*/ 30703 w 3548603"/>
                <a:gd name="connsiteY3" fmla="*/ 2512554 h 2796433"/>
                <a:gd name="connsiteX4" fmla="*/ 21632 w 3548603"/>
                <a:gd name="connsiteY4" fmla="*/ 2657697 h 2796433"/>
                <a:gd name="connsiteX5" fmla="*/ 30703 w 3548603"/>
                <a:gd name="connsiteY5" fmla="*/ 2688540 h 2796433"/>
                <a:gd name="connsiteX6" fmla="*/ 27074 w 3548603"/>
                <a:gd name="connsiteY6" fmla="*/ 2717568 h 2796433"/>
                <a:gd name="connsiteX7" fmla="*/ 39774 w 3548603"/>
                <a:gd name="connsiteY7" fmla="*/ 2712126 h 2796433"/>
                <a:gd name="connsiteX8" fmla="*/ 520560 w 3548603"/>
                <a:gd name="connsiteY8" fmla="*/ 2717568 h 2796433"/>
                <a:gd name="connsiteX9" fmla="*/ 986832 w 3548603"/>
                <a:gd name="connsiteY9" fmla="*/ 2726640 h 2796433"/>
                <a:gd name="connsiteX10" fmla="*/ 1418631 w 3548603"/>
                <a:gd name="connsiteY10" fmla="*/ 2764740 h 2796433"/>
                <a:gd name="connsiteX11" fmla="*/ 1585545 w 3548603"/>
                <a:gd name="connsiteY11" fmla="*/ 2730268 h 2796433"/>
                <a:gd name="connsiteX12" fmla="*/ 1814146 w 3548603"/>
                <a:gd name="connsiteY12" fmla="*/ 2728454 h 2796433"/>
                <a:gd name="connsiteX13" fmla="*/ 1950217 w 3548603"/>
                <a:gd name="connsiteY13" fmla="*/ 2728455 h 2796433"/>
                <a:gd name="connsiteX14" fmla="*/ 2131645 w 3548603"/>
                <a:gd name="connsiteY14" fmla="*/ 2719383 h 2796433"/>
                <a:gd name="connsiteX15" fmla="*/ 2296746 w 3548603"/>
                <a:gd name="connsiteY15" fmla="*/ 2739340 h 2796433"/>
                <a:gd name="connsiteX16" fmla="*/ 2470917 w 3548603"/>
                <a:gd name="connsiteY16" fmla="*/ 2717569 h 2796433"/>
                <a:gd name="connsiteX17" fmla="*/ 2514460 w 3548603"/>
                <a:gd name="connsiteY17" fmla="*/ 2793768 h 2796433"/>
                <a:gd name="connsiteX18" fmla="*/ 2922674 w 3548603"/>
                <a:gd name="connsiteY18" fmla="*/ 2777440 h 2796433"/>
                <a:gd name="connsiteX19" fmla="*/ 3140389 w 3548603"/>
                <a:gd name="connsiteY19" fmla="*/ 2744783 h 2796433"/>
                <a:gd name="connsiteX20" fmla="*/ 3238360 w 3548603"/>
                <a:gd name="connsiteY20" fmla="*/ 2728454 h 2796433"/>
                <a:gd name="connsiteX21" fmla="*/ 3439746 w 3548603"/>
                <a:gd name="connsiteY21" fmla="*/ 2733897 h 2796433"/>
                <a:gd name="connsiteX22" fmla="*/ 3434303 w 3548603"/>
                <a:gd name="connsiteY22" fmla="*/ 2712126 h 2796433"/>
                <a:gd name="connsiteX23" fmla="*/ 3445189 w 3548603"/>
                <a:gd name="connsiteY23" fmla="*/ 2619597 h 2796433"/>
                <a:gd name="connsiteX24" fmla="*/ 3466960 w 3548603"/>
                <a:gd name="connsiteY24" fmla="*/ 2543397 h 2796433"/>
                <a:gd name="connsiteX25" fmla="*/ 3483289 w 3548603"/>
                <a:gd name="connsiteY25" fmla="*/ 2265811 h 2796433"/>
                <a:gd name="connsiteX26" fmla="*/ 3510503 w 3548603"/>
                <a:gd name="connsiteY26" fmla="*/ 1726968 h 2796433"/>
                <a:gd name="connsiteX27" fmla="*/ 3515946 w 3548603"/>
                <a:gd name="connsiteY27" fmla="*/ 1373183 h 2796433"/>
                <a:gd name="connsiteX28" fmla="*/ 3548603 w 3548603"/>
                <a:gd name="connsiteY28" fmla="*/ 671054 h 2796433"/>
                <a:gd name="connsiteX29" fmla="*/ 3537717 w 3548603"/>
                <a:gd name="connsiteY29" fmla="*/ 170311 h 2796433"/>
                <a:gd name="connsiteX30" fmla="*/ 3510503 w 3548603"/>
                <a:gd name="connsiteY30" fmla="*/ 72340 h 2796433"/>
                <a:gd name="connsiteX31" fmla="*/ 3488731 w 3548603"/>
                <a:gd name="connsiteY31" fmla="*/ 39683 h 2796433"/>
                <a:gd name="connsiteX32" fmla="*/ 3450631 w 3548603"/>
                <a:gd name="connsiteY32" fmla="*/ 23354 h 2796433"/>
                <a:gd name="connsiteX33" fmla="*/ 3423417 w 3548603"/>
                <a:gd name="connsiteY33" fmla="*/ 1583 h 2796433"/>
                <a:gd name="connsiteX34" fmla="*/ 3163975 w 3548603"/>
                <a:gd name="connsiteY34" fmla="*/ 65083 h 2796433"/>
                <a:gd name="connsiteX35" fmla="*/ 2612431 w 3548603"/>
                <a:gd name="connsiteY35" fmla="*/ 213854 h 2796433"/>
                <a:gd name="connsiteX36" fmla="*/ 2467288 w 3548603"/>
                <a:gd name="connsiteY36" fmla="*/ 266469 h 2796433"/>
                <a:gd name="connsiteX37" fmla="*/ 2195146 w 3548603"/>
                <a:gd name="connsiteY37" fmla="*/ 375326 h 2796433"/>
                <a:gd name="connsiteX38" fmla="*/ 1861317 w 3548603"/>
                <a:gd name="connsiteY38" fmla="*/ 493253 h 2796433"/>
                <a:gd name="connsiteX39" fmla="*/ 1532931 w 3548603"/>
                <a:gd name="connsiteY39" fmla="*/ 640211 h 2796433"/>
                <a:gd name="connsiteX40" fmla="*/ 1262603 w 3548603"/>
                <a:gd name="connsiteY40" fmla="*/ 769026 h 2796433"/>
                <a:gd name="connsiteX41" fmla="*/ 1126532 w 3548603"/>
                <a:gd name="connsiteY41" fmla="*/ 828897 h 2796433"/>
                <a:gd name="connsiteX42" fmla="*/ 716503 w 3548603"/>
                <a:gd name="connsiteY42" fmla="*/ 1041169 h 2796433"/>
                <a:gd name="connsiteX43" fmla="*/ 496975 w 3548603"/>
                <a:gd name="connsiteY43" fmla="*/ 1171797 h 2796433"/>
                <a:gd name="connsiteX44" fmla="*/ 397189 w 3548603"/>
                <a:gd name="connsiteY44" fmla="*/ 1264326 h 2796433"/>
                <a:gd name="connsiteX45" fmla="*/ 339132 w 3548603"/>
                <a:gd name="connsiteY45" fmla="*/ 1300612 h 2796433"/>
                <a:gd name="connsiteX46" fmla="*/ 282889 w 3548603"/>
                <a:gd name="connsiteY46" fmla="*/ 1313312 h 2796433"/>
                <a:gd name="connsiteX47" fmla="*/ 233903 w 3548603"/>
                <a:gd name="connsiteY47" fmla="*/ 1384068 h 2796433"/>
                <a:gd name="connsiteX48" fmla="*/ 141375 w 3548603"/>
                <a:gd name="connsiteY48" fmla="*/ 1443940 h 2796433"/>
                <a:gd name="connsiteX49" fmla="*/ 43403 w 3548603"/>
                <a:gd name="connsiteY49" fmla="*/ 1509254 h 2796433"/>
                <a:gd name="connsiteX50" fmla="*/ 21631 w 3548603"/>
                <a:gd name="connsiteY50" fmla="*/ 1541911 h 2796433"/>
                <a:gd name="connsiteX51" fmla="*/ 32517 w 3548603"/>
                <a:gd name="connsiteY51" fmla="*/ 1552797 h 2796433"/>
                <a:gd name="connsiteX0" fmla="*/ 32517 w 3548603"/>
                <a:gd name="connsiteY0" fmla="*/ 1552797 h 2777794"/>
                <a:gd name="connsiteX1" fmla="*/ 32517 w 3548603"/>
                <a:gd name="connsiteY1" fmla="*/ 2104340 h 2777794"/>
                <a:gd name="connsiteX2" fmla="*/ 36146 w 3548603"/>
                <a:gd name="connsiteY2" fmla="*/ 2349268 h 2777794"/>
                <a:gd name="connsiteX3" fmla="*/ 30703 w 3548603"/>
                <a:gd name="connsiteY3" fmla="*/ 2512554 h 2777794"/>
                <a:gd name="connsiteX4" fmla="*/ 21632 w 3548603"/>
                <a:gd name="connsiteY4" fmla="*/ 2657697 h 2777794"/>
                <a:gd name="connsiteX5" fmla="*/ 30703 w 3548603"/>
                <a:gd name="connsiteY5" fmla="*/ 2688540 h 2777794"/>
                <a:gd name="connsiteX6" fmla="*/ 27074 w 3548603"/>
                <a:gd name="connsiteY6" fmla="*/ 2717568 h 2777794"/>
                <a:gd name="connsiteX7" fmla="*/ 39774 w 3548603"/>
                <a:gd name="connsiteY7" fmla="*/ 2712126 h 2777794"/>
                <a:gd name="connsiteX8" fmla="*/ 520560 w 3548603"/>
                <a:gd name="connsiteY8" fmla="*/ 2717568 h 2777794"/>
                <a:gd name="connsiteX9" fmla="*/ 986832 w 3548603"/>
                <a:gd name="connsiteY9" fmla="*/ 2726640 h 2777794"/>
                <a:gd name="connsiteX10" fmla="*/ 1418631 w 3548603"/>
                <a:gd name="connsiteY10" fmla="*/ 2764740 h 2777794"/>
                <a:gd name="connsiteX11" fmla="*/ 1585545 w 3548603"/>
                <a:gd name="connsiteY11" fmla="*/ 2730268 h 2777794"/>
                <a:gd name="connsiteX12" fmla="*/ 1814146 w 3548603"/>
                <a:gd name="connsiteY12" fmla="*/ 2728454 h 2777794"/>
                <a:gd name="connsiteX13" fmla="*/ 1950217 w 3548603"/>
                <a:gd name="connsiteY13" fmla="*/ 2728455 h 2777794"/>
                <a:gd name="connsiteX14" fmla="*/ 2131645 w 3548603"/>
                <a:gd name="connsiteY14" fmla="*/ 2719383 h 2777794"/>
                <a:gd name="connsiteX15" fmla="*/ 2296746 w 3548603"/>
                <a:gd name="connsiteY15" fmla="*/ 2739340 h 2777794"/>
                <a:gd name="connsiteX16" fmla="*/ 2470917 w 3548603"/>
                <a:gd name="connsiteY16" fmla="*/ 2717569 h 2777794"/>
                <a:gd name="connsiteX17" fmla="*/ 2659603 w 3548603"/>
                <a:gd name="connsiteY17" fmla="*/ 2713939 h 2777794"/>
                <a:gd name="connsiteX18" fmla="*/ 2922674 w 3548603"/>
                <a:gd name="connsiteY18" fmla="*/ 2777440 h 2777794"/>
                <a:gd name="connsiteX19" fmla="*/ 3140389 w 3548603"/>
                <a:gd name="connsiteY19" fmla="*/ 2744783 h 2777794"/>
                <a:gd name="connsiteX20" fmla="*/ 3238360 w 3548603"/>
                <a:gd name="connsiteY20" fmla="*/ 2728454 h 2777794"/>
                <a:gd name="connsiteX21" fmla="*/ 3439746 w 3548603"/>
                <a:gd name="connsiteY21" fmla="*/ 2733897 h 2777794"/>
                <a:gd name="connsiteX22" fmla="*/ 3434303 w 3548603"/>
                <a:gd name="connsiteY22" fmla="*/ 2712126 h 2777794"/>
                <a:gd name="connsiteX23" fmla="*/ 3445189 w 3548603"/>
                <a:gd name="connsiteY23" fmla="*/ 2619597 h 2777794"/>
                <a:gd name="connsiteX24" fmla="*/ 3466960 w 3548603"/>
                <a:gd name="connsiteY24" fmla="*/ 2543397 h 2777794"/>
                <a:gd name="connsiteX25" fmla="*/ 3483289 w 3548603"/>
                <a:gd name="connsiteY25" fmla="*/ 2265811 h 2777794"/>
                <a:gd name="connsiteX26" fmla="*/ 3510503 w 3548603"/>
                <a:gd name="connsiteY26" fmla="*/ 1726968 h 2777794"/>
                <a:gd name="connsiteX27" fmla="*/ 3515946 w 3548603"/>
                <a:gd name="connsiteY27" fmla="*/ 1373183 h 2777794"/>
                <a:gd name="connsiteX28" fmla="*/ 3548603 w 3548603"/>
                <a:gd name="connsiteY28" fmla="*/ 671054 h 2777794"/>
                <a:gd name="connsiteX29" fmla="*/ 3537717 w 3548603"/>
                <a:gd name="connsiteY29" fmla="*/ 170311 h 2777794"/>
                <a:gd name="connsiteX30" fmla="*/ 3510503 w 3548603"/>
                <a:gd name="connsiteY30" fmla="*/ 72340 h 2777794"/>
                <a:gd name="connsiteX31" fmla="*/ 3488731 w 3548603"/>
                <a:gd name="connsiteY31" fmla="*/ 39683 h 2777794"/>
                <a:gd name="connsiteX32" fmla="*/ 3450631 w 3548603"/>
                <a:gd name="connsiteY32" fmla="*/ 23354 h 2777794"/>
                <a:gd name="connsiteX33" fmla="*/ 3423417 w 3548603"/>
                <a:gd name="connsiteY33" fmla="*/ 1583 h 2777794"/>
                <a:gd name="connsiteX34" fmla="*/ 3163975 w 3548603"/>
                <a:gd name="connsiteY34" fmla="*/ 65083 h 2777794"/>
                <a:gd name="connsiteX35" fmla="*/ 2612431 w 3548603"/>
                <a:gd name="connsiteY35" fmla="*/ 213854 h 2777794"/>
                <a:gd name="connsiteX36" fmla="*/ 2467288 w 3548603"/>
                <a:gd name="connsiteY36" fmla="*/ 266469 h 2777794"/>
                <a:gd name="connsiteX37" fmla="*/ 2195146 w 3548603"/>
                <a:gd name="connsiteY37" fmla="*/ 375326 h 2777794"/>
                <a:gd name="connsiteX38" fmla="*/ 1861317 w 3548603"/>
                <a:gd name="connsiteY38" fmla="*/ 493253 h 2777794"/>
                <a:gd name="connsiteX39" fmla="*/ 1532931 w 3548603"/>
                <a:gd name="connsiteY39" fmla="*/ 640211 h 2777794"/>
                <a:gd name="connsiteX40" fmla="*/ 1262603 w 3548603"/>
                <a:gd name="connsiteY40" fmla="*/ 769026 h 2777794"/>
                <a:gd name="connsiteX41" fmla="*/ 1126532 w 3548603"/>
                <a:gd name="connsiteY41" fmla="*/ 828897 h 2777794"/>
                <a:gd name="connsiteX42" fmla="*/ 716503 w 3548603"/>
                <a:gd name="connsiteY42" fmla="*/ 1041169 h 2777794"/>
                <a:gd name="connsiteX43" fmla="*/ 496975 w 3548603"/>
                <a:gd name="connsiteY43" fmla="*/ 1171797 h 2777794"/>
                <a:gd name="connsiteX44" fmla="*/ 397189 w 3548603"/>
                <a:gd name="connsiteY44" fmla="*/ 1264326 h 2777794"/>
                <a:gd name="connsiteX45" fmla="*/ 339132 w 3548603"/>
                <a:gd name="connsiteY45" fmla="*/ 1300612 h 2777794"/>
                <a:gd name="connsiteX46" fmla="*/ 282889 w 3548603"/>
                <a:gd name="connsiteY46" fmla="*/ 1313312 h 2777794"/>
                <a:gd name="connsiteX47" fmla="*/ 233903 w 3548603"/>
                <a:gd name="connsiteY47" fmla="*/ 1384068 h 2777794"/>
                <a:gd name="connsiteX48" fmla="*/ 141375 w 3548603"/>
                <a:gd name="connsiteY48" fmla="*/ 1443940 h 2777794"/>
                <a:gd name="connsiteX49" fmla="*/ 43403 w 3548603"/>
                <a:gd name="connsiteY49" fmla="*/ 1509254 h 2777794"/>
                <a:gd name="connsiteX50" fmla="*/ 21631 w 3548603"/>
                <a:gd name="connsiteY50" fmla="*/ 1541911 h 2777794"/>
                <a:gd name="connsiteX51" fmla="*/ 32517 w 3548603"/>
                <a:gd name="connsiteY51" fmla="*/ 1552797 h 2777794"/>
                <a:gd name="connsiteX0" fmla="*/ 32517 w 3548603"/>
                <a:gd name="connsiteY0" fmla="*/ 1552797 h 2777715"/>
                <a:gd name="connsiteX1" fmla="*/ 32517 w 3548603"/>
                <a:gd name="connsiteY1" fmla="*/ 2104340 h 2777715"/>
                <a:gd name="connsiteX2" fmla="*/ 36146 w 3548603"/>
                <a:gd name="connsiteY2" fmla="*/ 2349268 h 2777715"/>
                <a:gd name="connsiteX3" fmla="*/ 30703 w 3548603"/>
                <a:gd name="connsiteY3" fmla="*/ 2512554 h 2777715"/>
                <a:gd name="connsiteX4" fmla="*/ 21632 w 3548603"/>
                <a:gd name="connsiteY4" fmla="*/ 2657697 h 2777715"/>
                <a:gd name="connsiteX5" fmla="*/ 30703 w 3548603"/>
                <a:gd name="connsiteY5" fmla="*/ 2688540 h 2777715"/>
                <a:gd name="connsiteX6" fmla="*/ 27074 w 3548603"/>
                <a:gd name="connsiteY6" fmla="*/ 2717568 h 2777715"/>
                <a:gd name="connsiteX7" fmla="*/ 39774 w 3548603"/>
                <a:gd name="connsiteY7" fmla="*/ 2712126 h 2777715"/>
                <a:gd name="connsiteX8" fmla="*/ 520560 w 3548603"/>
                <a:gd name="connsiteY8" fmla="*/ 2717568 h 2777715"/>
                <a:gd name="connsiteX9" fmla="*/ 986832 w 3548603"/>
                <a:gd name="connsiteY9" fmla="*/ 2726640 h 2777715"/>
                <a:gd name="connsiteX10" fmla="*/ 1418631 w 3548603"/>
                <a:gd name="connsiteY10" fmla="*/ 2764740 h 2777715"/>
                <a:gd name="connsiteX11" fmla="*/ 1585545 w 3548603"/>
                <a:gd name="connsiteY11" fmla="*/ 2730268 h 2777715"/>
                <a:gd name="connsiteX12" fmla="*/ 1814146 w 3548603"/>
                <a:gd name="connsiteY12" fmla="*/ 2728454 h 2777715"/>
                <a:gd name="connsiteX13" fmla="*/ 1950217 w 3548603"/>
                <a:gd name="connsiteY13" fmla="*/ 2728455 h 2777715"/>
                <a:gd name="connsiteX14" fmla="*/ 2131645 w 3548603"/>
                <a:gd name="connsiteY14" fmla="*/ 2719383 h 2777715"/>
                <a:gd name="connsiteX15" fmla="*/ 2296746 w 3548603"/>
                <a:gd name="connsiteY15" fmla="*/ 2739340 h 2777715"/>
                <a:gd name="connsiteX16" fmla="*/ 2470917 w 3548603"/>
                <a:gd name="connsiteY16" fmla="*/ 2717569 h 2777715"/>
                <a:gd name="connsiteX17" fmla="*/ 2659603 w 3548603"/>
                <a:gd name="connsiteY17" fmla="*/ 2713939 h 2777715"/>
                <a:gd name="connsiteX18" fmla="*/ 2922674 w 3548603"/>
                <a:gd name="connsiteY18" fmla="*/ 2777440 h 2777715"/>
                <a:gd name="connsiteX19" fmla="*/ 3140389 w 3548603"/>
                <a:gd name="connsiteY19" fmla="*/ 2744783 h 2777715"/>
                <a:gd name="connsiteX20" fmla="*/ 3238360 w 3548603"/>
                <a:gd name="connsiteY20" fmla="*/ 2728454 h 2777715"/>
                <a:gd name="connsiteX21" fmla="*/ 3439746 w 3548603"/>
                <a:gd name="connsiteY21" fmla="*/ 2733897 h 2777715"/>
                <a:gd name="connsiteX22" fmla="*/ 3434303 w 3548603"/>
                <a:gd name="connsiteY22" fmla="*/ 2712126 h 2777715"/>
                <a:gd name="connsiteX23" fmla="*/ 3445189 w 3548603"/>
                <a:gd name="connsiteY23" fmla="*/ 2619597 h 2777715"/>
                <a:gd name="connsiteX24" fmla="*/ 3466960 w 3548603"/>
                <a:gd name="connsiteY24" fmla="*/ 2543397 h 2777715"/>
                <a:gd name="connsiteX25" fmla="*/ 3483289 w 3548603"/>
                <a:gd name="connsiteY25" fmla="*/ 2265811 h 2777715"/>
                <a:gd name="connsiteX26" fmla="*/ 3510503 w 3548603"/>
                <a:gd name="connsiteY26" fmla="*/ 1726968 h 2777715"/>
                <a:gd name="connsiteX27" fmla="*/ 3515946 w 3548603"/>
                <a:gd name="connsiteY27" fmla="*/ 1373183 h 2777715"/>
                <a:gd name="connsiteX28" fmla="*/ 3548603 w 3548603"/>
                <a:gd name="connsiteY28" fmla="*/ 671054 h 2777715"/>
                <a:gd name="connsiteX29" fmla="*/ 3537717 w 3548603"/>
                <a:gd name="connsiteY29" fmla="*/ 170311 h 2777715"/>
                <a:gd name="connsiteX30" fmla="*/ 3510503 w 3548603"/>
                <a:gd name="connsiteY30" fmla="*/ 72340 h 2777715"/>
                <a:gd name="connsiteX31" fmla="*/ 3488731 w 3548603"/>
                <a:gd name="connsiteY31" fmla="*/ 39683 h 2777715"/>
                <a:gd name="connsiteX32" fmla="*/ 3450631 w 3548603"/>
                <a:gd name="connsiteY32" fmla="*/ 23354 h 2777715"/>
                <a:gd name="connsiteX33" fmla="*/ 3423417 w 3548603"/>
                <a:gd name="connsiteY33" fmla="*/ 1583 h 2777715"/>
                <a:gd name="connsiteX34" fmla="*/ 3163975 w 3548603"/>
                <a:gd name="connsiteY34" fmla="*/ 65083 h 2777715"/>
                <a:gd name="connsiteX35" fmla="*/ 2612431 w 3548603"/>
                <a:gd name="connsiteY35" fmla="*/ 213854 h 2777715"/>
                <a:gd name="connsiteX36" fmla="*/ 2467288 w 3548603"/>
                <a:gd name="connsiteY36" fmla="*/ 266469 h 2777715"/>
                <a:gd name="connsiteX37" fmla="*/ 2195146 w 3548603"/>
                <a:gd name="connsiteY37" fmla="*/ 375326 h 2777715"/>
                <a:gd name="connsiteX38" fmla="*/ 1861317 w 3548603"/>
                <a:gd name="connsiteY38" fmla="*/ 493253 h 2777715"/>
                <a:gd name="connsiteX39" fmla="*/ 1532931 w 3548603"/>
                <a:gd name="connsiteY39" fmla="*/ 640211 h 2777715"/>
                <a:gd name="connsiteX40" fmla="*/ 1262603 w 3548603"/>
                <a:gd name="connsiteY40" fmla="*/ 769026 h 2777715"/>
                <a:gd name="connsiteX41" fmla="*/ 1126532 w 3548603"/>
                <a:gd name="connsiteY41" fmla="*/ 828897 h 2777715"/>
                <a:gd name="connsiteX42" fmla="*/ 716503 w 3548603"/>
                <a:gd name="connsiteY42" fmla="*/ 1041169 h 2777715"/>
                <a:gd name="connsiteX43" fmla="*/ 496975 w 3548603"/>
                <a:gd name="connsiteY43" fmla="*/ 1171797 h 2777715"/>
                <a:gd name="connsiteX44" fmla="*/ 397189 w 3548603"/>
                <a:gd name="connsiteY44" fmla="*/ 1264326 h 2777715"/>
                <a:gd name="connsiteX45" fmla="*/ 339132 w 3548603"/>
                <a:gd name="connsiteY45" fmla="*/ 1300612 h 2777715"/>
                <a:gd name="connsiteX46" fmla="*/ 282889 w 3548603"/>
                <a:gd name="connsiteY46" fmla="*/ 1313312 h 2777715"/>
                <a:gd name="connsiteX47" fmla="*/ 233903 w 3548603"/>
                <a:gd name="connsiteY47" fmla="*/ 1384068 h 2777715"/>
                <a:gd name="connsiteX48" fmla="*/ 141375 w 3548603"/>
                <a:gd name="connsiteY48" fmla="*/ 1443940 h 2777715"/>
                <a:gd name="connsiteX49" fmla="*/ 43403 w 3548603"/>
                <a:gd name="connsiteY49" fmla="*/ 1509254 h 2777715"/>
                <a:gd name="connsiteX50" fmla="*/ 21631 w 3548603"/>
                <a:gd name="connsiteY50" fmla="*/ 1541911 h 2777715"/>
                <a:gd name="connsiteX51" fmla="*/ 32517 w 3548603"/>
                <a:gd name="connsiteY51" fmla="*/ 1552797 h 2777715"/>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44783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66960 w 3548603"/>
                <a:gd name="connsiteY24" fmla="*/ 2543397 h 2764749"/>
                <a:gd name="connsiteX25" fmla="*/ 3483289 w 3548603"/>
                <a:gd name="connsiteY25" fmla="*/ 2265811 h 2764749"/>
                <a:gd name="connsiteX26" fmla="*/ 3510503 w 3548603"/>
                <a:gd name="connsiteY26" fmla="*/ 1726968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66960 w 3548603"/>
                <a:gd name="connsiteY24" fmla="*/ 2543397 h 2764749"/>
                <a:gd name="connsiteX25" fmla="*/ 3483289 w 3548603"/>
                <a:gd name="connsiteY25" fmla="*/ 2265811 h 2764749"/>
                <a:gd name="connsiteX26" fmla="*/ 3510503 w 3548603"/>
                <a:gd name="connsiteY26" fmla="*/ 1726968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83289 w 3548603"/>
                <a:gd name="connsiteY25" fmla="*/ 2265811 h 2764749"/>
                <a:gd name="connsiteX26" fmla="*/ 3510503 w 3548603"/>
                <a:gd name="connsiteY26" fmla="*/ 1726968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39746 w 3548603"/>
                <a:gd name="connsiteY25" fmla="*/ 2251296 h 2764749"/>
                <a:gd name="connsiteX26" fmla="*/ 3510503 w 3548603"/>
                <a:gd name="connsiteY26" fmla="*/ 1726968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39746 w 3548603"/>
                <a:gd name="connsiteY25" fmla="*/ 2251296 h 2764749"/>
                <a:gd name="connsiteX26" fmla="*/ 3510503 w 3548603"/>
                <a:gd name="connsiteY26" fmla="*/ 1726968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39746 w 3548603"/>
                <a:gd name="connsiteY25" fmla="*/ 2251296 h 2764749"/>
                <a:gd name="connsiteX26" fmla="*/ 3434303 w 3548603"/>
                <a:gd name="connsiteY26" fmla="*/ 1690683 h 2764749"/>
                <a:gd name="connsiteX27" fmla="*/ 3515946 w 3548603"/>
                <a:gd name="connsiteY27" fmla="*/ 1373183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39746 w 3548603"/>
                <a:gd name="connsiteY25" fmla="*/ 2251296 h 2764749"/>
                <a:gd name="connsiteX26" fmla="*/ 3434303 w 3548603"/>
                <a:gd name="connsiteY26" fmla="*/ 1690683 h 2764749"/>
                <a:gd name="connsiteX27" fmla="*/ 3432489 w 3548603"/>
                <a:gd name="connsiteY27" fmla="*/ 1329640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8603"/>
                <a:gd name="connsiteY0" fmla="*/ 1552797 h 2764749"/>
                <a:gd name="connsiteX1" fmla="*/ 32517 w 3548603"/>
                <a:gd name="connsiteY1" fmla="*/ 2104340 h 2764749"/>
                <a:gd name="connsiteX2" fmla="*/ 36146 w 3548603"/>
                <a:gd name="connsiteY2" fmla="*/ 2349268 h 2764749"/>
                <a:gd name="connsiteX3" fmla="*/ 30703 w 3548603"/>
                <a:gd name="connsiteY3" fmla="*/ 2512554 h 2764749"/>
                <a:gd name="connsiteX4" fmla="*/ 21632 w 3548603"/>
                <a:gd name="connsiteY4" fmla="*/ 2657697 h 2764749"/>
                <a:gd name="connsiteX5" fmla="*/ 30703 w 3548603"/>
                <a:gd name="connsiteY5" fmla="*/ 2688540 h 2764749"/>
                <a:gd name="connsiteX6" fmla="*/ 27074 w 3548603"/>
                <a:gd name="connsiteY6" fmla="*/ 2717568 h 2764749"/>
                <a:gd name="connsiteX7" fmla="*/ 39774 w 3548603"/>
                <a:gd name="connsiteY7" fmla="*/ 2712126 h 2764749"/>
                <a:gd name="connsiteX8" fmla="*/ 520560 w 3548603"/>
                <a:gd name="connsiteY8" fmla="*/ 2717568 h 2764749"/>
                <a:gd name="connsiteX9" fmla="*/ 986832 w 3548603"/>
                <a:gd name="connsiteY9" fmla="*/ 2726640 h 2764749"/>
                <a:gd name="connsiteX10" fmla="*/ 1418631 w 3548603"/>
                <a:gd name="connsiteY10" fmla="*/ 2764740 h 2764749"/>
                <a:gd name="connsiteX11" fmla="*/ 1585545 w 3548603"/>
                <a:gd name="connsiteY11" fmla="*/ 2730268 h 2764749"/>
                <a:gd name="connsiteX12" fmla="*/ 1814146 w 3548603"/>
                <a:gd name="connsiteY12" fmla="*/ 2728454 h 2764749"/>
                <a:gd name="connsiteX13" fmla="*/ 1950217 w 3548603"/>
                <a:gd name="connsiteY13" fmla="*/ 2728455 h 2764749"/>
                <a:gd name="connsiteX14" fmla="*/ 2131645 w 3548603"/>
                <a:gd name="connsiteY14" fmla="*/ 2719383 h 2764749"/>
                <a:gd name="connsiteX15" fmla="*/ 2296746 w 3548603"/>
                <a:gd name="connsiteY15" fmla="*/ 2739340 h 2764749"/>
                <a:gd name="connsiteX16" fmla="*/ 2470917 w 3548603"/>
                <a:gd name="connsiteY16" fmla="*/ 2717569 h 2764749"/>
                <a:gd name="connsiteX17" fmla="*/ 2659603 w 3548603"/>
                <a:gd name="connsiteY17" fmla="*/ 2713939 h 2764749"/>
                <a:gd name="connsiteX18" fmla="*/ 2944446 w 3548603"/>
                <a:gd name="connsiteY18" fmla="*/ 2715754 h 2764749"/>
                <a:gd name="connsiteX19" fmla="*/ 3140389 w 3548603"/>
                <a:gd name="connsiteY19" fmla="*/ 2712126 h 2764749"/>
                <a:gd name="connsiteX20" fmla="*/ 3238360 w 3548603"/>
                <a:gd name="connsiteY20" fmla="*/ 2728454 h 2764749"/>
                <a:gd name="connsiteX21" fmla="*/ 3439746 w 3548603"/>
                <a:gd name="connsiteY21" fmla="*/ 2733897 h 2764749"/>
                <a:gd name="connsiteX22" fmla="*/ 3434303 w 3548603"/>
                <a:gd name="connsiteY22" fmla="*/ 2712126 h 2764749"/>
                <a:gd name="connsiteX23" fmla="*/ 3445189 w 3548603"/>
                <a:gd name="connsiteY23" fmla="*/ 2619597 h 2764749"/>
                <a:gd name="connsiteX24" fmla="*/ 3434303 w 3548603"/>
                <a:gd name="connsiteY24" fmla="*/ 2550654 h 2764749"/>
                <a:gd name="connsiteX25" fmla="*/ 3439746 w 3548603"/>
                <a:gd name="connsiteY25" fmla="*/ 2251296 h 2764749"/>
                <a:gd name="connsiteX26" fmla="*/ 3434303 w 3548603"/>
                <a:gd name="connsiteY26" fmla="*/ 1690683 h 2764749"/>
                <a:gd name="connsiteX27" fmla="*/ 3432489 w 3548603"/>
                <a:gd name="connsiteY27" fmla="*/ 1329640 h 2764749"/>
                <a:gd name="connsiteX28" fmla="*/ 3548603 w 3548603"/>
                <a:gd name="connsiteY28" fmla="*/ 671054 h 2764749"/>
                <a:gd name="connsiteX29" fmla="*/ 3537717 w 3548603"/>
                <a:gd name="connsiteY29" fmla="*/ 170311 h 2764749"/>
                <a:gd name="connsiteX30" fmla="*/ 3510503 w 3548603"/>
                <a:gd name="connsiteY30" fmla="*/ 72340 h 2764749"/>
                <a:gd name="connsiteX31" fmla="*/ 3488731 w 3548603"/>
                <a:gd name="connsiteY31" fmla="*/ 39683 h 2764749"/>
                <a:gd name="connsiteX32" fmla="*/ 3450631 w 3548603"/>
                <a:gd name="connsiteY32" fmla="*/ 23354 h 2764749"/>
                <a:gd name="connsiteX33" fmla="*/ 3423417 w 3548603"/>
                <a:gd name="connsiteY33" fmla="*/ 1583 h 2764749"/>
                <a:gd name="connsiteX34" fmla="*/ 3163975 w 3548603"/>
                <a:gd name="connsiteY34" fmla="*/ 65083 h 2764749"/>
                <a:gd name="connsiteX35" fmla="*/ 2612431 w 3548603"/>
                <a:gd name="connsiteY35" fmla="*/ 213854 h 2764749"/>
                <a:gd name="connsiteX36" fmla="*/ 2467288 w 3548603"/>
                <a:gd name="connsiteY36" fmla="*/ 266469 h 2764749"/>
                <a:gd name="connsiteX37" fmla="*/ 2195146 w 3548603"/>
                <a:gd name="connsiteY37" fmla="*/ 375326 h 2764749"/>
                <a:gd name="connsiteX38" fmla="*/ 1861317 w 3548603"/>
                <a:gd name="connsiteY38" fmla="*/ 493253 h 2764749"/>
                <a:gd name="connsiteX39" fmla="*/ 1532931 w 3548603"/>
                <a:gd name="connsiteY39" fmla="*/ 640211 h 2764749"/>
                <a:gd name="connsiteX40" fmla="*/ 1262603 w 3548603"/>
                <a:gd name="connsiteY40" fmla="*/ 769026 h 2764749"/>
                <a:gd name="connsiteX41" fmla="*/ 1126532 w 3548603"/>
                <a:gd name="connsiteY41" fmla="*/ 828897 h 2764749"/>
                <a:gd name="connsiteX42" fmla="*/ 716503 w 3548603"/>
                <a:gd name="connsiteY42" fmla="*/ 1041169 h 2764749"/>
                <a:gd name="connsiteX43" fmla="*/ 496975 w 3548603"/>
                <a:gd name="connsiteY43" fmla="*/ 1171797 h 2764749"/>
                <a:gd name="connsiteX44" fmla="*/ 397189 w 3548603"/>
                <a:gd name="connsiteY44" fmla="*/ 1264326 h 2764749"/>
                <a:gd name="connsiteX45" fmla="*/ 339132 w 3548603"/>
                <a:gd name="connsiteY45" fmla="*/ 1300612 h 2764749"/>
                <a:gd name="connsiteX46" fmla="*/ 282889 w 3548603"/>
                <a:gd name="connsiteY46" fmla="*/ 1313312 h 2764749"/>
                <a:gd name="connsiteX47" fmla="*/ 233903 w 3548603"/>
                <a:gd name="connsiteY47" fmla="*/ 1384068 h 2764749"/>
                <a:gd name="connsiteX48" fmla="*/ 141375 w 3548603"/>
                <a:gd name="connsiteY48" fmla="*/ 1443940 h 2764749"/>
                <a:gd name="connsiteX49" fmla="*/ 43403 w 3548603"/>
                <a:gd name="connsiteY49" fmla="*/ 1509254 h 2764749"/>
                <a:gd name="connsiteX50" fmla="*/ 21631 w 3548603"/>
                <a:gd name="connsiteY50" fmla="*/ 1541911 h 2764749"/>
                <a:gd name="connsiteX51" fmla="*/ 32517 w 3548603"/>
                <a:gd name="connsiteY51" fmla="*/ 1552797 h 2764749"/>
                <a:gd name="connsiteX0" fmla="*/ 32517 w 3540878"/>
                <a:gd name="connsiteY0" fmla="*/ 1552797 h 2764749"/>
                <a:gd name="connsiteX1" fmla="*/ 32517 w 3540878"/>
                <a:gd name="connsiteY1" fmla="*/ 2104340 h 2764749"/>
                <a:gd name="connsiteX2" fmla="*/ 36146 w 3540878"/>
                <a:gd name="connsiteY2" fmla="*/ 2349268 h 2764749"/>
                <a:gd name="connsiteX3" fmla="*/ 30703 w 3540878"/>
                <a:gd name="connsiteY3" fmla="*/ 2512554 h 2764749"/>
                <a:gd name="connsiteX4" fmla="*/ 21632 w 3540878"/>
                <a:gd name="connsiteY4" fmla="*/ 2657697 h 2764749"/>
                <a:gd name="connsiteX5" fmla="*/ 30703 w 3540878"/>
                <a:gd name="connsiteY5" fmla="*/ 2688540 h 2764749"/>
                <a:gd name="connsiteX6" fmla="*/ 27074 w 3540878"/>
                <a:gd name="connsiteY6" fmla="*/ 2717568 h 2764749"/>
                <a:gd name="connsiteX7" fmla="*/ 39774 w 3540878"/>
                <a:gd name="connsiteY7" fmla="*/ 2712126 h 2764749"/>
                <a:gd name="connsiteX8" fmla="*/ 520560 w 3540878"/>
                <a:gd name="connsiteY8" fmla="*/ 2717568 h 2764749"/>
                <a:gd name="connsiteX9" fmla="*/ 986832 w 3540878"/>
                <a:gd name="connsiteY9" fmla="*/ 2726640 h 2764749"/>
                <a:gd name="connsiteX10" fmla="*/ 1418631 w 3540878"/>
                <a:gd name="connsiteY10" fmla="*/ 2764740 h 2764749"/>
                <a:gd name="connsiteX11" fmla="*/ 1585545 w 3540878"/>
                <a:gd name="connsiteY11" fmla="*/ 2730268 h 2764749"/>
                <a:gd name="connsiteX12" fmla="*/ 1814146 w 3540878"/>
                <a:gd name="connsiteY12" fmla="*/ 2728454 h 2764749"/>
                <a:gd name="connsiteX13" fmla="*/ 1950217 w 3540878"/>
                <a:gd name="connsiteY13" fmla="*/ 2728455 h 2764749"/>
                <a:gd name="connsiteX14" fmla="*/ 2131645 w 3540878"/>
                <a:gd name="connsiteY14" fmla="*/ 2719383 h 2764749"/>
                <a:gd name="connsiteX15" fmla="*/ 2296746 w 3540878"/>
                <a:gd name="connsiteY15" fmla="*/ 2739340 h 2764749"/>
                <a:gd name="connsiteX16" fmla="*/ 2470917 w 3540878"/>
                <a:gd name="connsiteY16" fmla="*/ 2717569 h 2764749"/>
                <a:gd name="connsiteX17" fmla="*/ 2659603 w 3540878"/>
                <a:gd name="connsiteY17" fmla="*/ 2713939 h 2764749"/>
                <a:gd name="connsiteX18" fmla="*/ 2944446 w 3540878"/>
                <a:gd name="connsiteY18" fmla="*/ 2715754 h 2764749"/>
                <a:gd name="connsiteX19" fmla="*/ 3140389 w 3540878"/>
                <a:gd name="connsiteY19" fmla="*/ 2712126 h 2764749"/>
                <a:gd name="connsiteX20" fmla="*/ 3238360 w 3540878"/>
                <a:gd name="connsiteY20" fmla="*/ 2728454 h 2764749"/>
                <a:gd name="connsiteX21" fmla="*/ 3439746 w 3540878"/>
                <a:gd name="connsiteY21" fmla="*/ 2733897 h 2764749"/>
                <a:gd name="connsiteX22" fmla="*/ 3434303 w 3540878"/>
                <a:gd name="connsiteY22" fmla="*/ 2712126 h 2764749"/>
                <a:gd name="connsiteX23" fmla="*/ 3445189 w 3540878"/>
                <a:gd name="connsiteY23" fmla="*/ 2619597 h 2764749"/>
                <a:gd name="connsiteX24" fmla="*/ 3434303 w 3540878"/>
                <a:gd name="connsiteY24" fmla="*/ 2550654 h 2764749"/>
                <a:gd name="connsiteX25" fmla="*/ 3439746 w 3540878"/>
                <a:gd name="connsiteY25" fmla="*/ 2251296 h 2764749"/>
                <a:gd name="connsiteX26" fmla="*/ 3434303 w 3540878"/>
                <a:gd name="connsiteY26" fmla="*/ 1690683 h 2764749"/>
                <a:gd name="connsiteX27" fmla="*/ 3432489 w 3540878"/>
                <a:gd name="connsiteY27" fmla="*/ 1329640 h 2764749"/>
                <a:gd name="connsiteX28" fmla="*/ 3436117 w 3540878"/>
                <a:gd name="connsiteY28" fmla="*/ 594854 h 2764749"/>
                <a:gd name="connsiteX29" fmla="*/ 3537717 w 3540878"/>
                <a:gd name="connsiteY29" fmla="*/ 170311 h 2764749"/>
                <a:gd name="connsiteX30" fmla="*/ 3510503 w 3540878"/>
                <a:gd name="connsiteY30" fmla="*/ 72340 h 2764749"/>
                <a:gd name="connsiteX31" fmla="*/ 3488731 w 3540878"/>
                <a:gd name="connsiteY31" fmla="*/ 39683 h 2764749"/>
                <a:gd name="connsiteX32" fmla="*/ 3450631 w 3540878"/>
                <a:gd name="connsiteY32" fmla="*/ 23354 h 2764749"/>
                <a:gd name="connsiteX33" fmla="*/ 3423417 w 3540878"/>
                <a:gd name="connsiteY33" fmla="*/ 1583 h 2764749"/>
                <a:gd name="connsiteX34" fmla="*/ 3163975 w 3540878"/>
                <a:gd name="connsiteY34" fmla="*/ 65083 h 2764749"/>
                <a:gd name="connsiteX35" fmla="*/ 2612431 w 3540878"/>
                <a:gd name="connsiteY35" fmla="*/ 213854 h 2764749"/>
                <a:gd name="connsiteX36" fmla="*/ 2467288 w 3540878"/>
                <a:gd name="connsiteY36" fmla="*/ 266469 h 2764749"/>
                <a:gd name="connsiteX37" fmla="*/ 2195146 w 3540878"/>
                <a:gd name="connsiteY37" fmla="*/ 375326 h 2764749"/>
                <a:gd name="connsiteX38" fmla="*/ 1861317 w 3540878"/>
                <a:gd name="connsiteY38" fmla="*/ 493253 h 2764749"/>
                <a:gd name="connsiteX39" fmla="*/ 1532931 w 3540878"/>
                <a:gd name="connsiteY39" fmla="*/ 640211 h 2764749"/>
                <a:gd name="connsiteX40" fmla="*/ 1262603 w 3540878"/>
                <a:gd name="connsiteY40" fmla="*/ 769026 h 2764749"/>
                <a:gd name="connsiteX41" fmla="*/ 1126532 w 3540878"/>
                <a:gd name="connsiteY41" fmla="*/ 828897 h 2764749"/>
                <a:gd name="connsiteX42" fmla="*/ 716503 w 3540878"/>
                <a:gd name="connsiteY42" fmla="*/ 1041169 h 2764749"/>
                <a:gd name="connsiteX43" fmla="*/ 496975 w 3540878"/>
                <a:gd name="connsiteY43" fmla="*/ 1171797 h 2764749"/>
                <a:gd name="connsiteX44" fmla="*/ 397189 w 3540878"/>
                <a:gd name="connsiteY44" fmla="*/ 1264326 h 2764749"/>
                <a:gd name="connsiteX45" fmla="*/ 339132 w 3540878"/>
                <a:gd name="connsiteY45" fmla="*/ 1300612 h 2764749"/>
                <a:gd name="connsiteX46" fmla="*/ 282889 w 3540878"/>
                <a:gd name="connsiteY46" fmla="*/ 1313312 h 2764749"/>
                <a:gd name="connsiteX47" fmla="*/ 233903 w 3540878"/>
                <a:gd name="connsiteY47" fmla="*/ 1384068 h 2764749"/>
                <a:gd name="connsiteX48" fmla="*/ 141375 w 3540878"/>
                <a:gd name="connsiteY48" fmla="*/ 1443940 h 2764749"/>
                <a:gd name="connsiteX49" fmla="*/ 43403 w 3540878"/>
                <a:gd name="connsiteY49" fmla="*/ 1509254 h 2764749"/>
                <a:gd name="connsiteX50" fmla="*/ 21631 w 3540878"/>
                <a:gd name="connsiteY50" fmla="*/ 1541911 h 2764749"/>
                <a:gd name="connsiteX51" fmla="*/ 32517 w 3540878"/>
                <a:gd name="connsiteY51" fmla="*/ 1552797 h 2764749"/>
                <a:gd name="connsiteX0" fmla="*/ 32517 w 3513345"/>
                <a:gd name="connsiteY0" fmla="*/ 1552797 h 2764749"/>
                <a:gd name="connsiteX1" fmla="*/ 32517 w 3513345"/>
                <a:gd name="connsiteY1" fmla="*/ 2104340 h 2764749"/>
                <a:gd name="connsiteX2" fmla="*/ 36146 w 3513345"/>
                <a:gd name="connsiteY2" fmla="*/ 2349268 h 2764749"/>
                <a:gd name="connsiteX3" fmla="*/ 30703 w 3513345"/>
                <a:gd name="connsiteY3" fmla="*/ 2512554 h 2764749"/>
                <a:gd name="connsiteX4" fmla="*/ 21632 w 3513345"/>
                <a:gd name="connsiteY4" fmla="*/ 2657697 h 2764749"/>
                <a:gd name="connsiteX5" fmla="*/ 30703 w 3513345"/>
                <a:gd name="connsiteY5" fmla="*/ 2688540 h 2764749"/>
                <a:gd name="connsiteX6" fmla="*/ 27074 w 3513345"/>
                <a:gd name="connsiteY6" fmla="*/ 2717568 h 2764749"/>
                <a:gd name="connsiteX7" fmla="*/ 39774 w 3513345"/>
                <a:gd name="connsiteY7" fmla="*/ 2712126 h 2764749"/>
                <a:gd name="connsiteX8" fmla="*/ 520560 w 3513345"/>
                <a:gd name="connsiteY8" fmla="*/ 2717568 h 2764749"/>
                <a:gd name="connsiteX9" fmla="*/ 986832 w 3513345"/>
                <a:gd name="connsiteY9" fmla="*/ 2726640 h 2764749"/>
                <a:gd name="connsiteX10" fmla="*/ 1418631 w 3513345"/>
                <a:gd name="connsiteY10" fmla="*/ 2764740 h 2764749"/>
                <a:gd name="connsiteX11" fmla="*/ 1585545 w 3513345"/>
                <a:gd name="connsiteY11" fmla="*/ 2730268 h 2764749"/>
                <a:gd name="connsiteX12" fmla="*/ 1814146 w 3513345"/>
                <a:gd name="connsiteY12" fmla="*/ 2728454 h 2764749"/>
                <a:gd name="connsiteX13" fmla="*/ 1950217 w 3513345"/>
                <a:gd name="connsiteY13" fmla="*/ 2728455 h 2764749"/>
                <a:gd name="connsiteX14" fmla="*/ 2131645 w 3513345"/>
                <a:gd name="connsiteY14" fmla="*/ 2719383 h 2764749"/>
                <a:gd name="connsiteX15" fmla="*/ 2296746 w 3513345"/>
                <a:gd name="connsiteY15" fmla="*/ 2739340 h 2764749"/>
                <a:gd name="connsiteX16" fmla="*/ 2470917 w 3513345"/>
                <a:gd name="connsiteY16" fmla="*/ 2717569 h 2764749"/>
                <a:gd name="connsiteX17" fmla="*/ 2659603 w 3513345"/>
                <a:gd name="connsiteY17" fmla="*/ 2713939 h 2764749"/>
                <a:gd name="connsiteX18" fmla="*/ 2944446 w 3513345"/>
                <a:gd name="connsiteY18" fmla="*/ 2715754 h 2764749"/>
                <a:gd name="connsiteX19" fmla="*/ 3140389 w 3513345"/>
                <a:gd name="connsiteY19" fmla="*/ 2712126 h 2764749"/>
                <a:gd name="connsiteX20" fmla="*/ 3238360 w 3513345"/>
                <a:gd name="connsiteY20" fmla="*/ 2728454 h 2764749"/>
                <a:gd name="connsiteX21" fmla="*/ 3439746 w 3513345"/>
                <a:gd name="connsiteY21" fmla="*/ 2733897 h 2764749"/>
                <a:gd name="connsiteX22" fmla="*/ 3434303 w 3513345"/>
                <a:gd name="connsiteY22" fmla="*/ 2712126 h 2764749"/>
                <a:gd name="connsiteX23" fmla="*/ 3445189 w 3513345"/>
                <a:gd name="connsiteY23" fmla="*/ 2619597 h 2764749"/>
                <a:gd name="connsiteX24" fmla="*/ 3434303 w 3513345"/>
                <a:gd name="connsiteY24" fmla="*/ 2550654 h 2764749"/>
                <a:gd name="connsiteX25" fmla="*/ 3439746 w 3513345"/>
                <a:gd name="connsiteY25" fmla="*/ 2251296 h 2764749"/>
                <a:gd name="connsiteX26" fmla="*/ 3434303 w 3513345"/>
                <a:gd name="connsiteY26" fmla="*/ 1690683 h 2764749"/>
                <a:gd name="connsiteX27" fmla="*/ 3432489 w 3513345"/>
                <a:gd name="connsiteY27" fmla="*/ 1329640 h 2764749"/>
                <a:gd name="connsiteX28" fmla="*/ 3436117 w 3513345"/>
                <a:gd name="connsiteY28" fmla="*/ 594854 h 2764749"/>
                <a:gd name="connsiteX29" fmla="*/ 3436117 w 3513345"/>
                <a:gd name="connsiteY29" fmla="*/ 163054 h 2764749"/>
                <a:gd name="connsiteX30" fmla="*/ 3510503 w 3513345"/>
                <a:gd name="connsiteY30" fmla="*/ 72340 h 2764749"/>
                <a:gd name="connsiteX31" fmla="*/ 3488731 w 3513345"/>
                <a:gd name="connsiteY31" fmla="*/ 39683 h 2764749"/>
                <a:gd name="connsiteX32" fmla="*/ 3450631 w 3513345"/>
                <a:gd name="connsiteY32" fmla="*/ 23354 h 2764749"/>
                <a:gd name="connsiteX33" fmla="*/ 3423417 w 3513345"/>
                <a:gd name="connsiteY33" fmla="*/ 1583 h 2764749"/>
                <a:gd name="connsiteX34" fmla="*/ 3163975 w 3513345"/>
                <a:gd name="connsiteY34" fmla="*/ 65083 h 2764749"/>
                <a:gd name="connsiteX35" fmla="*/ 2612431 w 3513345"/>
                <a:gd name="connsiteY35" fmla="*/ 213854 h 2764749"/>
                <a:gd name="connsiteX36" fmla="*/ 2467288 w 3513345"/>
                <a:gd name="connsiteY36" fmla="*/ 266469 h 2764749"/>
                <a:gd name="connsiteX37" fmla="*/ 2195146 w 3513345"/>
                <a:gd name="connsiteY37" fmla="*/ 375326 h 2764749"/>
                <a:gd name="connsiteX38" fmla="*/ 1861317 w 3513345"/>
                <a:gd name="connsiteY38" fmla="*/ 493253 h 2764749"/>
                <a:gd name="connsiteX39" fmla="*/ 1532931 w 3513345"/>
                <a:gd name="connsiteY39" fmla="*/ 640211 h 2764749"/>
                <a:gd name="connsiteX40" fmla="*/ 1262603 w 3513345"/>
                <a:gd name="connsiteY40" fmla="*/ 769026 h 2764749"/>
                <a:gd name="connsiteX41" fmla="*/ 1126532 w 3513345"/>
                <a:gd name="connsiteY41" fmla="*/ 828897 h 2764749"/>
                <a:gd name="connsiteX42" fmla="*/ 716503 w 3513345"/>
                <a:gd name="connsiteY42" fmla="*/ 1041169 h 2764749"/>
                <a:gd name="connsiteX43" fmla="*/ 496975 w 3513345"/>
                <a:gd name="connsiteY43" fmla="*/ 1171797 h 2764749"/>
                <a:gd name="connsiteX44" fmla="*/ 397189 w 3513345"/>
                <a:gd name="connsiteY44" fmla="*/ 1264326 h 2764749"/>
                <a:gd name="connsiteX45" fmla="*/ 339132 w 3513345"/>
                <a:gd name="connsiteY45" fmla="*/ 1300612 h 2764749"/>
                <a:gd name="connsiteX46" fmla="*/ 282889 w 3513345"/>
                <a:gd name="connsiteY46" fmla="*/ 1313312 h 2764749"/>
                <a:gd name="connsiteX47" fmla="*/ 233903 w 3513345"/>
                <a:gd name="connsiteY47" fmla="*/ 1384068 h 2764749"/>
                <a:gd name="connsiteX48" fmla="*/ 141375 w 3513345"/>
                <a:gd name="connsiteY48" fmla="*/ 1443940 h 2764749"/>
                <a:gd name="connsiteX49" fmla="*/ 43403 w 3513345"/>
                <a:gd name="connsiteY49" fmla="*/ 1509254 h 2764749"/>
                <a:gd name="connsiteX50" fmla="*/ 21631 w 3513345"/>
                <a:gd name="connsiteY50" fmla="*/ 1541911 h 2764749"/>
                <a:gd name="connsiteX51" fmla="*/ 32517 w 3513345"/>
                <a:gd name="connsiteY51" fmla="*/ 1552797 h 2764749"/>
                <a:gd name="connsiteX0" fmla="*/ 32517 w 3510671"/>
                <a:gd name="connsiteY0" fmla="*/ 1552797 h 2764749"/>
                <a:gd name="connsiteX1" fmla="*/ 32517 w 3510671"/>
                <a:gd name="connsiteY1" fmla="*/ 2104340 h 2764749"/>
                <a:gd name="connsiteX2" fmla="*/ 36146 w 3510671"/>
                <a:gd name="connsiteY2" fmla="*/ 2349268 h 2764749"/>
                <a:gd name="connsiteX3" fmla="*/ 30703 w 3510671"/>
                <a:gd name="connsiteY3" fmla="*/ 2512554 h 2764749"/>
                <a:gd name="connsiteX4" fmla="*/ 21632 w 3510671"/>
                <a:gd name="connsiteY4" fmla="*/ 2657697 h 2764749"/>
                <a:gd name="connsiteX5" fmla="*/ 30703 w 3510671"/>
                <a:gd name="connsiteY5" fmla="*/ 2688540 h 2764749"/>
                <a:gd name="connsiteX6" fmla="*/ 27074 w 3510671"/>
                <a:gd name="connsiteY6" fmla="*/ 2717568 h 2764749"/>
                <a:gd name="connsiteX7" fmla="*/ 39774 w 3510671"/>
                <a:gd name="connsiteY7" fmla="*/ 2712126 h 2764749"/>
                <a:gd name="connsiteX8" fmla="*/ 520560 w 3510671"/>
                <a:gd name="connsiteY8" fmla="*/ 2717568 h 2764749"/>
                <a:gd name="connsiteX9" fmla="*/ 986832 w 3510671"/>
                <a:gd name="connsiteY9" fmla="*/ 2726640 h 2764749"/>
                <a:gd name="connsiteX10" fmla="*/ 1418631 w 3510671"/>
                <a:gd name="connsiteY10" fmla="*/ 2764740 h 2764749"/>
                <a:gd name="connsiteX11" fmla="*/ 1585545 w 3510671"/>
                <a:gd name="connsiteY11" fmla="*/ 2730268 h 2764749"/>
                <a:gd name="connsiteX12" fmla="*/ 1814146 w 3510671"/>
                <a:gd name="connsiteY12" fmla="*/ 2728454 h 2764749"/>
                <a:gd name="connsiteX13" fmla="*/ 1950217 w 3510671"/>
                <a:gd name="connsiteY13" fmla="*/ 2728455 h 2764749"/>
                <a:gd name="connsiteX14" fmla="*/ 2131645 w 3510671"/>
                <a:gd name="connsiteY14" fmla="*/ 2719383 h 2764749"/>
                <a:gd name="connsiteX15" fmla="*/ 2296746 w 3510671"/>
                <a:gd name="connsiteY15" fmla="*/ 2739340 h 2764749"/>
                <a:gd name="connsiteX16" fmla="*/ 2470917 w 3510671"/>
                <a:gd name="connsiteY16" fmla="*/ 2717569 h 2764749"/>
                <a:gd name="connsiteX17" fmla="*/ 2659603 w 3510671"/>
                <a:gd name="connsiteY17" fmla="*/ 2713939 h 2764749"/>
                <a:gd name="connsiteX18" fmla="*/ 2944446 w 3510671"/>
                <a:gd name="connsiteY18" fmla="*/ 2715754 h 2764749"/>
                <a:gd name="connsiteX19" fmla="*/ 3140389 w 3510671"/>
                <a:gd name="connsiteY19" fmla="*/ 2712126 h 2764749"/>
                <a:gd name="connsiteX20" fmla="*/ 3238360 w 3510671"/>
                <a:gd name="connsiteY20" fmla="*/ 2728454 h 2764749"/>
                <a:gd name="connsiteX21" fmla="*/ 3439746 w 3510671"/>
                <a:gd name="connsiteY21" fmla="*/ 2733897 h 2764749"/>
                <a:gd name="connsiteX22" fmla="*/ 3434303 w 3510671"/>
                <a:gd name="connsiteY22" fmla="*/ 2712126 h 2764749"/>
                <a:gd name="connsiteX23" fmla="*/ 3445189 w 3510671"/>
                <a:gd name="connsiteY23" fmla="*/ 2619597 h 2764749"/>
                <a:gd name="connsiteX24" fmla="*/ 3434303 w 3510671"/>
                <a:gd name="connsiteY24" fmla="*/ 2550654 h 2764749"/>
                <a:gd name="connsiteX25" fmla="*/ 3439746 w 3510671"/>
                <a:gd name="connsiteY25" fmla="*/ 2251296 h 2764749"/>
                <a:gd name="connsiteX26" fmla="*/ 3434303 w 3510671"/>
                <a:gd name="connsiteY26" fmla="*/ 1690683 h 2764749"/>
                <a:gd name="connsiteX27" fmla="*/ 3432489 w 3510671"/>
                <a:gd name="connsiteY27" fmla="*/ 1329640 h 2764749"/>
                <a:gd name="connsiteX28" fmla="*/ 3436117 w 3510671"/>
                <a:gd name="connsiteY28" fmla="*/ 594854 h 2764749"/>
                <a:gd name="connsiteX29" fmla="*/ 3436117 w 3510671"/>
                <a:gd name="connsiteY29" fmla="*/ 163054 h 2764749"/>
                <a:gd name="connsiteX30" fmla="*/ 3510503 w 3510671"/>
                <a:gd name="connsiteY30" fmla="*/ 72340 h 2764749"/>
                <a:gd name="connsiteX31" fmla="*/ 3412531 w 3510671"/>
                <a:gd name="connsiteY31" fmla="*/ 28797 h 2764749"/>
                <a:gd name="connsiteX32" fmla="*/ 3450631 w 3510671"/>
                <a:gd name="connsiteY32" fmla="*/ 23354 h 2764749"/>
                <a:gd name="connsiteX33" fmla="*/ 3423417 w 3510671"/>
                <a:gd name="connsiteY33" fmla="*/ 1583 h 2764749"/>
                <a:gd name="connsiteX34" fmla="*/ 3163975 w 3510671"/>
                <a:gd name="connsiteY34" fmla="*/ 65083 h 2764749"/>
                <a:gd name="connsiteX35" fmla="*/ 2612431 w 3510671"/>
                <a:gd name="connsiteY35" fmla="*/ 213854 h 2764749"/>
                <a:gd name="connsiteX36" fmla="*/ 2467288 w 3510671"/>
                <a:gd name="connsiteY36" fmla="*/ 266469 h 2764749"/>
                <a:gd name="connsiteX37" fmla="*/ 2195146 w 3510671"/>
                <a:gd name="connsiteY37" fmla="*/ 375326 h 2764749"/>
                <a:gd name="connsiteX38" fmla="*/ 1861317 w 3510671"/>
                <a:gd name="connsiteY38" fmla="*/ 493253 h 2764749"/>
                <a:gd name="connsiteX39" fmla="*/ 1532931 w 3510671"/>
                <a:gd name="connsiteY39" fmla="*/ 640211 h 2764749"/>
                <a:gd name="connsiteX40" fmla="*/ 1262603 w 3510671"/>
                <a:gd name="connsiteY40" fmla="*/ 769026 h 2764749"/>
                <a:gd name="connsiteX41" fmla="*/ 1126532 w 3510671"/>
                <a:gd name="connsiteY41" fmla="*/ 828897 h 2764749"/>
                <a:gd name="connsiteX42" fmla="*/ 716503 w 3510671"/>
                <a:gd name="connsiteY42" fmla="*/ 1041169 h 2764749"/>
                <a:gd name="connsiteX43" fmla="*/ 496975 w 3510671"/>
                <a:gd name="connsiteY43" fmla="*/ 1171797 h 2764749"/>
                <a:gd name="connsiteX44" fmla="*/ 397189 w 3510671"/>
                <a:gd name="connsiteY44" fmla="*/ 1264326 h 2764749"/>
                <a:gd name="connsiteX45" fmla="*/ 339132 w 3510671"/>
                <a:gd name="connsiteY45" fmla="*/ 1300612 h 2764749"/>
                <a:gd name="connsiteX46" fmla="*/ 282889 w 3510671"/>
                <a:gd name="connsiteY46" fmla="*/ 1313312 h 2764749"/>
                <a:gd name="connsiteX47" fmla="*/ 233903 w 3510671"/>
                <a:gd name="connsiteY47" fmla="*/ 1384068 h 2764749"/>
                <a:gd name="connsiteX48" fmla="*/ 141375 w 3510671"/>
                <a:gd name="connsiteY48" fmla="*/ 1443940 h 2764749"/>
                <a:gd name="connsiteX49" fmla="*/ 43403 w 3510671"/>
                <a:gd name="connsiteY49" fmla="*/ 1509254 h 2764749"/>
                <a:gd name="connsiteX50" fmla="*/ 21631 w 3510671"/>
                <a:gd name="connsiteY50" fmla="*/ 1541911 h 2764749"/>
                <a:gd name="connsiteX51" fmla="*/ 32517 w 3510671"/>
                <a:gd name="connsiteY51" fmla="*/ 1552797 h 2764749"/>
                <a:gd name="connsiteX0" fmla="*/ 32517 w 3452720"/>
                <a:gd name="connsiteY0" fmla="*/ 1552797 h 2764749"/>
                <a:gd name="connsiteX1" fmla="*/ 32517 w 3452720"/>
                <a:gd name="connsiteY1" fmla="*/ 2104340 h 2764749"/>
                <a:gd name="connsiteX2" fmla="*/ 36146 w 3452720"/>
                <a:gd name="connsiteY2" fmla="*/ 2349268 h 2764749"/>
                <a:gd name="connsiteX3" fmla="*/ 30703 w 3452720"/>
                <a:gd name="connsiteY3" fmla="*/ 2512554 h 2764749"/>
                <a:gd name="connsiteX4" fmla="*/ 21632 w 3452720"/>
                <a:gd name="connsiteY4" fmla="*/ 2657697 h 2764749"/>
                <a:gd name="connsiteX5" fmla="*/ 30703 w 3452720"/>
                <a:gd name="connsiteY5" fmla="*/ 2688540 h 2764749"/>
                <a:gd name="connsiteX6" fmla="*/ 27074 w 3452720"/>
                <a:gd name="connsiteY6" fmla="*/ 2717568 h 2764749"/>
                <a:gd name="connsiteX7" fmla="*/ 39774 w 3452720"/>
                <a:gd name="connsiteY7" fmla="*/ 2712126 h 2764749"/>
                <a:gd name="connsiteX8" fmla="*/ 520560 w 3452720"/>
                <a:gd name="connsiteY8" fmla="*/ 2717568 h 2764749"/>
                <a:gd name="connsiteX9" fmla="*/ 986832 w 3452720"/>
                <a:gd name="connsiteY9" fmla="*/ 2726640 h 2764749"/>
                <a:gd name="connsiteX10" fmla="*/ 1418631 w 3452720"/>
                <a:gd name="connsiteY10" fmla="*/ 2764740 h 2764749"/>
                <a:gd name="connsiteX11" fmla="*/ 1585545 w 3452720"/>
                <a:gd name="connsiteY11" fmla="*/ 2730268 h 2764749"/>
                <a:gd name="connsiteX12" fmla="*/ 1814146 w 3452720"/>
                <a:gd name="connsiteY12" fmla="*/ 2728454 h 2764749"/>
                <a:gd name="connsiteX13" fmla="*/ 1950217 w 3452720"/>
                <a:gd name="connsiteY13" fmla="*/ 2728455 h 2764749"/>
                <a:gd name="connsiteX14" fmla="*/ 2131645 w 3452720"/>
                <a:gd name="connsiteY14" fmla="*/ 2719383 h 2764749"/>
                <a:gd name="connsiteX15" fmla="*/ 2296746 w 3452720"/>
                <a:gd name="connsiteY15" fmla="*/ 2739340 h 2764749"/>
                <a:gd name="connsiteX16" fmla="*/ 2470917 w 3452720"/>
                <a:gd name="connsiteY16" fmla="*/ 2717569 h 2764749"/>
                <a:gd name="connsiteX17" fmla="*/ 2659603 w 3452720"/>
                <a:gd name="connsiteY17" fmla="*/ 2713939 h 2764749"/>
                <a:gd name="connsiteX18" fmla="*/ 2944446 w 3452720"/>
                <a:gd name="connsiteY18" fmla="*/ 2715754 h 2764749"/>
                <a:gd name="connsiteX19" fmla="*/ 3140389 w 3452720"/>
                <a:gd name="connsiteY19" fmla="*/ 2712126 h 2764749"/>
                <a:gd name="connsiteX20" fmla="*/ 3238360 w 3452720"/>
                <a:gd name="connsiteY20" fmla="*/ 2728454 h 2764749"/>
                <a:gd name="connsiteX21" fmla="*/ 3439746 w 3452720"/>
                <a:gd name="connsiteY21" fmla="*/ 2733897 h 2764749"/>
                <a:gd name="connsiteX22" fmla="*/ 3434303 w 3452720"/>
                <a:gd name="connsiteY22" fmla="*/ 2712126 h 2764749"/>
                <a:gd name="connsiteX23" fmla="*/ 3445189 w 3452720"/>
                <a:gd name="connsiteY23" fmla="*/ 2619597 h 2764749"/>
                <a:gd name="connsiteX24" fmla="*/ 3434303 w 3452720"/>
                <a:gd name="connsiteY24" fmla="*/ 2550654 h 2764749"/>
                <a:gd name="connsiteX25" fmla="*/ 3439746 w 3452720"/>
                <a:gd name="connsiteY25" fmla="*/ 2251296 h 2764749"/>
                <a:gd name="connsiteX26" fmla="*/ 3434303 w 3452720"/>
                <a:gd name="connsiteY26" fmla="*/ 1690683 h 2764749"/>
                <a:gd name="connsiteX27" fmla="*/ 3432489 w 3452720"/>
                <a:gd name="connsiteY27" fmla="*/ 1329640 h 2764749"/>
                <a:gd name="connsiteX28" fmla="*/ 3436117 w 3452720"/>
                <a:gd name="connsiteY28" fmla="*/ 594854 h 2764749"/>
                <a:gd name="connsiteX29" fmla="*/ 3436117 w 3452720"/>
                <a:gd name="connsiteY29" fmla="*/ 163054 h 2764749"/>
                <a:gd name="connsiteX30" fmla="*/ 3441560 w 3452720"/>
                <a:gd name="connsiteY30" fmla="*/ 65082 h 2764749"/>
                <a:gd name="connsiteX31" fmla="*/ 3412531 w 3452720"/>
                <a:gd name="connsiteY31" fmla="*/ 28797 h 2764749"/>
                <a:gd name="connsiteX32" fmla="*/ 3450631 w 3452720"/>
                <a:gd name="connsiteY32" fmla="*/ 23354 h 2764749"/>
                <a:gd name="connsiteX33" fmla="*/ 3423417 w 3452720"/>
                <a:gd name="connsiteY33" fmla="*/ 1583 h 2764749"/>
                <a:gd name="connsiteX34" fmla="*/ 3163975 w 3452720"/>
                <a:gd name="connsiteY34" fmla="*/ 65083 h 2764749"/>
                <a:gd name="connsiteX35" fmla="*/ 2612431 w 3452720"/>
                <a:gd name="connsiteY35" fmla="*/ 213854 h 2764749"/>
                <a:gd name="connsiteX36" fmla="*/ 2467288 w 3452720"/>
                <a:gd name="connsiteY36" fmla="*/ 266469 h 2764749"/>
                <a:gd name="connsiteX37" fmla="*/ 2195146 w 3452720"/>
                <a:gd name="connsiteY37" fmla="*/ 375326 h 2764749"/>
                <a:gd name="connsiteX38" fmla="*/ 1861317 w 3452720"/>
                <a:gd name="connsiteY38" fmla="*/ 493253 h 2764749"/>
                <a:gd name="connsiteX39" fmla="*/ 1532931 w 3452720"/>
                <a:gd name="connsiteY39" fmla="*/ 640211 h 2764749"/>
                <a:gd name="connsiteX40" fmla="*/ 1262603 w 3452720"/>
                <a:gd name="connsiteY40" fmla="*/ 769026 h 2764749"/>
                <a:gd name="connsiteX41" fmla="*/ 1126532 w 3452720"/>
                <a:gd name="connsiteY41" fmla="*/ 828897 h 2764749"/>
                <a:gd name="connsiteX42" fmla="*/ 716503 w 3452720"/>
                <a:gd name="connsiteY42" fmla="*/ 1041169 h 2764749"/>
                <a:gd name="connsiteX43" fmla="*/ 496975 w 3452720"/>
                <a:gd name="connsiteY43" fmla="*/ 1171797 h 2764749"/>
                <a:gd name="connsiteX44" fmla="*/ 397189 w 3452720"/>
                <a:gd name="connsiteY44" fmla="*/ 1264326 h 2764749"/>
                <a:gd name="connsiteX45" fmla="*/ 339132 w 3452720"/>
                <a:gd name="connsiteY45" fmla="*/ 1300612 h 2764749"/>
                <a:gd name="connsiteX46" fmla="*/ 282889 w 3452720"/>
                <a:gd name="connsiteY46" fmla="*/ 1313312 h 2764749"/>
                <a:gd name="connsiteX47" fmla="*/ 233903 w 3452720"/>
                <a:gd name="connsiteY47" fmla="*/ 1384068 h 2764749"/>
                <a:gd name="connsiteX48" fmla="*/ 141375 w 3452720"/>
                <a:gd name="connsiteY48" fmla="*/ 1443940 h 2764749"/>
                <a:gd name="connsiteX49" fmla="*/ 43403 w 3452720"/>
                <a:gd name="connsiteY49" fmla="*/ 1509254 h 2764749"/>
                <a:gd name="connsiteX50" fmla="*/ 21631 w 3452720"/>
                <a:gd name="connsiteY50" fmla="*/ 1541911 h 2764749"/>
                <a:gd name="connsiteX51" fmla="*/ 32517 w 3452720"/>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9746 w 3452876"/>
                <a:gd name="connsiteY21" fmla="*/ 2733897 h 2764749"/>
                <a:gd name="connsiteX22" fmla="*/ 3434303 w 3452876"/>
                <a:gd name="connsiteY22" fmla="*/ 2712126 h 2764749"/>
                <a:gd name="connsiteX23" fmla="*/ 3445189 w 3452876"/>
                <a:gd name="connsiteY23" fmla="*/ 2619597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32489 w 3452876"/>
                <a:gd name="connsiteY27" fmla="*/ 1329640 h 2764749"/>
                <a:gd name="connsiteX28" fmla="*/ 3436117 w 3452876"/>
                <a:gd name="connsiteY28" fmla="*/ 594854 h 2764749"/>
                <a:gd name="connsiteX29" fmla="*/ 3436117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9746 w 3452876"/>
                <a:gd name="connsiteY21" fmla="*/ 2733897 h 2764749"/>
                <a:gd name="connsiteX22" fmla="*/ 3434303 w 3452876"/>
                <a:gd name="connsiteY22" fmla="*/ 2712126 h 2764749"/>
                <a:gd name="connsiteX23" fmla="*/ 3445189 w 3452876"/>
                <a:gd name="connsiteY23" fmla="*/ 2619597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32489 w 3452876"/>
                <a:gd name="connsiteY27" fmla="*/ 1329640 h 2764749"/>
                <a:gd name="connsiteX28" fmla="*/ 3436117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9746 w 3452876"/>
                <a:gd name="connsiteY21" fmla="*/ 2733897 h 2764749"/>
                <a:gd name="connsiteX22" fmla="*/ 3434303 w 3452876"/>
                <a:gd name="connsiteY22" fmla="*/ 2712126 h 2764749"/>
                <a:gd name="connsiteX23" fmla="*/ 3445189 w 3452876"/>
                <a:gd name="connsiteY23" fmla="*/ 2619597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32489 w 3452876"/>
                <a:gd name="connsiteY27" fmla="*/ 1329640 h 2764749"/>
                <a:gd name="connsiteX28" fmla="*/ 3428860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9746 w 3452876"/>
                <a:gd name="connsiteY21" fmla="*/ 2733897 h 2764749"/>
                <a:gd name="connsiteX22" fmla="*/ 3434303 w 3452876"/>
                <a:gd name="connsiteY22" fmla="*/ 2712126 h 2764749"/>
                <a:gd name="connsiteX23" fmla="*/ 3445189 w 3452876"/>
                <a:gd name="connsiteY23" fmla="*/ 2619597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25232 w 3452876"/>
                <a:gd name="connsiteY27" fmla="*/ 1322383 h 2764749"/>
                <a:gd name="connsiteX28" fmla="*/ 3428860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9746 w 3452876"/>
                <a:gd name="connsiteY21" fmla="*/ 2733897 h 2764749"/>
                <a:gd name="connsiteX22" fmla="*/ 3434303 w 3452876"/>
                <a:gd name="connsiteY22" fmla="*/ 2712126 h 2764749"/>
                <a:gd name="connsiteX23" fmla="*/ 3434303 w 3452876"/>
                <a:gd name="connsiteY23" fmla="*/ 2615968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25232 w 3452876"/>
                <a:gd name="connsiteY27" fmla="*/ 1322383 h 2764749"/>
                <a:gd name="connsiteX28" fmla="*/ 3428860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38360 w 3452876"/>
                <a:gd name="connsiteY20" fmla="*/ 2728454 h 2764749"/>
                <a:gd name="connsiteX21" fmla="*/ 3436117 w 3452876"/>
                <a:gd name="connsiteY21" fmla="*/ 2704868 h 2764749"/>
                <a:gd name="connsiteX22" fmla="*/ 3434303 w 3452876"/>
                <a:gd name="connsiteY22" fmla="*/ 2712126 h 2764749"/>
                <a:gd name="connsiteX23" fmla="*/ 3434303 w 3452876"/>
                <a:gd name="connsiteY23" fmla="*/ 2615968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25232 w 3452876"/>
                <a:gd name="connsiteY27" fmla="*/ 1322383 h 2764749"/>
                <a:gd name="connsiteX28" fmla="*/ 3428860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64749"/>
                <a:gd name="connsiteX1" fmla="*/ 32517 w 3452876"/>
                <a:gd name="connsiteY1" fmla="*/ 2104340 h 2764749"/>
                <a:gd name="connsiteX2" fmla="*/ 36146 w 3452876"/>
                <a:gd name="connsiteY2" fmla="*/ 2349268 h 2764749"/>
                <a:gd name="connsiteX3" fmla="*/ 30703 w 3452876"/>
                <a:gd name="connsiteY3" fmla="*/ 2512554 h 2764749"/>
                <a:gd name="connsiteX4" fmla="*/ 21632 w 3452876"/>
                <a:gd name="connsiteY4" fmla="*/ 2657697 h 2764749"/>
                <a:gd name="connsiteX5" fmla="*/ 30703 w 3452876"/>
                <a:gd name="connsiteY5" fmla="*/ 2688540 h 2764749"/>
                <a:gd name="connsiteX6" fmla="*/ 27074 w 3452876"/>
                <a:gd name="connsiteY6" fmla="*/ 2717568 h 2764749"/>
                <a:gd name="connsiteX7" fmla="*/ 39774 w 3452876"/>
                <a:gd name="connsiteY7" fmla="*/ 2712126 h 2764749"/>
                <a:gd name="connsiteX8" fmla="*/ 520560 w 3452876"/>
                <a:gd name="connsiteY8" fmla="*/ 2717568 h 2764749"/>
                <a:gd name="connsiteX9" fmla="*/ 986832 w 3452876"/>
                <a:gd name="connsiteY9" fmla="*/ 2726640 h 2764749"/>
                <a:gd name="connsiteX10" fmla="*/ 1418631 w 3452876"/>
                <a:gd name="connsiteY10" fmla="*/ 2764740 h 2764749"/>
                <a:gd name="connsiteX11" fmla="*/ 1585545 w 3452876"/>
                <a:gd name="connsiteY11" fmla="*/ 2730268 h 2764749"/>
                <a:gd name="connsiteX12" fmla="*/ 1814146 w 3452876"/>
                <a:gd name="connsiteY12" fmla="*/ 2728454 h 2764749"/>
                <a:gd name="connsiteX13" fmla="*/ 1950217 w 3452876"/>
                <a:gd name="connsiteY13" fmla="*/ 2728455 h 2764749"/>
                <a:gd name="connsiteX14" fmla="*/ 2131645 w 3452876"/>
                <a:gd name="connsiteY14" fmla="*/ 2719383 h 2764749"/>
                <a:gd name="connsiteX15" fmla="*/ 2296746 w 3452876"/>
                <a:gd name="connsiteY15" fmla="*/ 2739340 h 2764749"/>
                <a:gd name="connsiteX16" fmla="*/ 2470917 w 3452876"/>
                <a:gd name="connsiteY16" fmla="*/ 2717569 h 2764749"/>
                <a:gd name="connsiteX17" fmla="*/ 2659603 w 3452876"/>
                <a:gd name="connsiteY17" fmla="*/ 2713939 h 2764749"/>
                <a:gd name="connsiteX18" fmla="*/ 2944446 w 3452876"/>
                <a:gd name="connsiteY18" fmla="*/ 2715754 h 2764749"/>
                <a:gd name="connsiteX19" fmla="*/ 3140389 w 3452876"/>
                <a:gd name="connsiteY19" fmla="*/ 2712126 h 2764749"/>
                <a:gd name="connsiteX20" fmla="*/ 3245617 w 3452876"/>
                <a:gd name="connsiteY20" fmla="*/ 2706683 h 2764749"/>
                <a:gd name="connsiteX21" fmla="*/ 3436117 w 3452876"/>
                <a:gd name="connsiteY21" fmla="*/ 2704868 h 2764749"/>
                <a:gd name="connsiteX22" fmla="*/ 3434303 w 3452876"/>
                <a:gd name="connsiteY22" fmla="*/ 2712126 h 2764749"/>
                <a:gd name="connsiteX23" fmla="*/ 3434303 w 3452876"/>
                <a:gd name="connsiteY23" fmla="*/ 2615968 h 2764749"/>
                <a:gd name="connsiteX24" fmla="*/ 3434303 w 3452876"/>
                <a:gd name="connsiteY24" fmla="*/ 2550654 h 2764749"/>
                <a:gd name="connsiteX25" fmla="*/ 3439746 w 3452876"/>
                <a:gd name="connsiteY25" fmla="*/ 2251296 h 2764749"/>
                <a:gd name="connsiteX26" fmla="*/ 3434303 w 3452876"/>
                <a:gd name="connsiteY26" fmla="*/ 1690683 h 2764749"/>
                <a:gd name="connsiteX27" fmla="*/ 3425232 w 3452876"/>
                <a:gd name="connsiteY27" fmla="*/ 1322383 h 2764749"/>
                <a:gd name="connsiteX28" fmla="*/ 3428860 w 3452876"/>
                <a:gd name="connsiteY28" fmla="*/ 594854 h 2764749"/>
                <a:gd name="connsiteX29" fmla="*/ 3421603 w 3452876"/>
                <a:gd name="connsiteY29" fmla="*/ 163054 h 2764749"/>
                <a:gd name="connsiteX30" fmla="*/ 3416160 w 3452876"/>
                <a:gd name="connsiteY30" fmla="*/ 61453 h 2764749"/>
                <a:gd name="connsiteX31" fmla="*/ 3412531 w 3452876"/>
                <a:gd name="connsiteY31" fmla="*/ 28797 h 2764749"/>
                <a:gd name="connsiteX32" fmla="*/ 3450631 w 3452876"/>
                <a:gd name="connsiteY32" fmla="*/ 23354 h 2764749"/>
                <a:gd name="connsiteX33" fmla="*/ 3423417 w 3452876"/>
                <a:gd name="connsiteY33" fmla="*/ 1583 h 2764749"/>
                <a:gd name="connsiteX34" fmla="*/ 3163975 w 3452876"/>
                <a:gd name="connsiteY34" fmla="*/ 65083 h 2764749"/>
                <a:gd name="connsiteX35" fmla="*/ 2612431 w 3452876"/>
                <a:gd name="connsiteY35" fmla="*/ 213854 h 2764749"/>
                <a:gd name="connsiteX36" fmla="*/ 2467288 w 3452876"/>
                <a:gd name="connsiteY36" fmla="*/ 266469 h 2764749"/>
                <a:gd name="connsiteX37" fmla="*/ 2195146 w 3452876"/>
                <a:gd name="connsiteY37" fmla="*/ 375326 h 2764749"/>
                <a:gd name="connsiteX38" fmla="*/ 1861317 w 3452876"/>
                <a:gd name="connsiteY38" fmla="*/ 493253 h 2764749"/>
                <a:gd name="connsiteX39" fmla="*/ 1532931 w 3452876"/>
                <a:gd name="connsiteY39" fmla="*/ 640211 h 2764749"/>
                <a:gd name="connsiteX40" fmla="*/ 1262603 w 3452876"/>
                <a:gd name="connsiteY40" fmla="*/ 769026 h 2764749"/>
                <a:gd name="connsiteX41" fmla="*/ 1126532 w 3452876"/>
                <a:gd name="connsiteY41" fmla="*/ 828897 h 2764749"/>
                <a:gd name="connsiteX42" fmla="*/ 716503 w 3452876"/>
                <a:gd name="connsiteY42" fmla="*/ 1041169 h 2764749"/>
                <a:gd name="connsiteX43" fmla="*/ 496975 w 3452876"/>
                <a:gd name="connsiteY43" fmla="*/ 1171797 h 2764749"/>
                <a:gd name="connsiteX44" fmla="*/ 397189 w 3452876"/>
                <a:gd name="connsiteY44" fmla="*/ 1264326 h 2764749"/>
                <a:gd name="connsiteX45" fmla="*/ 339132 w 3452876"/>
                <a:gd name="connsiteY45" fmla="*/ 1300612 h 2764749"/>
                <a:gd name="connsiteX46" fmla="*/ 282889 w 3452876"/>
                <a:gd name="connsiteY46" fmla="*/ 1313312 h 2764749"/>
                <a:gd name="connsiteX47" fmla="*/ 233903 w 3452876"/>
                <a:gd name="connsiteY47" fmla="*/ 1384068 h 2764749"/>
                <a:gd name="connsiteX48" fmla="*/ 141375 w 3452876"/>
                <a:gd name="connsiteY48" fmla="*/ 1443940 h 2764749"/>
                <a:gd name="connsiteX49" fmla="*/ 43403 w 3452876"/>
                <a:gd name="connsiteY49" fmla="*/ 1509254 h 2764749"/>
                <a:gd name="connsiteX50" fmla="*/ 21631 w 3452876"/>
                <a:gd name="connsiteY50" fmla="*/ 1541911 h 2764749"/>
                <a:gd name="connsiteX51" fmla="*/ 32517 w 3452876"/>
                <a:gd name="connsiteY51" fmla="*/ 1552797 h 2764749"/>
                <a:gd name="connsiteX0" fmla="*/ 32517 w 3452876"/>
                <a:gd name="connsiteY0" fmla="*/ 1552797 h 2739340"/>
                <a:gd name="connsiteX1" fmla="*/ 32517 w 3452876"/>
                <a:gd name="connsiteY1" fmla="*/ 2104340 h 2739340"/>
                <a:gd name="connsiteX2" fmla="*/ 36146 w 3452876"/>
                <a:gd name="connsiteY2" fmla="*/ 2349268 h 2739340"/>
                <a:gd name="connsiteX3" fmla="*/ 30703 w 3452876"/>
                <a:gd name="connsiteY3" fmla="*/ 2512554 h 2739340"/>
                <a:gd name="connsiteX4" fmla="*/ 21632 w 3452876"/>
                <a:gd name="connsiteY4" fmla="*/ 2657697 h 2739340"/>
                <a:gd name="connsiteX5" fmla="*/ 30703 w 3452876"/>
                <a:gd name="connsiteY5" fmla="*/ 2688540 h 2739340"/>
                <a:gd name="connsiteX6" fmla="*/ 27074 w 3452876"/>
                <a:gd name="connsiteY6" fmla="*/ 2717568 h 2739340"/>
                <a:gd name="connsiteX7" fmla="*/ 39774 w 3452876"/>
                <a:gd name="connsiteY7" fmla="*/ 2712126 h 2739340"/>
                <a:gd name="connsiteX8" fmla="*/ 520560 w 3452876"/>
                <a:gd name="connsiteY8" fmla="*/ 2717568 h 2739340"/>
                <a:gd name="connsiteX9" fmla="*/ 986832 w 3452876"/>
                <a:gd name="connsiteY9" fmla="*/ 2726640 h 2739340"/>
                <a:gd name="connsiteX10" fmla="*/ 1418631 w 3452876"/>
                <a:gd name="connsiteY10" fmla="*/ 2735712 h 2739340"/>
                <a:gd name="connsiteX11" fmla="*/ 1585545 w 3452876"/>
                <a:gd name="connsiteY11" fmla="*/ 2730268 h 2739340"/>
                <a:gd name="connsiteX12" fmla="*/ 1814146 w 3452876"/>
                <a:gd name="connsiteY12" fmla="*/ 2728454 h 2739340"/>
                <a:gd name="connsiteX13" fmla="*/ 1950217 w 3452876"/>
                <a:gd name="connsiteY13" fmla="*/ 2728455 h 2739340"/>
                <a:gd name="connsiteX14" fmla="*/ 2131645 w 3452876"/>
                <a:gd name="connsiteY14" fmla="*/ 2719383 h 2739340"/>
                <a:gd name="connsiteX15" fmla="*/ 2296746 w 3452876"/>
                <a:gd name="connsiteY15" fmla="*/ 2739340 h 2739340"/>
                <a:gd name="connsiteX16" fmla="*/ 2470917 w 3452876"/>
                <a:gd name="connsiteY16" fmla="*/ 2717569 h 2739340"/>
                <a:gd name="connsiteX17" fmla="*/ 2659603 w 3452876"/>
                <a:gd name="connsiteY17" fmla="*/ 2713939 h 2739340"/>
                <a:gd name="connsiteX18" fmla="*/ 2944446 w 3452876"/>
                <a:gd name="connsiteY18" fmla="*/ 2715754 h 2739340"/>
                <a:gd name="connsiteX19" fmla="*/ 3140389 w 3452876"/>
                <a:gd name="connsiteY19" fmla="*/ 2712126 h 2739340"/>
                <a:gd name="connsiteX20" fmla="*/ 3245617 w 3452876"/>
                <a:gd name="connsiteY20" fmla="*/ 2706683 h 2739340"/>
                <a:gd name="connsiteX21" fmla="*/ 3436117 w 3452876"/>
                <a:gd name="connsiteY21" fmla="*/ 2704868 h 2739340"/>
                <a:gd name="connsiteX22" fmla="*/ 3434303 w 3452876"/>
                <a:gd name="connsiteY22" fmla="*/ 2712126 h 2739340"/>
                <a:gd name="connsiteX23" fmla="*/ 3434303 w 3452876"/>
                <a:gd name="connsiteY23" fmla="*/ 2615968 h 2739340"/>
                <a:gd name="connsiteX24" fmla="*/ 3434303 w 3452876"/>
                <a:gd name="connsiteY24" fmla="*/ 2550654 h 2739340"/>
                <a:gd name="connsiteX25" fmla="*/ 3439746 w 3452876"/>
                <a:gd name="connsiteY25" fmla="*/ 2251296 h 2739340"/>
                <a:gd name="connsiteX26" fmla="*/ 3434303 w 3452876"/>
                <a:gd name="connsiteY26" fmla="*/ 1690683 h 2739340"/>
                <a:gd name="connsiteX27" fmla="*/ 3425232 w 3452876"/>
                <a:gd name="connsiteY27" fmla="*/ 1322383 h 2739340"/>
                <a:gd name="connsiteX28" fmla="*/ 3428860 w 3452876"/>
                <a:gd name="connsiteY28" fmla="*/ 594854 h 2739340"/>
                <a:gd name="connsiteX29" fmla="*/ 3421603 w 3452876"/>
                <a:gd name="connsiteY29" fmla="*/ 163054 h 2739340"/>
                <a:gd name="connsiteX30" fmla="*/ 3416160 w 3452876"/>
                <a:gd name="connsiteY30" fmla="*/ 61453 h 2739340"/>
                <a:gd name="connsiteX31" fmla="*/ 3412531 w 3452876"/>
                <a:gd name="connsiteY31" fmla="*/ 28797 h 2739340"/>
                <a:gd name="connsiteX32" fmla="*/ 3450631 w 3452876"/>
                <a:gd name="connsiteY32" fmla="*/ 23354 h 2739340"/>
                <a:gd name="connsiteX33" fmla="*/ 3423417 w 3452876"/>
                <a:gd name="connsiteY33" fmla="*/ 1583 h 2739340"/>
                <a:gd name="connsiteX34" fmla="*/ 3163975 w 3452876"/>
                <a:gd name="connsiteY34" fmla="*/ 65083 h 2739340"/>
                <a:gd name="connsiteX35" fmla="*/ 2612431 w 3452876"/>
                <a:gd name="connsiteY35" fmla="*/ 213854 h 2739340"/>
                <a:gd name="connsiteX36" fmla="*/ 2467288 w 3452876"/>
                <a:gd name="connsiteY36" fmla="*/ 266469 h 2739340"/>
                <a:gd name="connsiteX37" fmla="*/ 2195146 w 3452876"/>
                <a:gd name="connsiteY37" fmla="*/ 375326 h 2739340"/>
                <a:gd name="connsiteX38" fmla="*/ 1861317 w 3452876"/>
                <a:gd name="connsiteY38" fmla="*/ 493253 h 2739340"/>
                <a:gd name="connsiteX39" fmla="*/ 1532931 w 3452876"/>
                <a:gd name="connsiteY39" fmla="*/ 640211 h 2739340"/>
                <a:gd name="connsiteX40" fmla="*/ 1262603 w 3452876"/>
                <a:gd name="connsiteY40" fmla="*/ 769026 h 2739340"/>
                <a:gd name="connsiteX41" fmla="*/ 1126532 w 3452876"/>
                <a:gd name="connsiteY41" fmla="*/ 828897 h 2739340"/>
                <a:gd name="connsiteX42" fmla="*/ 716503 w 3452876"/>
                <a:gd name="connsiteY42" fmla="*/ 1041169 h 2739340"/>
                <a:gd name="connsiteX43" fmla="*/ 496975 w 3452876"/>
                <a:gd name="connsiteY43" fmla="*/ 1171797 h 2739340"/>
                <a:gd name="connsiteX44" fmla="*/ 397189 w 3452876"/>
                <a:gd name="connsiteY44" fmla="*/ 1264326 h 2739340"/>
                <a:gd name="connsiteX45" fmla="*/ 339132 w 3452876"/>
                <a:gd name="connsiteY45" fmla="*/ 1300612 h 2739340"/>
                <a:gd name="connsiteX46" fmla="*/ 282889 w 3452876"/>
                <a:gd name="connsiteY46" fmla="*/ 1313312 h 2739340"/>
                <a:gd name="connsiteX47" fmla="*/ 233903 w 3452876"/>
                <a:gd name="connsiteY47" fmla="*/ 1384068 h 2739340"/>
                <a:gd name="connsiteX48" fmla="*/ 141375 w 3452876"/>
                <a:gd name="connsiteY48" fmla="*/ 1443940 h 2739340"/>
                <a:gd name="connsiteX49" fmla="*/ 43403 w 3452876"/>
                <a:gd name="connsiteY49" fmla="*/ 1509254 h 2739340"/>
                <a:gd name="connsiteX50" fmla="*/ 21631 w 3452876"/>
                <a:gd name="connsiteY50" fmla="*/ 1541911 h 2739340"/>
                <a:gd name="connsiteX51" fmla="*/ 32517 w 3452876"/>
                <a:gd name="connsiteY51" fmla="*/ 1552797 h 2739340"/>
                <a:gd name="connsiteX0" fmla="*/ 32517 w 3452876"/>
                <a:gd name="connsiteY0" fmla="*/ 1552797 h 2740410"/>
                <a:gd name="connsiteX1" fmla="*/ 32517 w 3452876"/>
                <a:gd name="connsiteY1" fmla="*/ 2104340 h 2740410"/>
                <a:gd name="connsiteX2" fmla="*/ 36146 w 3452876"/>
                <a:gd name="connsiteY2" fmla="*/ 2349268 h 2740410"/>
                <a:gd name="connsiteX3" fmla="*/ 30703 w 3452876"/>
                <a:gd name="connsiteY3" fmla="*/ 2512554 h 2740410"/>
                <a:gd name="connsiteX4" fmla="*/ 21632 w 3452876"/>
                <a:gd name="connsiteY4" fmla="*/ 2657697 h 2740410"/>
                <a:gd name="connsiteX5" fmla="*/ 30703 w 3452876"/>
                <a:gd name="connsiteY5" fmla="*/ 2688540 h 2740410"/>
                <a:gd name="connsiteX6" fmla="*/ 27074 w 3452876"/>
                <a:gd name="connsiteY6" fmla="*/ 2717568 h 2740410"/>
                <a:gd name="connsiteX7" fmla="*/ 39774 w 3452876"/>
                <a:gd name="connsiteY7" fmla="*/ 2712126 h 2740410"/>
                <a:gd name="connsiteX8" fmla="*/ 520560 w 3452876"/>
                <a:gd name="connsiteY8" fmla="*/ 2717568 h 2740410"/>
                <a:gd name="connsiteX9" fmla="*/ 986832 w 3452876"/>
                <a:gd name="connsiteY9" fmla="*/ 2726640 h 2740410"/>
                <a:gd name="connsiteX10" fmla="*/ 1418631 w 3452876"/>
                <a:gd name="connsiteY10" fmla="*/ 2735712 h 2740410"/>
                <a:gd name="connsiteX11" fmla="*/ 1585545 w 3452876"/>
                <a:gd name="connsiteY11" fmla="*/ 2730268 h 2740410"/>
                <a:gd name="connsiteX12" fmla="*/ 1814146 w 3452876"/>
                <a:gd name="connsiteY12" fmla="*/ 2728454 h 2740410"/>
                <a:gd name="connsiteX13" fmla="*/ 1950217 w 3452876"/>
                <a:gd name="connsiteY13" fmla="*/ 2728455 h 2740410"/>
                <a:gd name="connsiteX14" fmla="*/ 2131645 w 3452876"/>
                <a:gd name="connsiteY14" fmla="*/ 2719383 h 2740410"/>
                <a:gd name="connsiteX15" fmla="*/ 2296746 w 3452876"/>
                <a:gd name="connsiteY15" fmla="*/ 2739340 h 2740410"/>
                <a:gd name="connsiteX16" fmla="*/ 2470917 w 3452876"/>
                <a:gd name="connsiteY16" fmla="*/ 2717569 h 2740410"/>
                <a:gd name="connsiteX17" fmla="*/ 2659603 w 3452876"/>
                <a:gd name="connsiteY17" fmla="*/ 2713939 h 2740410"/>
                <a:gd name="connsiteX18" fmla="*/ 2944446 w 3452876"/>
                <a:gd name="connsiteY18" fmla="*/ 2715754 h 2740410"/>
                <a:gd name="connsiteX19" fmla="*/ 3140389 w 3452876"/>
                <a:gd name="connsiteY19" fmla="*/ 2712126 h 2740410"/>
                <a:gd name="connsiteX20" fmla="*/ 3245617 w 3452876"/>
                <a:gd name="connsiteY20" fmla="*/ 2706683 h 2740410"/>
                <a:gd name="connsiteX21" fmla="*/ 3436117 w 3452876"/>
                <a:gd name="connsiteY21" fmla="*/ 2704868 h 2740410"/>
                <a:gd name="connsiteX22" fmla="*/ 3434303 w 3452876"/>
                <a:gd name="connsiteY22" fmla="*/ 2712126 h 2740410"/>
                <a:gd name="connsiteX23" fmla="*/ 3434303 w 3452876"/>
                <a:gd name="connsiteY23" fmla="*/ 2615968 h 2740410"/>
                <a:gd name="connsiteX24" fmla="*/ 3434303 w 3452876"/>
                <a:gd name="connsiteY24" fmla="*/ 2550654 h 2740410"/>
                <a:gd name="connsiteX25" fmla="*/ 3439746 w 3452876"/>
                <a:gd name="connsiteY25" fmla="*/ 2251296 h 2740410"/>
                <a:gd name="connsiteX26" fmla="*/ 3434303 w 3452876"/>
                <a:gd name="connsiteY26" fmla="*/ 1690683 h 2740410"/>
                <a:gd name="connsiteX27" fmla="*/ 3425232 w 3452876"/>
                <a:gd name="connsiteY27" fmla="*/ 1322383 h 2740410"/>
                <a:gd name="connsiteX28" fmla="*/ 3428860 w 3452876"/>
                <a:gd name="connsiteY28" fmla="*/ 594854 h 2740410"/>
                <a:gd name="connsiteX29" fmla="*/ 3421603 w 3452876"/>
                <a:gd name="connsiteY29" fmla="*/ 163054 h 2740410"/>
                <a:gd name="connsiteX30" fmla="*/ 3416160 w 3452876"/>
                <a:gd name="connsiteY30" fmla="*/ 61453 h 2740410"/>
                <a:gd name="connsiteX31" fmla="*/ 3412531 w 3452876"/>
                <a:gd name="connsiteY31" fmla="*/ 28797 h 2740410"/>
                <a:gd name="connsiteX32" fmla="*/ 3450631 w 3452876"/>
                <a:gd name="connsiteY32" fmla="*/ 23354 h 2740410"/>
                <a:gd name="connsiteX33" fmla="*/ 3423417 w 3452876"/>
                <a:gd name="connsiteY33" fmla="*/ 1583 h 2740410"/>
                <a:gd name="connsiteX34" fmla="*/ 3163975 w 3452876"/>
                <a:gd name="connsiteY34" fmla="*/ 65083 h 2740410"/>
                <a:gd name="connsiteX35" fmla="*/ 2612431 w 3452876"/>
                <a:gd name="connsiteY35" fmla="*/ 213854 h 2740410"/>
                <a:gd name="connsiteX36" fmla="*/ 2467288 w 3452876"/>
                <a:gd name="connsiteY36" fmla="*/ 266469 h 2740410"/>
                <a:gd name="connsiteX37" fmla="*/ 2195146 w 3452876"/>
                <a:gd name="connsiteY37" fmla="*/ 375326 h 2740410"/>
                <a:gd name="connsiteX38" fmla="*/ 1861317 w 3452876"/>
                <a:gd name="connsiteY38" fmla="*/ 493253 h 2740410"/>
                <a:gd name="connsiteX39" fmla="*/ 1532931 w 3452876"/>
                <a:gd name="connsiteY39" fmla="*/ 640211 h 2740410"/>
                <a:gd name="connsiteX40" fmla="*/ 1262603 w 3452876"/>
                <a:gd name="connsiteY40" fmla="*/ 769026 h 2740410"/>
                <a:gd name="connsiteX41" fmla="*/ 1126532 w 3452876"/>
                <a:gd name="connsiteY41" fmla="*/ 828897 h 2740410"/>
                <a:gd name="connsiteX42" fmla="*/ 716503 w 3452876"/>
                <a:gd name="connsiteY42" fmla="*/ 1041169 h 2740410"/>
                <a:gd name="connsiteX43" fmla="*/ 496975 w 3452876"/>
                <a:gd name="connsiteY43" fmla="*/ 1171797 h 2740410"/>
                <a:gd name="connsiteX44" fmla="*/ 397189 w 3452876"/>
                <a:gd name="connsiteY44" fmla="*/ 1264326 h 2740410"/>
                <a:gd name="connsiteX45" fmla="*/ 339132 w 3452876"/>
                <a:gd name="connsiteY45" fmla="*/ 1300612 h 2740410"/>
                <a:gd name="connsiteX46" fmla="*/ 282889 w 3452876"/>
                <a:gd name="connsiteY46" fmla="*/ 1313312 h 2740410"/>
                <a:gd name="connsiteX47" fmla="*/ 233903 w 3452876"/>
                <a:gd name="connsiteY47" fmla="*/ 1384068 h 2740410"/>
                <a:gd name="connsiteX48" fmla="*/ 141375 w 3452876"/>
                <a:gd name="connsiteY48" fmla="*/ 1443940 h 2740410"/>
                <a:gd name="connsiteX49" fmla="*/ 43403 w 3452876"/>
                <a:gd name="connsiteY49" fmla="*/ 1509254 h 2740410"/>
                <a:gd name="connsiteX50" fmla="*/ 21631 w 3452876"/>
                <a:gd name="connsiteY50" fmla="*/ 1541911 h 2740410"/>
                <a:gd name="connsiteX51" fmla="*/ 32517 w 3452876"/>
                <a:gd name="connsiteY51" fmla="*/ 1552797 h 2740410"/>
                <a:gd name="connsiteX0" fmla="*/ 32517 w 3452876"/>
                <a:gd name="connsiteY0" fmla="*/ 1552797 h 2739340"/>
                <a:gd name="connsiteX1" fmla="*/ 32517 w 3452876"/>
                <a:gd name="connsiteY1" fmla="*/ 2104340 h 2739340"/>
                <a:gd name="connsiteX2" fmla="*/ 36146 w 3452876"/>
                <a:gd name="connsiteY2" fmla="*/ 2349268 h 2739340"/>
                <a:gd name="connsiteX3" fmla="*/ 30703 w 3452876"/>
                <a:gd name="connsiteY3" fmla="*/ 2512554 h 2739340"/>
                <a:gd name="connsiteX4" fmla="*/ 21632 w 3452876"/>
                <a:gd name="connsiteY4" fmla="*/ 2657697 h 2739340"/>
                <a:gd name="connsiteX5" fmla="*/ 30703 w 3452876"/>
                <a:gd name="connsiteY5" fmla="*/ 2688540 h 2739340"/>
                <a:gd name="connsiteX6" fmla="*/ 27074 w 3452876"/>
                <a:gd name="connsiteY6" fmla="*/ 2717568 h 2739340"/>
                <a:gd name="connsiteX7" fmla="*/ 39774 w 3452876"/>
                <a:gd name="connsiteY7" fmla="*/ 2712126 h 2739340"/>
                <a:gd name="connsiteX8" fmla="*/ 520560 w 3452876"/>
                <a:gd name="connsiteY8" fmla="*/ 2717568 h 2739340"/>
                <a:gd name="connsiteX9" fmla="*/ 986832 w 3452876"/>
                <a:gd name="connsiteY9" fmla="*/ 2726640 h 2739340"/>
                <a:gd name="connsiteX10" fmla="*/ 1418631 w 3452876"/>
                <a:gd name="connsiteY10" fmla="*/ 2735712 h 2739340"/>
                <a:gd name="connsiteX11" fmla="*/ 1585545 w 3452876"/>
                <a:gd name="connsiteY11" fmla="*/ 2730268 h 2739340"/>
                <a:gd name="connsiteX12" fmla="*/ 1814146 w 3452876"/>
                <a:gd name="connsiteY12" fmla="*/ 2728454 h 2739340"/>
                <a:gd name="connsiteX13" fmla="*/ 1950217 w 3452876"/>
                <a:gd name="connsiteY13" fmla="*/ 2728455 h 2739340"/>
                <a:gd name="connsiteX14" fmla="*/ 2131645 w 3452876"/>
                <a:gd name="connsiteY14" fmla="*/ 2719383 h 2739340"/>
                <a:gd name="connsiteX15" fmla="*/ 2296746 w 3452876"/>
                <a:gd name="connsiteY15" fmla="*/ 2739340 h 2739340"/>
                <a:gd name="connsiteX16" fmla="*/ 2470917 w 3452876"/>
                <a:gd name="connsiteY16" fmla="*/ 2717569 h 2739340"/>
                <a:gd name="connsiteX17" fmla="*/ 2659603 w 3452876"/>
                <a:gd name="connsiteY17" fmla="*/ 2713939 h 2739340"/>
                <a:gd name="connsiteX18" fmla="*/ 2944446 w 3452876"/>
                <a:gd name="connsiteY18" fmla="*/ 2715754 h 2739340"/>
                <a:gd name="connsiteX19" fmla="*/ 3140389 w 3452876"/>
                <a:gd name="connsiteY19" fmla="*/ 2712126 h 2739340"/>
                <a:gd name="connsiteX20" fmla="*/ 3245617 w 3452876"/>
                <a:gd name="connsiteY20" fmla="*/ 2706683 h 2739340"/>
                <a:gd name="connsiteX21" fmla="*/ 3436117 w 3452876"/>
                <a:gd name="connsiteY21" fmla="*/ 2704868 h 2739340"/>
                <a:gd name="connsiteX22" fmla="*/ 3434303 w 3452876"/>
                <a:gd name="connsiteY22" fmla="*/ 2712126 h 2739340"/>
                <a:gd name="connsiteX23" fmla="*/ 3434303 w 3452876"/>
                <a:gd name="connsiteY23" fmla="*/ 2615968 h 2739340"/>
                <a:gd name="connsiteX24" fmla="*/ 3434303 w 3452876"/>
                <a:gd name="connsiteY24" fmla="*/ 2550654 h 2739340"/>
                <a:gd name="connsiteX25" fmla="*/ 3439746 w 3452876"/>
                <a:gd name="connsiteY25" fmla="*/ 2251296 h 2739340"/>
                <a:gd name="connsiteX26" fmla="*/ 3434303 w 3452876"/>
                <a:gd name="connsiteY26" fmla="*/ 1690683 h 2739340"/>
                <a:gd name="connsiteX27" fmla="*/ 3425232 w 3452876"/>
                <a:gd name="connsiteY27" fmla="*/ 1322383 h 2739340"/>
                <a:gd name="connsiteX28" fmla="*/ 3428860 w 3452876"/>
                <a:gd name="connsiteY28" fmla="*/ 594854 h 2739340"/>
                <a:gd name="connsiteX29" fmla="*/ 3421603 w 3452876"/>
                <a:gd name="connsiteY29" fmla="*/ 163054 h 2739340"/>
                <a:gd name="connsiteX30" fmla="*/ 3416160 w 3452876"/>
                <a:gd name="connsiteY30" fmla="*/ 61453 h 2739340"/>
                <a:gd name="connsiteX31" fmla="*/ 3412531 w 3452876"/>
                <a:gd name="connsiteY31" fmla="*/ 28797 h 2739340"/>
                <a:gd name="connsiteX32" fmla="*/ 3450631 w 3452876"/>
                <a:gd name="connsiteY32" fmla="*/ 23354 h 2739340"/>
                <a:gd name="connsiteX33" fmla="*/ 3423417 w 3452876"/>
                <a:gd name="connsiteY33" fmla="*/ 1583 h 2739340"/>
                <a:gd name="connsiteX34" fmla="*/ 3163975 w 3452876"/>
                <a:gd name="connsiteY34" fmla="*/ 65083 h 2739340"/>
                <a:gd name="connsiteX35" fmla="*/ 2612431 w 3452876"/>
                <a:gd name="connsiteY35" fmla="*/ 213854 h 2739340"/>
                <a:gd name="connsiteX36" fmla="*/ 2467288 w 3452876"/>
                <a:gd name="connsiteY36" fmla="*/ 266469 h 2739340"/>
                <a:gd name="connsiteX37" fmla="*/ 2195146 w 3452876"/>
                <a:gd name="connsiteY37" fmla="*/ 375326 h 2739340"/>
                <a:gd name="connsiteX38" fmla="*/ 1861317 w 3452876"/>
                <a:gd name="connsiteY38" fmla="*/ 493253 h 2739340"/>
                <a:gd name="connsiteX39" fmla="*/ 1532931 w 3452876"/>
                <a:gd name="connsiteY39" fmla="*/ 640211 h 2739340"/>
                <a:gd name="connsiteX40" fmla="*/ 1262603 w 3452876"/>
                <a:gd name="connsiteY40" fmla="*/ 769026 h 2739340"/>
                <a:gd name="connsiteX41" fmla="*/ 1126532 w 3452876"/>
                <a:gd name="connsiteY41" fmla="*/ 828897 h 2739340"/>
                <a:gd name="connsiteX42" fmla="*/ 716503 w 3452876"/>
                <a:gd name="connsiteY42" fmla="*/ 1041169 h 2739340"/>
                <a:gd name="connsiteX43" fmla="*/ 496975 w 3452876"/>
                <a:gd name="connsiteY43" fmla="*/ 1171797 h 2739340"/>
                <a:gd name="connsiteX44" fmla="*/ 397189 w 3452876"/>
                <a:gd name="connsiteY44" fmla="*/ 1264326 h 2739340"/>
                <a:gd name="connsiteX45" fmla="*/ 339132 w 3452876"/>
                <a:gd name="connsiteY45" fmla="*/ 1300612 h 2739340"/>
                <a:gd name="connsiteX46" fmla="*/ 282889 w 3452876"/>
                <a:gd name="connsiteY46" fmla="*/ 1313312 h 2739340"/>
                <a:gd name="connsiteX47" fmla="*/ 233903 w 3452876"/>
                <a:gd name="connsiteY47" fmla="*/ 1384068 h 2739340"/>
                <a:gd name="connsiteX48" fmla="*/ 141375 w 3452876"/>
                <a:gd name="connsiteY48" fmla="*/ 1443940 h 2739340"/>
                <a:gd name="connsiteX49" fmla="*/ 43403 w 3452876"/>
                <a:gd name="connsiteY49" fmla="*/ 1509254 h 2739340"/>
                <a:gd name="connsiteX50" fmla="*/ 21631 w 3452876"/>
                <a:gd name="connsiteY50" fmla="*/ 1541911 h 2739340"/>
                <a:gd name="connsiteX51" fmla="*/ 32517 w 3452876"/>
                <a:gd name="connsiteY51" fmla="*/ 1552797 h 2739340"/>
                <a:gd name="connsiteX0" fmla="*/ 32517 w 3452876"/>
                <a:gd name="connsiteY0" fmla="*/ 1552797 h 2739340"/>
                <a:gd name="connsiteX1" fmla="*/ 32517 w 3452876"/>
                <a:gd name="connsiteY1" fmla="*/ 2104340 h 2739340"/>
                <a:gd name="connsiteX2" fmla="*/ 36146 w 3452876"/>
                <a:gd name="connsiteY2" fmla="*/ 2349268 h 2739340"/>
                <a:gd name="connsiteX3" fmla="*/ 30703 w 3452876"/>
                <a:gd name="connsiteY3" fmla="*/ 2512554 h 2739340"/>
                <a:gd name="connsiteX4" fmla="*/ 21632 w 3452876"/>
                <a:gd name="connsiteY4" fmla="*/ 2657697 h 2739340"/>
                <a:gd name="connsiteX5" fmla="*/ 30703 w 3452876"/>
                <a:gd name="connsiteY5" fmla="*/ 2688540 h 2739340"/>
                <a:gd name="connsiteX6" fmla="*/ 27074 w 3452876"/>
                <a:gd name="connsiteY6" fmla="*/ 2717568 h 2739340"/>
                <a:gd name="connsiteX7" fmla="*/ 39774 w 3452876"/>
                <a:gd name="connsiteY7" fmla="*/ 2712126 h 2739340"/>
                <a:gd name="connsiteX8" fmla="*/ 520560 w 3452876"/>
                <a:gd name="connsiteY8" fmla="*/ 2717568 h 2739340"/>
                <a:gd name="connsiteX9" fmla="*/ 986832 w 3452876"/>
                <a:gd name="connsiteY9" fmla="*/ 2726640 h 2739340"/>
                <a:gd name="connsiteX10" fmla="*/ 1418631 w 3452876"/>
                <a:gd name="connsiteY10" fmla="*/ 2735712 h 2739340"/>
                <a:gd name="connsiteX11" fmla="*/ 1585545 w 3452876"/>
                <a:gd name="connsiteY11" fmla="*/ 2730268 h 2739340"/>
                <a:gd name="connsiteX12" fmla="*/ 1814146 w 3452876"/>
                <a:gd name="connsiteY12" fmla="*/ 2728454 h 2739340"/>
                <a:gd name="connsiteX13" fmla="*/ 1950217 w 3452876"/>
                <a:gd name="connsiteY13" fmla="*/ 2728455 h 2739340"/>
                <a:gd name="connsiteX14" fmla="*/ 2131645 w 3452876"/>
                <a:gd name="connsiteY14" fmla="*/ 2719383 h 2739340"/>
                <a:gd name="connsiteX15" fmla="*/ 2296746 w 3452876"/>
                <a:gd name="connsiteY15" fmla="*/ 2739340 h 2739340"/>
                <a:gd name="connsiteX16" fmla="*/ 2470917 w 3452876"/>
                <a:gd name="connsiteY16" fmla="*/ 2717569 h 2739340"/>
                <a:gd name="connsiteX17" fmla="*/ 2659603 w 3452876"/>
                <a:gd name="connsiteY17" fmla="*/ 2713939 h 2739340"/>
                <a:gd name="connsiteX18" fmla="*/ 2944446 w 3452876"/>
                <a:gd name="connsiteY18" fmla="*/ 2715754 h 2739340"/>
                <a:gd name="connsiteX19" fmla="*/ 3140389 w 3452876"/>
                <a:gd name="connsiteY19" fmla="*/ 2712126 h 2739340"/>
                <a:gd name="connsiteX20" fmla="*/ 3245617 w 3452876"/>
                <a:gd name="connsiteY20" fmla="*/ 2706683 h 2739340"/>
                <a:gd name="connsiteX21" fmla="*/ 3436117 w 3452876"/>
                <a:gd name="connsiteY21" fmla="*/ 2704868 h 2739340"/>
                <a:gd name="connsiteX22" fmla="*/ 3434303 w 3452876"/>
                <a:gd name="connsiteY22" fmla="*/ 2712126 h 2739340"/>
                <a:gd name="connsiteX23" fmla="*/ 3434303 w 3452876"/>
                <a:gd name="connsiteY23" fmla="*/ 2615968 h 2739340"/>
                <a:gd name="connsiteX24" fmla="*/ 3434303 w 3452876"/>
                <a:gd name="connsiteY24" fmla="*/ 2550654 h 2739340"/>
                <a:gd name="connsiteX25" fmla="*/ 3439746 w 3452876"/>
                <a:gd name="connsiteY25" fmla="*/ 2251296 h 2739340"/>
                <a:gd name="connsiteX26" fmla="*/ 3434303 w 3452876"/>
                <a:gd name="connsiteY26" fmla="*/ 1690683 h 2739340"/>
                <a:gd name="connsiteX27" fmla="*/ 3425232 w 3452876"/>
                <a:gd name="connsiteY27" fmla="*/ 1322383 h 2739340"/>
                <a:gd name="connsiteX28" fmla="*/ 3428860 w 3452876"/>
                <a:gd name="connsiteY28" fmla="*/ 594854 h 2739340"/>
                <a:gd name="connsiteX29" fmla="*/ 3421603 w 3452876"/>
                <a:gd name="connsiteY29" fmla="*/ 163054 h 2739340"/>
                <a:gd name="connsiteX30" fmla="*/ 3416160 w 3452876"/>
                <a:gd name="connsiteY30" fmla="*/ 61453 h 2739340"/>
                <a:gd name="connsiteX31" fmla="*/ 3412531 w 3452876"/>
                <a:gd name="connsiteY31" fmla="*/ 28797 h 2739340"/>
                <a:gd name="connsiteX32" fmla="*/ 3450631 w 3452876"/>
                <a:gd name="connsiteY32" fmla="*/ 23354 h 2739340"/>
                <a:gd name="connsiteX33" fmla="*/ 3423417 w 3452876"/>
                <a:gd name="connsiteY33" fmla="*/ 1583 h 2739340"/>
                <a:gd name="connsiteX34" fmla="*/ 3163975 w 3452876"/>
                <a:gd name="connsiteY34" fmla="*/ 65083 h 2739340"/>
                <a:gd name="connsiteX35" fmla="*/ 2612431 w 3452876"/>
                <a:gd name="connsiteY35" fmla="*/ 213854 h 2739340"/>
                <a:gd name="connsiteX36" fmla="*/ 2467288 w 3452876"/>
                <a:gd name="connsiteY36" fmla="*/ 266469 h 2739340"/>
                <a:gd name="connsiteX37" fmla="*/ 2195146 w 3452876"/>
                <a:gd name="connsiteY37" fmla="*/ 375326 h 2739340"/>
                <a:gd name="connsiteX38" fmla="*/ 1861317 w 3452876"/>
                <a:gd name="connsiteY38" fmla="*/ 493253 h 2739340"/>
                <a:gd name="connsiteX39" fmla="*/ 1532931 w 3452876"/>
                <a:gd name="connsiteY39" fmla="*/ 640211 h 2739340"/>
                <a:gd name="connsiteX40" fmla="*/ 1262603 w 3452876"/>
                <a:gd name="connsiteY40" fmla="*/ 769026 h 2739340"/>
                <a:gd name="connsiteX41" fmla="*/ 1126532 w 3452876"/>
                <a:gd name="connsiteY41" fmla="*/ 828897 h 2739340"/>
                <a:gd name="connsiteX42" fmla="*/ 716503 w 3452876"/>
                <a:gd name="connsiteY42" fmla="*/ 1041169 h 2739340"/>
                <a:gd name="connsiteX43" fmla="*/ 496975 w 3452876"/>
                <a:gd name="connsiteY43" fmla="*/ 1171797 h 2739340"/>
                <a:gd name="connsiteX44" fmla="*/ 397189 w 3452876"/>
                <a:gd name="connsiteY44" fmla="*/ 1264326 h 2739340"/>
                <a:gd name="connsiteX45" fmla="*/ 339132 w 3452876"/>
                <a:gd name="connsiteY45" fmla="*/ 1300612 h 2739340"/>
                <a:gd name="connsiteX46" fmla="*/ 282889 w 3452876"/>
                <a:gd name="connsiteY46" fmla="*/ 1313312 h 2739340"/>
                <a:gd name="connsiteX47" fmla="*/ 233903 w 3452876"/>
                <a:gd name="connsiteY47" fmla="*/ 1384068 h 2739340"/>
                <a:gd name="connsiteX48" fmla="*/ 141375 w 3452876"/>
                <a:gd name="connsiteY48" fmla="*/ 1443940 h 2739340"/>
                <a:gd name="connsiteX49" fmla="*/ 43403 w 3452876"/>
                <a:gd name="connsiteY49" fmla="*/ 1509254 h 2739340"/>
                <a:gd name="connsiteX50" fmla="*/ 21631 w 3452876"/>
                <a:gd name="connsiteY50" fmla="*/ 1541911 h 2739340"/>
                <a:gd name="connsiteX51" fmla="*/ 32517 w 3452876"/>
                <a:gd name="connsiteY51" fmla="*/ 1552797 h 2739340"/>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97189 w 3452876"/>
                <a:gd name="connsiteY44" fmla="*/ 1264326 h 2740302"/>
                <a:gd name="connsiteX45" fmla="*/ 339132 w 3452876"/>
                <a:gd name="connsiteY45" fmla="*/ 1300612 h 2740302"/>
                <a:gd name="connsiteX46" fmla="*/ 282889 w 3452876"/>
                <a:gd name="connsiteY46" fmla="*/ 1313312 h 2740302"/>
                <a:gd name="connsiteX47" fmla="*/ 233903 w 3452876"/>
                <a:gd name="connsiteY47" fmla="*/ 1384068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97189 w 3452876"/>
                <a:gd name="connsiteY44" fmla="*/ 1264326 h 2740302"/>
                <a:gd name="connsiteX45" fmla="*/ 339132 w 3452876"/>
                <a:gd name="connsiteY45" fmla="*/ 1300612 h 2740302"/>
                <a:gd name="connsiteX46" fmla="*/ 301032 w 3452876"/>
                <a:gd name="connsiteY46" fmla="*/ 1327826 h 2740302"/>
                <a:gd name="connsiteX47" fmla="*/ 233903 w 3452876"/>
                <a:gd name="connsiteY47" fmla="*/ 1384068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97189 w 3452876"/>
                <a:gd name="connsiteY44" fmla="*/ 1264326 h 2740302"/>
                <a:gd name="connsiteX45" fmla="*/ 339132 w 3452876"/>
                <a:gd name="connsiteY45" fmla="*/ 1300612 h 2740302"/>
                <a:gd name="connsiteX46" fmla="*/ 301032 w 3452876"/>
                <a:gd name="connsiteY46" fmla="*/ 1327826 h 2740302"/>
                <a:gd name="connsiteX47" fmla="*/ 233903 w 3452876"/>
                <a:gd name="connsiteY47" fmla="*/ 1384068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97189 w 3452876"/>
                <a:gd name="connsiteY44" fmla="*/ 1264326 h 2740302"/>
                <a:gd name="connsiteX45" fmla="*/ 339132 w 3452876"/>
                <a:gd name="connsiteY45" fmla="*/ 1300612 h 2740302"/>
                <a:gd name="connsiteX46" fmla="*/ 301032 w 3452876"/>
                <a:gd name="connsiteY46" fmla="*/ 1327826 h 2740302"/>
                <a:gd name="connsiteX47" fmla="*/ 233903 w 3452876"/>
                <a:gd name="connsiteY47" fmla="*/ 1384068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97189 w 3452876"/>
                <a:gd name="connsiteY44" fmla="*/ 1264326 h 2740302"/>
                <a:gd name="connsiteX45" fmla="*/ 339132 w 3452876"/>
                <a:gd name="connsiteY45" fmla="*/ 1300612 h 2740302"/>
                <a:gd name="connsiteX46" fmla="*/ 301032 w 3452876"/>
                <a:gd name="connsiteY46" fmla="*/ 1327826 h 2740302"/>
                <a:gd name="connsiteX47" fmla="*/ 223017 w 3452876"/>
                <a:gd name="connsiteY47" fmla="*/ 1373183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52876"/>
                <a:gd name="connsiteY0" fmla="*/ 1552797 h 2740302"/>
                <a:gd name="connsiteX1" fmla="*/ 32517 w 3452876"/>
                <a:gd name="connsiteY1" fmla="*/ 2104340 h 2740302"/>
                <a:gd name="connsiteX2" fmla="*/ 36146 w 3452876"/>
                <a:gd name="connsiteY2" fmla="*/ 2349268 h 2740302"/>
                <a:gd name="connsiteX3" fmla="*/ 30703 w 3452876"/>
                <a:gd name="connsiteY3" fmla="*/ 2512554 h 2740302"/>
                <a:gd name="connsiteX4" fmla="*/ 21632 w 3452876"/>
                <a:gd name="connsiteY4" fmla="*/ 2657697 h 2740302"/>
                <a:gd name="connsiteX5" fmla="*/ 30703 w 3452876"/>
                <a:gd name="connsiteY5" fmla="*/ 2688540 h 2740302"/>
                <a:gd name="connsiteX6" fmla="*/ 27074 w 3452876"/>
                <a:gd name="connsiteY6" fmla="*/ 2717568 h 2740302"/>
                <a:gd name="connsiteX7" fmla="*/ 39774 w 3452876"/>
                <a:gd name="connsiteY7" fmla="*/ 2712126 h 2740302"/>
                <a:gd name="connsiteX8" fmla="*/ 520560 w 3452876"/>
                <a:gd name="connsiteY8" fmla="*/ 2717568 h 2740302"/>
                <a:gd name="connsiteX9" fmla="*/ 986832 w 3452876"/>
                <a:gd name="connsiteY9" fmla="*/ 2726640 h 2740302"/>
                <a:gd name="connsiteX10" fmla="*/ 1418631 w 3452876"/>
                <a:gd name="connsiteY10" fmla="*/ 2735712 h 2740302"/>
                <a:gd name="connsiteX11" fmla="*/ 1585545 w 3452876"/>
                <a:gd name="connsiteY11" fmla="*/ 2730268 h 2740302"/>
                <a:gd name="connsiteX12" fmla="*/ 1814146 w 3452876"/>
                <a:gd name="connsiteY12" fmla="*/ 2728454 h 2740302"/>
                <a:gd name="connsiteX13" fmla="*/ 1950217 w 3452876"/>
                <a:gd name="connsiteY13" fmla="*/ 2728455 h 2740302"/>
                <a:gd name="connsiteX14" fmla="*/ 2131645 w 3452876"/>
                <a:gd name="connsiteY14" fmla="*/ 2719383 h 2740302"/>
                <a:gd name="connsiteX15" fmla="*/ 2296746 w 3452876"/>
                <a:gd name="connsiteY15" fmla="*/ 2739340 h 2740302"/>
                <a:gd name="connsiteX16" fmla="*/ 2470917 w 3452876"/>
                <a:gd name="connsiteY16" fmla="*/ 2717569 h 2740302"/>
                <a:gd name="connsiteX17" fmla="*/ 2659603 w 3452876"/>
                <a:gd name="connsiteY17" fmla="*/ 2713939 h 2740302"/>
                <a:gd name="connsiteX18" fmla="*/ 2944446 w 3452876"/>
                <a:gd name="connsiteY18" fmla="*/ 2715754 h 2740302"/>
                <a:gd name="connsiteX19" fmla="*/ 3140389 w 3452876"/>
                <a:gd name="connsiteY19" fmla="*/ 2712126 h 2740302"/>
                <a:gd name="connsiteX20" fmla="*/ 3245617 w 3452876"/>
                <a:gd name="connsiteY20" fmla="*/ 2706683 h 2740302"/>
                <a:gd name="connsiteX21" fmla="*/ 3436117 w 3452876"/>
                <a:gd name="connsiteY21" fmla="*/ 2704868 h 2740302"/>
                <a:gd name="connsiteX22" fmla="*/ 3434303 w 3452876"/>
                <a:gd name="connsiteY22" fmla="*/ 2712126 h 2740302"/>
                <a:gd name="connsiteX23" fmla="*/ 3434303 w 3452876"/>
                <a:gd name="connsiteY23" fmla="*/ 2615968 h 2740302"/>
                <a:gd name="connsiteX24" fmla="*/ 3434303 w 3452876"/>
                <a:gd name="connsiteY24" fmla="*/ 2550654 h 2740302"/>
                <a:gd name="connsiteX25" fmla="*/ 3439746 w 3452876"/>
                <a:gd name="connsiteY25" fmla="*/ 2251296 h 2740302"/>
                <a:gd name="connsiteX26" fmla="*/ 3434303 w 3452876"/>
                <a:gd name="connsiteY26" fmla="*/ 1690683 h 2740302"/>
                <a:gd name="connsiteX27" fmla="*/ 3425232 w 3452876"/>
                <a:gd name="connsiteY27" fmla="*/ 1322383 h 2740302"/>
                <a:gd name="connsiteX28" fmla="*/ 3428860 w 3452876"/>
                <a:gd name="connsiteY28" fmla="*/ 594854 h 2740302"/>
                <a:gd name="connsiteX29" fmla="*/ 3421603 w 3452876"/>
                <a:gd name="connsiteY29" fmla="*/ 163054 h 2740302"/>
                <a:gd name="connsiteX30" fmla="*/ 3416160 w 3452876"/>
                <a:gd name="connsiteY30" fmla="*/ 61453 h 2740302"/>
                <a:gd name="connsiteX31" fmla="*/ 3412531 w 3452876"/>
                <a:gd name="connsiteY31" fmla="*/ 28797 h 2740302"/>
                <a:gd name="connsiteX32" fmla="*/ 3450631 w 3452876"/>
                <a:gd name="connsiteY32" fmla="*/ 23354 h 2740302"/>
                <a:gd name="connsiteX33" fmla="*/ 3423417 w 3452876"/>
                <a:gd name="connsiteY33" fmla="*/ 1583 h 2740302"/>
                <a:gd name="connsiteX34" fmla="*/ 3163975 w 3452876"/>
                <a:gd name="connsiteY34" fmla="*/ 65083 h 2740302"/>
                <a:gd name="connsiteX35" fmla="*/ 2612431 w 3452876"/>
                <a:gd name="connsiteY35" fmla="*/ 213854 h 2740302"/>
                <a:gd name="connsiteX36" fmla="*/ 2467288 w 3452876"/>
                <a:gd name="connsiteY36" fmla="*/ 266469 h 2740302"/>
                <a:gd name="connsiteX37" fmla="*/ 2195146 w 3452876"/>
                <a:gd name="connsiteY37" fmla="*/ 375326 h 2740302"/>
                <a:gd name="connsiteX38" fmla="*/ 1861317 w 3452876"/>
                <a:gd name="connsiteY38" fmla="*/ 493253 h 2740302"/>
                <a:gd name="connsiteX39" fmla="*/ 1532931 w 3452876"/>
                <a:gd name="connsiteY39" fmla="*/ 640211 h 2740302"/>
                <a:gd name="connsiteX40" fmla="*/ 1262603 w 3452876"/>
                <a:gd name="connsiteY40" fmla="*/ 769026 h 2740302"/>
                <a:gd name="connsiteX41" fmla="*/ 1126532 w 3452876"/>
                <a:gd name="connsiteY41" fmla="*/ 828897 h 2740302"/>
                <a:gd name="connsiteX42" fmla="*/ 716503 w 3452876"/>
                <a:gd name="connsiteY42" fmla="*/ 1041169 h 2740302"/>
                <a:gd name="connsiteX43" fmla="*/ 496975 w 3452876"/>
                <a:gd name="connsiteY43" fmla="*/ 1171797 h 2740302"/>
                <a:gd name="connsiteX44" fmla="*/ 386303 w 3452876"/>
                <a:gd name="connsiteY44" fmla="*/ 1253440 h 2740302"/>
                <a:gd name="connsiteX45" fmla="*/ 339132 w 3452876"/>
                <a:gd name="connsiteY45" fmla="*/ 1300612 h 2740302"/>
                <a:gd name="connsiteX46" fmla="*/ 301032 w 3452876"/>
                <a:gd name="connsiteY46" fmla="*/ 1327826 h 2740302"/>
                <a:gd name="connsiteX47" fmla="*/ 223017 w 3452876"/>
                <a:gd name="connsiteY47" fmla="*/ 1373183 h 2740302"/>
                <a:gd name="connsiteX48" fmla="*/ 141375 w 3452876"/>
                <a:gd name="connsiteY48" fmla="*/ 1443940 h 2740302"/>
                <a:gd name="connsiteX49" fmla="*/ 43403 w 3452876"/>
                <a:gd name="connsiteY49" fmla="*/ 1509254 h 2740302"/>
                <a:gd name="connsiteX50" fmla="*/ 21631 w 3452876"/>
                <a:gd name="connsiteY50" fmla="*/ 1541911 h 2740302"/>
                <a:gd name="connsiteX51" fmla="*/ 32517 w 3452876"/>
                <a:gd name="connsiteY51" fmla="*/ 1552797 h 2740302"/>
                <a:gd name="connsiteX0" fmla="*/ 32517 w 3449702"/>
                <a:gd name="connsiteY0" fmla="*/ 1552406 h 2739911"/>
                <a:gd name="connsiteX1" fmla="*/ 32517 w 3449702"/>
                <a:gd name="connsiteY1" fmla="*/ 2103949 h 2739911"/>
                <a:gd name="connsiteX2" fmla="*/ 36146 w 3449702"/>
                <a:gd name="connsiteY2" fmla="*/ 2348877 h 2739911"/>
                <a:gd name="connsiteX3" fmla="*/ 30703 w 3449702"/>
                <a:gd name="connsiteY3" fmla="*/ 2512163 h 2739911"/>
                <a:gd name="connsiteX4" fmla="*/ 21632 w 3449702"/>
                <a:gd name="connsiteY4" fmla="*/ 2657306 h 2739911"/>
                <a:gd name="connsiteX5" fmla="*/ 30703 w 3449702"/>
                <a:gd name="connsiteY5" fmla="*/ 2688149 h 2739911"/>
                <a:gd name="connsiteX6" fmla="*/ 27074 w 3449702"/>
                <a:gd name="connsiteY6" fmla="*/ 2717177 h 2739911"/>
                <a:gd name="connsiteX7" fmla="*/ 39774 w 3449702"/>
                <a:gd name="connsiteY7" fmla="*/ 2711735 h 2739911"/>
                <a:gd name="connsiteX8" fmla="*/ 520560 w 3449702"/>
                <a:gd name="connsiteY8" fmla="*/ 2717177 h 2739911"/>
                <a:gd name="connsiteX9" fmla="*/ 986832 w 3449702"/>
                <a:gd name="connsiteY9" fmla="*/ 2726249 h 2739911"/>
                <a:gd name="connsiteX10" fmla="*/ 1418631 w 3449702"/>
                <a:gd name="connsiteY10" fmla="*/ 2735321 h 2739911"/>
                <a:gd name="connsiteX11" fmla="*/ 1585545 w 3449702"/>
                <a:gd name="connsiteY11" fmla="*/ 2729877 h 2739911"/>
                <a:gd name="connsiteX12" fmla="*/ 1814146 w 3449702"/>
                <a:gd name="connsiteY12" fmla="*/ 2728063 h 2739911"/>
                <a:gd name="connsiteX13" fmla="*/ 1950217 w 3449702"/>
                <a:gd name="connsiteY13" fmla="*/ 2728064 h 2739911"/>
                <a:gd name="connsiteX14" fmla="*/ 2131645 w 3449702"/>
                <a:gd name="connsiteY14" fmla="*/ 2718992 h 2739911"/>
                <a:gd name="connsiteX15" fmla="*/ 2296746 w 3449702"/>
                <a:gd name="connsiteY15" fmla="*/ 2738949 h 2739911"/>
                <a:gd name="connsiteX16" fmla="*/ 2470917 w 3449702"/>
                <a:gd name="connsiteY16" fmla="*/ 2717178 h 2739911"/>
                <a:gd name="connsiteX17" fmla="*/ 2659603 w 3449702"/>
                <a:gd name="connsiteY17" fmla="*/ 2713548 h 2739911"/>
                <a:gd name="connsiteX18" fmla="*/ 2944446 w 3449702"/>
                <a:gd name="connsiteY18" fmla="*/ 2715363 h 2739911"/>
                <a:gd name="connsiteX19" fmla="*/ 3140389 w 3449702"/>
                <a:gd name="connsiteY19" fmla="*/ 2711735 h 2739911"/>
                <a:gd name="connsiteX20" fmla="*/ 3245617 w 3449702"/>
                <a:gd name="connsiteY20" fmla="*/ 2706292 h 2739911"/>
                <a:gd name="connsiteX21" fmla="*/ 3436117 w 3449702"/>
                <a:gd name="connsiteY21" fmla="*/ 2704477 h 2739911"/>
                <a:gd name="connsiteX22" fmla="*/ 3434303 w 3449702"/>
                <a:gd name="connsiteY22" fmla="*/ 2711735 h 2739911"/>
                <a:gd name="connsiteX23" fmla="*/ 3434303 w 3449702"/>
                <a:gd name="connsiteY23" fmla="*/ 2615577 h 2739911"/>
                <a:gd name="connsiteX24" fmla="*/ 3434303 w 3449702"/>
                <a:gd name="connsiteY24" fmla="*/ 2550263 h 2739911"/>
                <a:gd name="connsiteX25" fmla="*/ 3439746 w 3449702"/>
                <a:gd name="connsiteY25" fmla="*/ 2250905 h 2739911"/>
                <a:gd name="connsiteX26" fmla="*/ 3434303 w 3449702"/>
                <a:gd name="connsiteY26" fmla="*/ 1690292 h 2739911"/>
                <a:gd name="connsiteX27" fmla="*/ 3425232 w 3449702"/>
                <a:gd name="connsiteY27" fmla="*/ 1321992 h 2739911"/>
                <a:gd name="connsiteX28" fmla="*/ 3428860 w 3449702"/>
                <a:gd name="connsiteY28" fmla="*/ 594463 h 2739911"/>
                <a:gd name="connsiteX29" fmla="*/ 3421603 w 3449702"/>
                <a:gd name="connsiteY29" fmla="*/ 162663 h 2739911"/>
                <a:gd name="connsiteX30" fmla="*/ 3416160 w 3449702"/>
                <a:gd name="connsiteY30" fmla="*/ 61062 h 2739911"/>
                <a:gd name="connsiteX31" fmla="*/ 3412531 w 3449702"/>
                <a:gd name="connsiteY31" fmla="*/ 28406 h 2739911"/>
                <a:gd name="connsiteX32" fmla="*/ 3410716 w 3449702"/>
                <a:gd name="connsiteY32" fmla="*/ 26591 h 2739911"/>
                <a:gd name="connsiteX33" fmla="*/ 3423417 w 3449702"/>
                <a:gd name="connsiteY33" fmla="*/ 1192 h 2739911"/>
                <a:gd name="connsiteX34" fmla="*/ 3163975 w 3449702"/>
                <a:gd name="connsiteY34" fmla="*/ 64692 h 2739911"/>
                <a:gd name="connsiteX35" fmla="*/ 2612431 w 3449702"/>
                <a:gd name="connsiteY35" fmla="*/ 213463 h 2739911"/>
                <a:gd name="connsiteX36" fmla="*/ 2467288 w 3449702"/>
                <a:gd name="connsiteY36" fmla="*/ 266078 h 2739911"/>
                <a:gd name="connsiteX37" fmla="*/ 2195146 w 3449702"/>
                <a:gd name="connsiteY37" fmla="*/ 374935 h 2739911"/>
                <a:gd name="connsiteX38" fmla="*/ 1861317 w 3449702"/>
                <a:gd name="connsiteY38" fmla="*/ 492862 h 2739911"/>
                <a:gd name="connsiteX39" fmla="*/ 1532931 w 3449702"/>
                <a:gd name="connsiteY39" fmla="*/ 639820 h 2739911"/>
                <a:gd name="connsiteX40" fmla="*/ 1262603 w 3449702"/>
                <a:gd name="connsiteY40" fmla="*/ 768635 h 2739911"/>
                <a:gd name="connsiteX41" fmla="*/ 1126532 w 3449702"/>
                <a:gd name="connsiteY41" fmla="*/ 828506 h 2739911"/>
                <a:gd name="connsiteX42" fmla="*/ 716503 w 3449702"/>
                <a:gd name="connsiteY42" fmla="*/ 1040778 h 2739911"/>
                <a:gd name="connsiteX43" fmla="*/ 496975 w 3449702"/>
                <a:gd name="connsiteY43" fmla="*/ 1171406 h 2739911"/>
                <a:gd name="connsiteX44" fmla="*/ 386303 w 3449702"/>
                <a:gd name="connsiteY44" fmla="*/ 1253049 h 2739911"/>
                <a:gd name="connsiteX45" fmla="*/ 339132 w 3449702"/>
                <a:gd name="connsiteY45" fmla="*/ 1300221 h 2739911"/>
                <a:gd name="connsiteX46" fmla="*/ 301032 w 3449702"/>
                <a:gd name="connsiteY46" fmla="*/ 1327435 h 2739911"/>
                <a:gd name="connsiteX47" fmla="*/ 223017 w 3449702"/>
                <a:gd name="connsiteY47" fmla="*/ 1372792 h 2739911"/>
                <a:gd name="connsiteX48" fmla="*/ 141375 w 3449702"/>
                <a:gd name="connsiteY48" fmla="*/ 1443549 h 2739911"/>
                <a:gd name="connsiteX49" fmla="*/ 43403 w 3449702"/>
                <a:gd name="connsiteY49" fmla="*/ 1508863 h 2739911"/>
                <a:gd name="connsiteX50" fmla="*/ 21631 w 3449702"/>
                <a:gd name="connsiteY50" fmla="*/ 1541520 h 2739911"/>
                <a:gd name="connsiteX51" fmla="*/ 32517 w 3449702"/>
                <a:gd name="connsiteY51" fmla="*/ 1552406 h 2739911"/>
                <a:gd name="connsiteX0" fmla="*/ 32517 w 3449702"/>
                <a:gd name="connsiteY0" fmla="*/ 1539276 h 2726781"/>
                <a:gd name="connsiteX1" fmla="*/ 32517 w 3449702"/>
                <a:gd name="connsiteY1" fmla="*/ 2090819 h 2726781"/>
                <a:gd name="connsiteX2" fmla="*/ 36146 w 3449702"/>
                <a:gd name="connsiteY2" fmla="*/ 2335747 h 2726781"/>
                <a:gd name="connsiteX3" fmla="*/ 30703 w 3449702"/>
                <a:gd name="connsiteY3" fmla="*/ 2499033 h 2726781"/>
                <a:gd name="connsiteX4" fmla="*/ 21632 w 3449702"/>
                <a:gd name="connsiteY4" fmla="*/ 2644176 h 2726781"/>
                <a:gd name="connsiteX5" fmla="*/ 30703 w 3449702"/>
                <a:gd name="connsiteY5" fmla="*/ 2675019 h 2726781"/>
                <a:gd name="connsiteX6" fmla="*/ 27074 w 3449702"/>
                <a:gd name="connsiteY6" fmla="*/ 2704047 h 2726781"/>
                <a:gd name="connsiteX7" fmla="*/ 39774 w 3449702"/>
                <a:gd name="connsiteY7" fmla="*/ 2698605 h 2726781"/>
                <a:gd name="connsiteX8" fmla="*/ 520560 w 3449702"/>
                <a:gd name="connsiteY8" fmla="*/ 2704047 h 2726781"/>
                <a:gd name="connsiteX9" fmla="*/ 986832 w 3449702"/>
                <a:gd name="connsiteY9" fmla="*/ 2713119 h 2726781"/>
                <a:gd name="connsiteX10" fmla="*/ 1418631 w 3449702"/>
                <a:gd name="connsiteY10" fmla="*/ 2722191 h 2726781"/>
                <a:gd name="connsiteX11" fmla="*/ 1585545 w 3449702"/>
                <a:gd name="connsiteY11" fmla="*/ 2716747 h 2726781"/>
                <a:gd name="connsiteX12" fmla="*/ 1814146 w 3449702"/>
                <a:gd name="connsiteY12" fmla="*/ 2714933 h 2726781"/>
                <a:gd name="connsiteX13" fmla="*/ 1950217 w 3449702"/>
                <a:gd name="connsiteY13" fmla="*/ 2714934 h 2726781"/>
                <a:gd name="connsiteX14" fmla="*/ 2131645 w 3449702"/>
                <a:gd name="connsiteY14" fmla="*/ 2705862 h 2726781"/>
                <a:gd name="connsiteX15" fmla="*/ 2296746 w 3449702"/>
                <a:gd name="connsiteY15" fmla="*/ 2725819 h 2726781"/>
                <a:gd name="connsiteX16" fmla="*/ 2470917 w 3449702"/>
                <a:gd name="connsiteY16" fmla="*/ 2704048 h 2726781"/>
                <a:gd name="connsiteX17" fmla="*/ 2659603 w 3449702"/>
                <a:gd name="connsiteY17" fmla="*/ 2700418 h 2726781"/>
                <a:gd name="connsiteX18" fmla="*/ 2944446 w 3449702"/>
                <a:gd name="connsiteY18" fmla="*/ 2702233 h 2726781"/>
                <a:gd name="connsiteX19" fmla="*/ 3140389 w 3449702"/>
                <a:gd name="connsiteY19" fmla="*/ 2698605 h 2726781"/>
                <a:gd name="connsiteX20" fmla="*/ 3245617 w 3449702"/>
                <a:gd name="connsiteY20" fmla="*/ 2693162 h 2726781"/>
                <a:gd name="connsiteX21" fmla="*/ 3436117 w 3449702"/>
                <a:gd name="connsiteY21" fmla="*/ 2691347 h 2726781"/>
                <a:gd name="connsiteX22" fmla="*/ 3434303 w 3449702"/>
                <a:gd name="connsiteY22" fmla="*/ 2698605 h 2726781"/>
                <a:gd name="connsiteX23" fmla="*/ 3434303 w 3449702"/>
                <a:gd name="connsiteY23" fmla="*/ 2602447 h 2726781"/>
                <a:gd name="connsiteX24" fmla="*/ 3434303 w 3449702"/>
                <a:gd name="connsiteY24" fmla="*/ 2537133 h 2726781"/>
                <a:gd name="connsiteX25" fmla="*/ 3439746 w 3449702"/>
                <a:gd name="connsiteY25" fmla="*/ 2237775 h 2726781"/>
                <a:gd name="connsiteX26" fmla="*/ 3434303 w 3449702"/>
                <a:gd name="connsiteY26" fmla="*/ 1677162 h 2726781"/>
                <a:gd name="connsiteX27" fmla="*/ 3425232 w 3449702"/>
                <a:gd name="connsiteY27" fmla="*/ 1308862 h 2726781"/>
                <a:gd name="connsiteX28" fmla="*/ 3428860 w 3449702"/>
                <a:gd name="connsiteY28" fmla="*/ 581333 h 2726781"/>
                <a:gd name="connsiteX29" fmla="*/ 3421603 w 3449702"/>
                <a:gd name="connsiteY29" fmla="*/ 149533 h 2726781"/>
                <a:gd name="connsiteX30" fmla="*/ 3416160 w 3449702"/>
                <a:gd name="connsiteY30" fmla="*/ 47932 h 2726781"/>
                <a:gd name="connsiteX31" fmla="*/ 3412531 w 3449702"/>
                <a:gd name="connsiteY31" fmla="*/ 15276 h 2726781"/>
                <a:gd name="connsiteX32" fmla="*/ 3410716 w 3449702"/>
                <a:gd name="connsiteY32" fmla="*/ 13461 h 2726781"/>
                <a:gd name="connsiteX33" fmla="*/ 3387132 w 3449702"/>
                <a:gd name="connsiteY33" fmla="*/ 2576 h 2726781"/>
                <a:gd name="connsiteX34" fmla="*/ 3163975 w 3449702"/>
                <a:gd name="connsiteY34" fmla="*/ 51562 h 2726781"/>
                <a:gd name="connsiteX35" fmla="*/ 2612431 w 3449702"/>
                <a:gd name="connsiteY35" fmla="*/ 200333 h 2726781"/>
                <a:gd name="connsiteX36" fmla="*/ 2467288 w 3449702"/>
                <a:gd name="connsiteY36" fmla="*/ 252948 h 2726781"/>
                <a:gd name="connsiteX37" fmla="*/ 2195146 w 3449702"/>
                <a:gd name="connsiteY37" fmla="*/ 361805 h 2726781"/>
                <a:gd name="connsiteX38" fmla="*/ 1861317 w 3449702"/>
                <a:gd name="connsiteY38" fmla="*/ 479732 h 2726781"/>
                <a:gd name="connsiteX39" fmla="*/ 1532931 w 3449702"/>
                <a:gd name="connsiteY39" fmla="*/ 626690 h 2726781"/>
                <a:gd name="connsiteX40" fmla="*/ 1262603 w 3449702"/>
                <a:gd name="connsiteY40" fmla="*/ 755505 h 2726781"/>
                <a:gd name="connsiteX41" fmla="*/ 1126532 w 3449702"/>
                <a:gd name="connsiteY41" fmla="*/ 815376 h 2726781"/>
                <a:gd name="connsiteX42" fmla="*/ 716503 w 3449702"/>
                <a:gd name="connsiteY42" fmla="*/ 1027648 h 2726781"/>
                <a:gd name="connsiteX43" fmla="*/ 496975 w 3449702"/>
                <a:gd name="connsiteY43" fmla="*/ 1158276 h 2726781"/>
                <a:gd name="connsiteX44" fmla="*/ 386303 w 3449702"/>
                <a:gd name="connsiteY44" fmla="*/ 1239919 h 2726781"/>
                <a:gd name="connsiteX45" fmla="*/ 339132 w 3449702"/>
                <a:gd name="connsiteY45" fmla="*/ 1287091 h 2726781"/>
                <a:gd name="connsiteX46" fmla="*/ 301032 w 3449702"/>
                <a:gd name="connsiteY46" fmla="*/ 1314305 h 2726781"/>
                <a:gd name="connsiteX47" fmla="*/ 223017 w 3449702"/>
                <a:gd name="connsiteY47" fmla="*/ 1359662 h 2726781"/>
                <a:gd name="connsiteX48" fmla="*/ 141375 w 3449702"/>
                <a:gd name="connsiteY48" fmla="*/ 1430419 h 2726781"/>
                <a:gd name="connsiteX49" fmla="*/ 43403 w 3449702"/>
                <a:gd name="connsiteY49" fmla="*/ 1495733 h 2726781"/>
                <a:gd name="connsiteX50" fmla="*/ 21631 w 3449702"/>
                <a:gd name="connsiteY50" fmla="*/ 1528390 h 2726781"/>
                <a:gd name="connsiteX51" fmla="*/ 32517 w 3449702"/>
                <a:gd name="connsiteY51" fmla="*/ 1539276 h 27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9702" h="2726781">
                  <a:moveTo>
                    <a:pt x="32517" y="1539276"/>
                  </a:moveTo>
                  <a:cubicBezTo>
                    <a:pt x="34331" y="1633014"/>
                    <a:pt x="31912" y="1958074"/>
                    <a:pt x="32517" y="2090819"/>
                  </a:cubicBezTo>
                  <a:cubicBezTo>
                    <a:pt x="33122" y="2223564"/>
                    <a:pt x="36448" y="2267711"/>
                    <a:pt x="36146" y="2335747"/>
                  </a:cubicBezTo>
                  <a:cubicBezTo>
                    <a:pt x="35844" y="2403783"/>
                    <a:pt x="33122" y="2447628"/>
                    <a:pt x="30703" y="2499033"/>
                  </a:cubicBezTo>
                  <a:cubicBezTo>
                    <a:pt x="28284" y="2550438"/>
                    <a:pt x="21632" y="2614845"/>
                    <a:pt x="21632" y="2644176"/>
                  </a:cubicBezTo>
                  <a:cubicBezTo>
                    <a:pt x="21632" y="2673507"/>
                    <a:pt x="29796" y="2665041"/>
                    <a:pt x="30703" y="2675019"/>
                  </a:cubicBezTo>
                  <a:cubicBezTo>
                    <a:pt x="31610" y="2684997"/>
                    <a:pt x="25562" y="2700116"/>
                    <a:pt x="27074" y="2704047"/>
                  </a:cubicBezTo>
                  <a:cubicBezTo>
                    <a:pt x="28586" y="2707978"/>
                    <a:pt x="-42474" y="2698605"/>
                    <a:pt x="39774" y="2698605"/>
                  </a:cubicBezTo>
                  <a:cubicBezTo>
                    <a:pt x="122022" y="2698605"/>
                    <a:pt x="362717" y="2701628"/>
                    <a:pt x="520560" y="2704047"/>
                  </a:cubicBezTo>
                  <a:lnTo>
                    <a:pt x="986832" y="2713119"/>
                  </a:lnTo>
                  <a:cubicBezTo>
                    <a:pt x="1130765" y="2716143"/>
                    <a:pt x="1275276" y="2735424"/>
                    <a:pt x="1418631" y="2722191"/>
                  </a:cubicBezTo>
                  <a:cubicBezTo>
                    <a:pt x="1517744" y="2713042"/>
                    <a:pt x="1519626" y="2717957"/>
                    <a:pt x="1585545" y="2716747"/>
                  </a:cubicBezTo>
                  <a:cubicBezTo>
                    <a:pt x="1651464" y="2715537"/>
                    <a:pt x="1756089" y="2713119"/>
                    <a:pt x="1814146" y="2714933"/>
                  </a:cubicBezTo>
                  <a:cubicBezTo>
                    <a:pt x="1848617" y="2711305"/>
                    <a:pt x="1897301" y="2716446"/>
                    <a:pt x="1950217" y="2714934"/>
                  </a:cubicBezTo>
                  <a:cubicBezTo>
                    <a:pt x="2003133" y="2713422"/>
                    <a:pt x="2083327" y="2713058"/>
                    <a:pt x="2131645" y="2705862"/>
                  </a:cubicBezTo>
                  <a:lnTo>
                    <a:pt x="2296746" y="2725819"/>
                  </a:lnTo>
                  <a:cubicBezTo>
                    <a:pt x="2336488" y="2720635"/>
                    <a:pt x="2410441" y="2708281"/>
                    <a:pt x="2470917" y="2704048"/>
                  </a:cubicBezTo>
                  <a:cubicBezTo>
                    <a:pt x="2531393" y="2699815"/>
                    <a:pt x="2580682" y="2700720"/>
                    <a:pt x="2659603" y="2700418"/>
                  </a:cubicBezTo>
                  <a:cubicBezTo>
                    <a:pt x="2738524" y="2700116"/>
                    <a:pt x="2808375" y="2707676"/>
                    <a:pt x="2944446" y="2702233"/>
                  </a:cubicBezTo>
                  <a:lnTo>
                    <a:pt x="3140389" y="2698605"/>
                  </a:lnTo>
                  <a:lnTo>
                    <a:pt x="3245617" y="2693162"/>
                  </a:lnTo>
                  <a:cubicBezTo>
                    <a:pt x="3312746" y="2694976"/>
                    <a:pt x="3404669" y="2690440"/>
                    <a:pt x="3436117" y="2691347"/>
                  </a:cubicBezTo>
                  <a:cubicBezTo>
                    <a:pt x="3467565" y="2692254"/>
                    <a:pt x="3434605" y="2713422"/>
                    <a:pt x="3434303" y="2698605"/>
                  </a:cubicBezTo>
                  <a:cubicBezTo>
                    <a:pt x="3434001" y="2683788"/>
                    <a:pt x="3434303" y="2629359"/>
                    <a:pt x="3434303" y="2602447"/>
                  </a:cubicBezTo>
                  <a:cubicBezTo>
                    <a:pt x="3434303" y="2575535"/>
                    <a:pt x="3427046" y="2562533"/>
                    <a:pt x="3434303" y="2537133"/>
                  </a:cubicBezTo>
                  <a:cubicBezTo>
                    <a:pt x="3445564" y="2278137"/>
                    <a:pt x="3439746" y="2381103"/>
                    <a:pt x="3439746" y="2237775"/>
                  </a:cubicBezTo>
                  <a:cubicBezTo>
                    <a:pt x="3439746" y="2094447"/>
                    <a:pt x="3425530" y="1940338"/>
                    <a:pt x="3434303" y="1677162"/>
                  </a:cubicBezTo>
                  <a:cubicBezTo>
                    <a:pt x="3436117" y="1559234"/>
                    <a:pt x="3426139" y="1491500"/>
                    <a:pt x="3425232" y="1308862"/>
                  </a:cubicBezTo>
                  <a:cubicBezTo>
                    <a:pt x="3424325" y="1126224"/>
                    <a:pt x="3414308" y="1512610"/>
                    <a:pt x="3428860" y="581333"/>
                  </a:cubicBezTo>
                  <a:cubicBezTo>
                    <a:pt x="3425231" y="414419"/>
                    <a:pt x="3423720" y="238433"/>
                    <a:pt x="3421603" y="149533"/>
                  </a:cubicBezTo>
                  <a:cubicBezTo>
                    <a:pt x="3419486" y="60633"/>
                    <a:pt x="3417672" y="70308"/>
                    <a:pt x="3416160" y="47932"/>
                  </a:cubicBezTo>
                  <a:cubicBezTo>
                    <a:pt x="3414648" y="25556"/>
                    <a:pt x="3413438" y="21021"/>
                    <a:pt x="3412531" y="15276"/>
                  </a:cubicBezTo>
                  <a:cubicBezTo>
                    <a:pt x="3411624" y="9531"/>
                    <a:pt x="3423416" y="18904"/>
                    <a:pt x="3410716" y="13461"/>
                  </a:cubicBezTo>
                  <a:cubicBezTo>
                    <a:pt x="3403266" y="2285"/>
                    <a:pt x="3428256" y="-3774"/>
                    <a:pt x="3387132" y="2576"/>
                  </a:cubicBezTo>
                  <a:cubicBezTo>
                    <a:pt x="3346009" y="8926"/>
                    <a:pt x="3293092" y="18603"/>
                    <a:pt x="3163975" y="51562"/>
                  </a:cubicBezTo>
                  <a:cubicBezTo>
                    <a:pt x="3034858" y="84522"/>
                    <a:pt x="2831109" y="134336"/>
                    <a:pt x="2612431" y="200333"/>
                  </a:cubicBezTo>
                  <a:cubicBezTo>
                    <a:pt x="2559817" y="223919"/>
                    <a:pt x="2536835" y="226036"/>
                    <a:pt x="2467288" y="252948"/>
                  </a:cubicBezTo>
                  <a:cubicBezTo>
                    <a:pt x="2397741" y="279860"/>
                    <a:pt x="2296141" y="324008"/>
                    <a:pt x="2195146" y="361805"/>
                  </a:cubicBezTo>
                  <a:cubicBezTo>
                    <a:pt x="2094151" y="399602"/>
                    <a:pt x="1971686" y="435585"/>
                    <a:pt x="1861317" y="479732"/>
                  </a:cubicBezTo>
                  <a:cubicBezTo>
                    <a:pt x="1750948" y="523879"/>
                    <a:pt x="1632717" y="580728"/>
                    <a:pt x="1532931" y="626690"/>
                  </a:cubicBezTo>
                  <a:cubicBezTo>
                    <a:pt x="1433145" y="672652"/>
                    <a:pt x="1330336" y="724057"/>
                    <a:pt x="1262603" y="755505"/>
                  </a:cubicBezTo>
                  <a:cubicBezTo>
                    <a:pt x="1194870" y="786953"/>
                    <a:pt x="1217549" y="770019"/>
                    <a:pt x="1126532" y="815376"/>
                  </a:cubicBezTo>
                  <a:cubicBezTo>
                    <a:pt x="1035515" y="860733"/>
                    <a:pt x="821429" y="970498"/>
                    <a:pt x="716503" y="1027648"/>
                  </a:cubicBezTo>
                  <a:cubicBezTo>
                    <a:pt x="611577" y="1084798"/>
                    <a:pt x="552008" y="1122898"/>
                    <a:pt x="496975" y="1158276"/>
                  </a:cubicBezTo>
                  <a:cubicBezTo>
                    <a:pt x="441942" y="1193655"/>
                    <a:pt x="412610" y="1218450"/>
                    <a:pt x="386303" y="1239919"/>
                  </a:cubicBezTo>
                  <a:cubicBezTo>
                    <a:pt x="359996" y="1261388"/>
                    <a:pt x="353344" y="1274693"/>
                    <a:pt x="339132" y="1287091"/>
                  </a:cubicBezTo>
                  <a:cubicBezTo>
                    <a:pt x="324920" y="1299489"/>
                    <a:pt x="366865" y="1259443"/>
                    <a:pt x="301032" y="1314305"/>
                  </a:cubicBezTo>
                  <a:cubicBezTo>
                    <a:pt x="295589" y="1325191"/>
                    <a:pt x="249626" y="1340310"/>
                    <a:pt x="223017" y="1359662"/>
                  </a:cubicBezTo>
                  <a:cubicBezTo>
                    <a:pt x="196408" y="1379014"/>
                    <a:pt x="144265" y="1405855"/>
                    <a:pt x="141375" y="1430419"/>
                  </a:cubicBezTo>
                  <a:cubicBezTo>
                    <a:pt x="96018" y="1470333"/>
                    <a:pt x="51604" y="1459599"/>
                    <a:pt x="43403" y="1495733"/>
                  </a:cubicBezTo>
                  <a:cubicBezTo>
                    <a:pt x="42500" y="1507172"/>
                    <a:pt x="25490" y="1517584"/>
                    <a:pt x="21631" y="1528390"/>
                  </a:cubicBezTo>
                  <a:cubicBezTo>
                    <a:pt x="16417" y="1542988"/>
                    <a:pt x="30703" y="1445538"/>
                    <a:pt x="32517" y="1539276"/>
                  </a:cubicBez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直接箭头连接符 18">
              <a:extLst>
                <a:ext uri="{FF2B5EF4-FFF2-40B4-BE49-F238E27FC236}">
                  <a16:creationId xmlns:a16="http://schemas.microsoft.com/office/drawing/2014/main" id="{4B9B2B3E-E1CA-4059-A5B5-A7900FF6F6B7}"/>
                </a:ext>
              </a:extLst>
            </p:cNvPr>
            <p:cNvCxnSpPr>
              <a:cxnSpLocks/>
            </p:cNvCxnSpPr>
            <p:nvPr/>
          </p:nvCxnSpPr>
          <p:spPr>
            <a:xfrm flipH="1" flipV="1">
              <a:off x="5817580" y="2743200"/>
              <a:ext cx="1573820" cy="9821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04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326BA1-B53C-4461-8FA2-512265BF2FF6}"/>
              </a:ext>
            </a:extLst>
          </p:cNvPr>
          <p:cNvPicPr>
            <a:picLocks noChangeAspect="1"/>
          </p:cNvPicPr>
          <p:nvPr/>
        </p:nvPicPr>
        <p:blipFill>
          <a:blip r:embed="rId3"/>
          <a:stretch>
            <a:fillRect/>
          </a:stretch>
        </p:blipFill>
        <p:spPr>
          <a:xfrm>
            <a:off x="391314" y="304800"/>
            <a:ext cx="8361372" cy="5912434"/>
          </a:xfrm>
          <a:prstGeom prst="rect">
            <a:avLst/>
          </a:prstGeom>
        </p:spPr>
      </p:pic>
      <p:sp>
        <p:nvSpPr>
          <p:cNvPr id="2" name="灯片编号占位符 1">
            <a:extLst>
              <a:ext uri="{FF2B5EF4-FFF2-40B4-BE49-F238E27FC236}">
                <a16:creationId xmlns:a16="http://schemas.microsoft.com/office/drawing/2014/main" id="{713A257B-F723-4A79-9627-492C7B1640D5}"/>
              </a:ext>
            </a:extLst>
          </p:cNvPr>
          <p:cNvSpPr>
            <a:spLocks noGrp="1"/>
          </p:cNvSpPr>
          <p:nvPr>
            <p:ph type="sldNum" sz="quarter" idx="12"/>
          </p:nvPr>
        </p:nvSpPr>
        <p:spPr/>
        <p:txBody>
          <a:bodyPr/>
          <a:lstStyle/>
          <a:p>
            <a:fld id="{C462427C-90CD-4661-B725-C3D658441D48}" type="slidenum">
              <a:rPr lang="en-US" smtClean="0"/>
              <a:t>53</a:t>
            </a:fld>
            <a:endParaRPr lang="en-US"/>
          </a:p>
        </p:txBody>
      </p:sp>
      <p:sp>
        <p:nvSpPr>
          <p:cNvPr id="4" name="文本框 3">
            <a:extLst>
              <a:ext uri="{FF2B5EF4-FFF2-40B4-BE49-F238E27FC236}">
                <a16:creationId xmlns:a16="http://schemas.microsoft.com/office/drawing/2014/main" id="{A6219913-353E-4986-B70D-92AFFAE65284}"/>
              </a:ext>
            </a:extLst>
          </p:cNvPr>
          <p:cNvSpPr txBox="1"/>
          <p:nvPr/>
        </p:nvSpPr>
        <p:spPr>
          <a:xfrm rot="10800000">
            <a:off x="1905001" y="4114800"/>
            <a:ext cx="461665" cy="425758"/>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a</a:t>
            </a:r>
            <a:r>
              <a:rPr lang="en-US" dirty="0">
                <a:latin typeface="Times" panose="02020603050405020304" pitchFamily="18" charset="0"/>
              </a:rPr>
              <a:t>)</a:t>
            </a:r>
          </a:p>
        </p:txBody>
      </p:sp>
      <p:sp>
        <p:nvSpPr>
          <p:cNvPr id="5" name="文本框 4">
            <a:extLst>
              <a:ext uri="{FF2B5EF4-FFF2-40B4-BE49-F238E27FC236}">
                <a16:creationId xmlns:a16="http://schemas.microsoft.com/office/drawing/2014/main" id="{2E36A5E2-19B8-4601-B4B3-03208AA15F42}"/>
              </a:ext>
            </a:extLst>
          </p:cNvPr>
          <p:cNvSpPr txBox="1"/>
          <p:nvPr/>
        </p:nvSpPr>
        <p:spPr>
          <a:xfrm rot="10800000">
            <a:off x="2590801" y="3875334"/>
            <a:ext cx="461665" cy="696666"/>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a+</a:t>
            </a:r>
            <a:r>
              <a:rPr lang="en-US" dirty="0">
                <a:latin typeface="Times" panose="02020603050405020304" pitchFamily="18" charset="0"/>
              </a:rPr>
              <a:t>1)</a:t>
            </a:r>
          </a:p>
        </p:txBody>
      </p:sp>
      <p:sp>
        <p:nvSpPr>
          <p:cNvPr id="6" name="文本框 5">
            <a:extLst>
              <a:ext uri="{FF2B5EF4-FFF2-40B4-BE49-F238E27FC236}">
                <a16:creationId xmlns:a16="http://schemas.microsoft.com/office/drawing/2014/main" id="{043C1F54-E6EA-49EE-B11C-ACF355C22334}"/>
              </a:ext>
            </a:extLst>
          </p:cNvPr>
          <p:cNvSpPr txBox="1"/>
          <p:nvPr/>
        </p:nvSpPr>
        <p:spPr>
          <a:xfrm rot="10800000">
            <a:off x="4641505" y="4010788"/>
            <a:ext cx="461665" cy="425758"/>
          </a:xfrm>
          <a:prstGeom prst="rect">
            <a:avLst/>
          </a:prstGeom>
          <a:noFill/>
        </p:spPr>
        <p:txBody>
          <a:bodyPr vert="eaVert" wrap="none" rtlCol="0">
            <a:spAutoFit/>
          </a:bodyPr>
          <a:lstStyle/>
          <a:p>
            <a:r>
              <a:rPr lang="en-US" i="1" dirty="0">
                <a:latin typeface="Times" panose="02020603050405020304" pitchFamily="18" charset="0"/>
              </a:rPr>
              <a:t>f</a:t>
            </a:r>
            <a:r>
              <a:rPr lang="en-US" dirty="0">
                <a:latin typeface="Times" panose="02020603050405020304" pitchFamily="18" charset="0"/>
              </a:rPr>
              <a:t>(</a:t>
            </a:r>
            <a:r>
              <a:rPr lang="en-US" i="1" dirty="0">
                <a:latin typeface="Times" panose="02020603050405020304" pitchFamily="18" charset="0"/>
              </a:rPr>
              <a:t>b</a:t>
            </a:r>
            <a:r>
              <a:rPr lang="en-US" dirty="0">
                <a:latin typeface="Times" panose="02020603050405020304" pitchFamily="18" charset="0"/>
              </a:rPr>
              <a:t>)</a:t>
            </a:r>
          </a:p>
        </p:txBody>
      </p:sp>
    </p:spTree>
    <p:extLst>
      <p:ext uri="{BB962C8B-B14F-4D97-AF65-F5344CB8AC3E}">
        <p14:creationId xmlns:p14="http://schemas.microsoft.com/office/powerpoint/2010/main" val="550866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B63BDD-DACF-4AB1-A800-FBCAF1E300A1}"/>
              </a:ext>
            </a:extLst>
          </p:cNvPr>
          <p:cNvPicPr>
            <a:picLocks noChangeAspect="1"/>
          </p:cNvPicPr>
          <p:nvPr/>
        </p:nvPicPr>
        <p:blipFill>
          <a:blip r:embed="rId3"/>
          <a:stretch>
            <a:fillRect/>
          </a:stretch>
        </p:blipFill>
        <p:spPr>
          <a:xfrm>
            <a:off x="9013" y="304799"/>
            <a:ext cx="9201851" cy="6416675"/>
          </a:xfrm>
          <a:prstGeom prst="rect">
            <a:avLst/>
          </a:prstGeom>
        </p:spPr>
      </p:pic>
      <p:sp>
        <p:nvSpPr>
          <p:cNvPr id="2" name="灯片编号占位符 1">
            <a:extLst>
              <a:ext uri="{FF2B5EF4-FFF2-40B4-BE49-F238E27FC236}">
                <a16:creationId xmlns:a16="http://schemas.microsoft.com/office/drawing/2014/main" id="{3BA9F160-E0FD-4186-92E9-F1D73611E522}"/>
              </a:ext>
            </a:extLst>
          </p:cNvPr>
          <p:cNvSpPr>
            <a:spLocks noGrp="1"/>
          </p:cNvSpPr>
          <p:nvPr>
            <p:ph type="sldNum" sz="quarter" idx="12"/>
          </p:nvPr>
        </p:nvSpPr>
        <p:spPr/>
        <p:txBody>
          <a:bodyPr/>
          <a:lstStyle/>
          <a:p>
            <a:fld id="{C462427C-90CD-4661-B725-C3D658441D48}" type="slidenum">
              <a:rPr lang="en-US" smtClean="0"/>
              <a:t>54</a:t>
            </a:fld>
            <a:endParaRPr lang="en-US"/>
          </a:p>
        </p:txBody>
      </p:sp>
      <p:grpSp>
        <p:nvGrpSpPr>
          <p:cNvPr id="8" name="组合 7">
            <a:extLst>
              <a:ext uri="{FF2B5EF4-FFF2-40B4-BE49-F238E27FC236}">
                <a16:creationId xmlns:a16="http://schemas.microsoft.com/office/drawing/2014/main" id="{E861CAF0-9D0C-4491-A6FA-0698B95670B7}"/>
              </a:ext>
            </a:extLst>
          </p:cNvPr>
          <p:cNvGrpSpPr/>
          <p:nvPr/>
        </p:nvGrpSpPr>
        <p:grpSpPr>
          <a:xfrm>
            <a:off x="4953000" y="1143000"/>
            <a:ext cx="4142726" cy="1825081"/>
            <a:chOff x="4953000" y="1143000"/>
            <a:chExt cx="4142726" cy="1825081"/>
          </a:xfrm>
        </p:grpSpPr>
        <p:pic>
          <p:nvPicPr>
            <p:cNvPr id="5" name="图片 4">
              <a:extLst>
                <a:ext uri="{FF2B5EF4-FFF2-40B4-BE49-F238E27FC236}">
                  <a16:creationId xmlns:a16="http://schemas.microsoft.com/office/drawing/2014/main" id="{6FDCF508-785E-43CB-B99D-7A3F0AA87651}"/>
                </a:ext>
              </a:extLst>
            </p:cNvPr>
            <p:cNvPicPr>
              <a:picLocks noChangeAspect="1"/>
            </p:cNvPicPr>
            <p:nvPr/>
          </p:nvPicPr>
          <p:blipFill>
            <a:blip r:embed="rId4"/>
            <a:stretch>
              <a:fillRect/>
            </a:stretch>
          </p:blipFill>
          <p:spPr>
            <a:xfrm>
              <a:off x="4953000" y="1143000"/>
              <a:ext cx="4142726" cy="1825081"/>
            </a:xfrm>
            <a:prstGeom prst="rect">
              <a:avLst/>
            </a:prstGeom>
          </p:spPr>
        </p:pic>
        <p:pic>
          <p:nvPicPr>
            <p:cNvPr id="7" name="图片 6">
              <a:extLst>
                <a:ext uri="{FF2B5EF4-FFF2-40B4-BE49-F238E27FC236}">
                  <a16:creationId xmlns:a16="http://schemas.microsoft.com/office/drawing/2014/main" id="{EAD7330B-C2A2-4A54-9483-1F0930A3C129}"/>
                </a:ext>
              </a:extLst>
            </p:cNvPr>
            <p:cNvPicPr>
              <a:picLocks noChangeAspect="1"/>
            </p:cNvPicPr>
            <p:nvPr/>
          </p:nvPicPr>
          <p:blipFill>
            <a:blip r:embed="rId5"/>
            <a:stretch>
              <a:fillRect/>
            </a:stretch>
          </p:blipFill>
          <p:spPr>
            <a:xfrm>
              <a:off x="5169488" y="2133600"/>
              <a:ext cx="533400" cy="533400"/>
            </a:xfrm>
            <a:prstGeom prst="rect">
              <a:avLst/>
            </a:prstGeom>
          </p:spPr>
        </p:pic>
      </p:grpSp>
    </p:spTree>
    <p:extLst>
      <p:ext uri="{BB962C8B-B14F-4D97-AF65-F5344CB8AC3E}">
        <p14:creationId xmlns:p14="http://schemas.microsoft.com/office/powerpoint/2010/main" val="56235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81FA2F-13CD-4ABC-80EA-30ED23B1D406}"/>
              </a:ext>
            </a:extLst>
          </p:cNvPr>
          <p:cNvPicPr>
            <a:picLocks noChangeAspect="1"/>
          </p:cNvPicPr>
          <p:nvPr/>
        </p:nvPicPr>
        <p:blipFill>
          <a:blip r:embed="rId3"/>
          <a:stretch>
            <a:fillRect/>
          </a:stretch>
        </p:blipFill>
        <p:spPr>
          <a:xfrm>
            <a:off x="113945" y="354950"/>
            <a:ext cx="8953855" cy="6225502"/>
          </a:xfrm>
          <a:prstGeom prst="rect">
            <a:avLst/>
          </a:prstGeom>
        </p:spPr>
      </p:pic>
      <p:sp>
        <p:nvSpPr>
          <p:cNvPr id="2" name="灯片编号占位符 1">
            <a:extLst>
              <a:ext uri="{FF2B5EF4-FFF2-40B4-BE49-F238E27FC236}">
                <a16:creationId xmlns:a16="http://schemas.microsoft.com/office/drawing/2014/main" id="{2462C446-2456-4C94-8D9B-7809B62D2895}"/>
              </a:ext>
            </a:extLst>
          </p:cNvPr>
          <p:cNvSpPr>
            <a:spLocks noGrp="1"/>
          </p:cNvSpPr>
          <p:nvPr>
            <p:ph type="sldNum" sz="quarter" idx="12"/>
          </p:nvPr>
        </p:nvSpPr>
        <p:spPr/>
        <p:txBody>
          <a:bodyPr/>
          <a:lstStyle/>
          <a:p>
            <a:fld id="{C462427C-90CD-4661-B725-C3D658441D48}" type="slidenum">
              <a:rPr lang="en-US" smtClean="0"/>
              <a:t>55</a:t>
            </a:fld>
            <a:endParaRPr lang="en-US"/>
          </a:p>
        </p:txBody>
      </p:sp>
    </p:spTree>
    <p:extLst>
      <p:ext uri="{BB962C8B-B14F-4D97-AF65-F5344CB8AC3E}">
        <p14:creationId xmlns:p14="http://schemas.microsoft.com/office/powerpoint/2010/main" val="383294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txBox="1">
            <a:spLocks/>
          </p:cNvSpPr>
          <p:nvPr/>
        </p:nvSpPr>
        <p:spPr bwMode="auto">
          <a:xfrm>
            <a:off x="6705600" y="63976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en-US" altLang="zh-CN" dirty="0"/>
          </a:p>
        </p:txBody>
      </p:sp>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1"/>
            <a:ext cx="8229600" cy="4495800"/>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dirty="0">
                <a:latin typeface="华文细黑" pitchFamily="2" charset="-122"/>
                <a:ea typeface="华文细黑" pitchFamily="2" charset="-122"/>
              </a:rPr>
              <a:t>1    </a:t>
            </a:r>
            <a:r>
              <a:rPr lang="zh-CN" altLang="en-US" dirty="0">
                <a:latin typeface="华文细黑" pitchFamily="2" charset="-122"/>
                <a:ea typeface="华文细黑" pitchFamily="2" charset="-122"/>
              </a:rPr>
              <a:t>课程设置 </a:t>
            </a:r>
          </a:p>
          <a:p>
            <a:pPr marL="609600" indent="-609600">
              <a:spcBef>
                <a:spcPts val="568"/>
              </a:spcBef>
              <a:buFontTx/>
              <a:buAutoNum type="arabicPlain" startAt="2"/>
            </a:pPr>
            <a:r>
              <a:rPr lang="zh-CN" altLang="en-US" dirty="0">
                <a:latin typeface="华文细黑" pitchFamily="2" charset="-122"/>
                <a:ea typeface="华文细黑" pitchFamily="2" charset="-122"/>
              </a:rPr>
              <a:t>计算机算法与复杂性分析简介</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背景知识</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b="1" dirty="0">
                <a:solidFill>
                  <a:srgbClr val="002060"/>
                </a:solidFill>
                <a:latin typeface="华文细黑" pitchFamily="2" charset="-122"/>
                <a:ea typeface="华文细黑" pitchFamily="2" charset="-122"/>
              </a:rPr>
              <a:t>基本数据结构</a:t>
            </a:r>
            <a:endParaRPr lang="en-US" altLang="zh-CN" b="1" dirty="0">
              <a:solidFill>
                <a:srgbClr val="002060"/>
              </a:solidFill>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604396" y="3442625"/>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D4B4C8F-B16E-443D-80CC-8F5B0F9086BF}"/>
              </a:ext>
            </a:extLst>
          </p:cNvPr>
          <p:cNvSpPr>
            <a:spLocks noGrp="1"/>
          </p:cNvSpPr>
          <p:nvPr>
            <p:ph type="sldNum" sz="quarter" idx="12"/>
          </p:nvPr>
        </p:nvSpPr>
        <p:spPr/>
        <p:txBody>
          <a:bodyPr/>
          <a:lstStyle/>
          <a:p>
            <a:fld id="{C462427C-90CD-4661-B725-C3D658441D48}" type="slidenum">
              <a:rPr lang="en-US" smtClean="0"/>
              <a:t>56</a:t>
            </a:fld>
            <a:endParaRPr lang="en-US"/>
          </a:p>
        </p:txBody>
      </p:sp>
      <p:pic>
        <p:nvPicPr>
          <p:cNvPr id="4" name="图片 3">
            <a:extLst>
              <a:ext uri="{FF2B5EF4-FFF2-40B4-BE49-F238E27FC236}">
                <a16:creationId xmlns:a16="http://schemas.microsoft.com/office/drawing/2014/main" id="{F671CCB2-86C7-429E-9E9A-8F4A25F00342}"/>
              </a:ext>
            </a:extLst>
          </p:cNvPr>
          <p:cNvPicPr>
            <a:picLocks noChangeAspect="1"/>
          </p:cNvPicPr>
          <p:nvPr/>
        </p:nvPicPr>
        <p:blipFill>
          <a:blip r:embed="rId3"/>
          <a:stretch>
            <a:fillRect/>
          </a:stretch>
        </p:blipFill>
        <p:spPr>
          <a:xfrm>
            <a:off x="1219200" y="4000501"/>
            <a:ext cx="1814292" cy="1281112"/>
          </a:xfrm>
          <a:prstGeom prst="rect">
            <a:avLst/>
          </a:prstGeom>
        </p:spPr>
      </p:pic>
    </p:spTree>
    <p:extLst>
      <p:ext uri="{BB962C8B-B14F-4D97-AF65-F5344CB8AC3E}">
        <p14:creationId xmlns:p14="http://schemas.microsoft.com/office/powerpoint/2010/main" val="365917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FA06C8-A942-4217-88C2-0DD7FFAADFD1}"/>
              </a:ext>
            </a:extLst>
          </p:cNvPr>
          <p:cNvPicPr>
            <a:picLocks noChangeAspect="1"/>
          </p:cNvPicPr>
          <p:nvPr/>
        </p:nvPicPr>
        <p:blipFill>
          <a:blip r:embed="rId3"/>
          <a:stretch>
            <a:fillRect/>
          </a:stretch>
        </p:blipFill>
        <p:spPr>
          <a:xfrm>
            <a:off x="0" y="88459"/>
            <a:ext cx="9144000" cy="6544690"/>
          </a:xfrm>
          <a:prstGeom prst="rect">
            <a:avLst/>
          </a:prstGeom>
        </p:spPr>
      </p:pic>
      <p:sp>
        <p:nvSpPr>
          <p:cNvPr id="2" name="灯片编号占位符 1">
            <a:extLst>
              <a:ext uri="{FF2B5EF4-FFF2-40B4-BE49-F238E27FC236}">
                <a16:creationId xmlns:a16="http://schemas.microsoft.com/office/drawing/2014/main" id="{D17DBD5C-F0E1-4C2F-90C1-70969564146C}"/>
              </a:ext>
            </a:extLst>
          </p:cNvPr>
          <p:cNvSpPr>
            <a:spLocks noGrp="1"/>
          </p:cNvSpPr>
          <p:nvPr>
            <p:ph type="sldNum" sz="quarter" idx="12"/>
          </p:nvPr>
        </p:nvSpPr>
        <p:spPr/>
        <p:txBody>
          <a:bodyPr/>
          <a:lstStyle/>
          <a:p>
            <a:fld id="{C462427C-90CD-4661-B725-C3D658441D48}" type="slidenum">
              <a:rPr lang="en-US" smtClean="0"/>
              <a:t>57</a:t>
            </a:fld>
            <a:endParaRPr lang="en-US"/>
          </a:p>
        </p:txBody>
      </p:sp>
      <p:sp>
        <p:nvSpPr>
          <p:cNvPr id="5" name="文本框 4">
            <a:extLst>
              <a:ext uri="{FF2B5EF4-FFF2-40B4-BE49-F238E27FC236}">
                <a16:creationId xmlns:a16="http://schemas.microsoft.com/office/drawing/2014/main" id="{1CC56905-5761-4BE0-9BBE-400451840FF8}"/>
              </a:ext>
            </a:extLst>
          </p:cNvPr>
          <p:cNvSpPr txBox="1"/>
          <p:nvPr/>
        </p:nvSpPr>
        <p:spPr>
          <a:xfrm>
            <a:off x="457200" y="1720840"/>
            <a:ext cx="8382000" cy="4601260"/>
          </a:xfrm>
          <a:prstGeom prst="rect">
            <a:avLst/>
          </a:prstGeom>
          <a:solidFill>
            <a:srgbClr val="FFC000"/>
          </a:solidFill>
          <a:ln w="50800">
            <a:solidFill>
              <a:srgbClr val="FF0000"/>
            </a:solidFill>
          </a:ln>
        </p:spPr>
        <p:txBody>
          <a:bodyPr wrap="square">
            <a:spAutoFit/>
          </a:bodyPr>
          <a:lstStyle/>
          <a:p>
            <a:pPr algn="ctr">
              <a:spcBef>
                <a:spcPts val="1200"/>
              </a:spcBef>
            </a:pPr>
            <a:r>
              <a:rPr lang="zh-CN" altLang="en-US" sz="2600" b="1" i="0" kern="1200" dirty="0">
                <a:solidFill>
                  <a:schemeClr val="tx1"/>
                </a:solidFill>
                <a:effectLst/>
                <a:latin typeface="华文细黑" panose="02010600040101010101" pitchFamily="2" charset="-122"/>
                <a:ea typeface="华文细黑" panose="02010600040101010101" pitchFamily="2" charset="-122"/>
              </a:rPr>
              <a:t>链表与数组的区别</a:t>
            </a:r>
          </a:p>
          <a:p>
            <a:pPr>
              <a:spcBef>
                <a:spcPts val="1200"/>
              </a:spcBef>
            </a:pPr>
            <a:r>
              <a:rPr lang="zh-CN" altLang="en-US" sz="2400" b="0" i="0" kern="1200" dirty="0">
                <a:solidFill>
                  <a:schemeClr val="tx1"/>
                </a:solidFill>
                <a:effectLst/>
                <a:latin typeface="Times" panose="02020603050405020304" pitchFamily="18" charset="0"/>
                <a:ea typeface="华文细黑" panose="02010600040101010101" pitchFamily="2" charset="-122"/>
              </a:rPr>
              <a:t>链表和数组都是线性表，两者主要区别如下：</a:t>
            </a:r>
          </a:p>
          <a:p>
            <a:pPr marL="342900"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数组静态分配内存，链表动态分配内存</a:t>
            </a:r>
            <a:endParaRPr lang="en-US" altLang="zh-CN" sz="2200" b="0" i="0" kern="1200" dirty="0">
              <a:solidFill>
                <a:schemeClr val="tx1"/>
              </a:solidFill>
              <a:effectLst/>
              <a:latin typeface="Times" panose="02020603050405020304" pitchFamily="18" charset="0"/>
              <a:ea typeface="华文细黑" panose="02010600040101010101" pitchFamily="2" charset="-122"/>
            </a:endParaRPr>
          </a:p>
          <a:p>
            <a:pPr marL="800100" lvl="1"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更进一步说，数组不容易拓展，但链表容易拓展。</a:t>
            </a:r>
          </a:p>
          <a:p>
            <a:pPr marL="342900"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数组在内存中连续，链表不连续；</a:t>
            </a:r>
            <a:endParaRPr lang="en-US" altLang="zh-CN" sz="2200" b="0" i="0" kern="1200" dirty="0">
              <a:solidFill>
                <a:schemeClr val="tx1"/>
              </a:solidFill>
              <a:effectLst/>
              <a:latin typeface="Times" panose="02020603050405020304" pitchFamily="18" charset="0"/>
              <a:ea typeface="华文细黑" panose="02010600040101010101" pitchFamily="2" charset="-122"/>
            </a:endParaRPr>
          </a:p>
          <a:p>
            <a:pPr marL="800100" lvl="1"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更进一步说，数组可能会造成内存浪费，但链表的内存利用率高；</a:t>
            </a:r>
          </a:p>
          <a:p>
            <a:pPr marL="342900"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数组利用下标定位某元素，时间复杂度为</a:t>
            </a:r>
            <a:r>
              <a:rPr lang="en-US" altLang="zh-CN" sz="2200" b="0" i="1" kern="1200" dirty="0">
                <a:solidFill>
                  <a:schemeClr val="tx1"/>
                </a:solidFill>
                <a:effectLst/>
                <a:latin typeface="Times" panose="02020603050405020304" pitchFamily="18" charset="0"/>
                <a:ea typeface="华文细黑" panose="02010600040101010101" pitchFamily="2" charset="-122"/>
              </a:rPr>
              <a:t>O</a:t>
            </a:r>
            <a:r>
              <a:rPr lang="en-US" altLang="zh-CN" sz="2200" b="0" i="0" kern="1200" dirty="0">
                <a:solidFill>
                  <a:schemeClr val="tx1"/>
                </a:solidFill>
                <a:effectLst/>
                <a:latin typeface="Times" panose="02020603050405020304" pitchFamily="18" charset="0"/>
                <a:ea typeface="华文细黑" panose="02010600040101010101" pitchFamily="2" charset="-122"/>
              </a:rPr>
              <a:t>(1)</a:t>
            </a:r>
            <a:r>
              <a:rPr lang="zh-CN" altLang="en-US" sz="2200" b="0" i="0" kern="1200" dirty="0">
                <a:solidFill>
                  <a:schemeClr val="tx1"/>
                </a:solidFill>
                <a:effectLst/>
                <a:latin typeface="Times" panose="02020603050405020304" pitchFamily="18" charset="0"/>
                <a:ea typeface="华文细黑" panose="02010600040101010101" pitchFamily="2" charset="-122"/>
              </a:rPr>
              <a:t>，链表的时间复杂度则是</a:t>
            </a:r>
            <a:r>
              <a:rPr lang="en-US" altLang="zh-CN" sz="2200" b="0" i="1" kern="1200" dirty="0">
                <a:solidFill>
                  <a:schemeClr val="tx1"/>
                </a:solidFill>
                <a:effectLst/>
                <a:latin typeface="Times" panose="02020603050405020304" pitchFamily="18" charset="0"/>
                <a:ea typeface="华文细黑" panose="02010600040101010101" pitchFamily="2" charset="-122"/>
              </a:rPr>
              <a:t>O</a:t>
            </a:r>
            <a:r>
              <a:rPr lang="en-US" altLang="zh-CN" sz="2200" b="0" i="0" kern="1200" dirty="0">
                <a:solidFill>
                  <a:schemeClr val="tx1"/>
                </a:solidFill>
                <a:effectLst/>
                <a:latin typeface="Times" panose="02020603050405020304" pitchFamily="18" charset="0"/>
                <a:ea typeface="华文细黑" panose="02010600040101010101" pitchFamily="2" charset="-122"/>
              </a:rPr>
              <a:t>(</a:t>
            </a:r>
            <a:r>
              <a:rPr lang="en-US" altLang="zh-CN" sz="2200" b="0" i="1" kern="1200" dirty="0">
                <a:solidFill>
                  <a:schemeClr val="tx1"/>
                </a:solidFill>
                <a:effectLst/>
                <a:latin typeface="Times" panose="02020603050405020304" pitchFamily="18" charset="0"/>
                <a:ea typeface="华文细黑" panose="02010600040101010101" pitchFamily="2" charset="-122"/>
              </a:rPr>
              <a:t>n</a:t>
            </a:r>
            <a:r>
              <a:rPr lang="en-US" altLang="zh-CN" sz="2200" b="0" i="0" kern="1200" dirty="0">
                <a:solidFill>
                  <a:schemeClr val="tx1"/>
                </a:solidFill>
                <a:effectLst/>
                <a:latin typeface="Times" panose="02020603050405020304" pitchFamily="18" charset="0"/>
                <a:ea typeface="华文细黑" panose="02010600040101010101" pitchFamily="2" charset="-122"/>
              </a:rPr>
              <a:t>)</a:t>
            </a:r>
          </a:p>
          <a:p>
            <a:pPr marL="800100" lvl="1"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即</a:t>
            </a:r>
            <a:r>
              <a:rPr lang="en-US" altLang="zh-CN" sz="2200" b="0" i="0" kern="1200" dirty="0">
                <a:solidFill>
                  <a:schemeClr val="tx1"/>
                </a:solidFill>
                <a:effectLst/>
                <a:latin typeface="Times" panose="02020603050405020304" pitchFamily="18" charset="0"/>
                <a:ea typeface="华文细黑" panose="02010600040101010101" pitchFamily="2" charset="-122"/>
              </a:rPr>
              <a:t>, </a:t>
            </a:r>
            <a:r>
              <a:rPr lang="zh-CN" altLang="en-US" sz="2200" b="0" i="0" kern="1200" dirty="0">
                <a:solidFill>
                  <a:schemeClr val="tx1"/>
                </a:solidFill>
                <a:effectLst/>
                <a:latin typeface="Times" panose="02020603050405020304" pitchFamily="18" charset="0"/>
                <a:ea typeface="华文细黑" panose="02010600040101010101" pitchFamily="2" charset="-122"/>
              </a:rPr>
              <a:t>随机性查找方面，数组比链表快。</a:t>
            </a:r>
          </a:p>
          <a:p>
            <a:pPr marL="342900" indent="-342900">
              <a:spcBef>
                <a:spcPts val="600"/>
              </a:spcBef>
              <a:buFont typeface="Arial" panose="020B0604020202020204" pitchFamily="34" charset="0"/>
              <a:buChar char="•"/>
            </a:pPr>
            <a:r>
              <a:rPr lang="zh-CN" altLang="en-US" sz="2200" b="0" i="0" kern="1200" dirty="0">
                <a:solidFill>
                  <a:schemeClr val="tx1"/>
                </a:solidFill>
                <a:effectLst/>
                <a:latin typeface="Times" panose="02020603050405020304" pitchFamily="18" charset="0"/>
                <a:ea typeface="华文细黑" panose="02010600040101010101" pitchFamily="2" charset="-122"/>
              </a:rPr>
              <a:t>在数组中进行插入和删除操作的时间是</a:t>
            </a:r>
            <a:r>
              <a:rPr lang="en-US" altLang="zh-CN" sz="2200" b="0" i="1" kern="1200" dirty="0">
                <a:solidFill>
                  <a:schemeClr val="tx1"/>
                </a:solidFill>
                <a:effectLst/>
                <a:latin typeface="Times" panose="02020603050405020304" pitchFamily="18" charset="0"/>
                <a:ea typeface="华文细黑" panose="02010600040101010101" pitchFamily="2" charset="-122"/>
              </a:rPr>
              <a:t>O</a:t>
            </a:r>
            <a:r>
              <a:rPr lang="en-US" altLang="zh-CN" sz="2200" b="0" i="0" kern="1200" dirty="0">
                <a:solidFill>
                  <a:schemeClr val="tx1"/>
                </a:solidFill>
                <a:effectLst/>
                <a:latin typeface="Times" panose="02020603050405020304" pitchFamily="18" charset="0"/>
                <a:ea typeface="华文细黑" panose="02010600040101010101" pitchFamily="2" charset="-122"/>
              </a:rPr>
              <a:t>(</a:t>
            </a:r>
            <a:r>
              <a:rPr lang="en-US" altLang="zh-CN" sz="2200" b="0" i="1" kern="1200" dirty="0">
                <a:solidFill>
                  <a:schemeClr val="tx1"/>
                </a:solidFill>
                <a:effectLst/>
                <a:latin typeface="Times" panose="02020603050405020304" pitchFamily="18" charset="0"/>
                <a:ea typeface="华文细黑" panose="02010600040101010101" pitchFamily="2" charset="-122"/>
              </a:rPr>
              <a:t>n</a:t>
            </a:r>
            <a:r>
              <a:rPr lang="en-US" altLang="zh-CN" sz="2200" b="0" i="0" kern="1200" dirty="0">
                <a:solidFill>
                  <a:schemeClr val="tx1"/>
                </a:solidFill>
                <a:effectLst/>
                <a:latin typeface="Times" panose="02020603050405020304" pitchFamily="18" charset="0"/>
                <a:ea typeface="华文细黑" panose="02010600040101010101" pitchFamily="2" charset="-122"/>
              </a:rPr>
              <a:t>)</a:t>
            </a:r>
            <a:r>
              <a:rPr lang="zh-CN" altLang="en-US" sz="2200" b="0" i="0" kern="1200" dirty="0">
                <a:solidFill>
                  <a:schemeClr val="tx1"/>
                </a:solidFill>
                <a:effectLst/>
                <a:latin typeface="Times" panose="02020603050405020304" pitchFamily="18" charset="0"/>
                <a:ea typeface="华文细黑" panose="02010600040101010101" pitchFamily="2" charset="-122"/>
              </a:rPr>
              <a:t>，链表是</a:t>
            </a:r>
            <a:r>
              <a:rPr lang="en-US" altLang="zh-CN" sz="2200" b="0" i="1" kern="1200" dirty="0">
                <a:solidFill>
                  <a:schemeClr val="tx1"/>
                </a:solidFill>
                <a:effectLst/>
                <a:latin typeface="Times" panose="02020603050405020304" pitchFamily="18" charset="0"/>
                <a:ea typeface="华文细黑" panose="02010600040101010101" pitchFamily="2" charset="-122"/>
              </a:rPr>
              <a:t>O</a:t>
            </a:r>
            <a:r>
              <a:rPr lang="en-US" altLang="zh-CN" sz="2200" b="0" i="0" kern="1200" dirty="0">
                <a:solidFill>
                  <a:schemeClr val="tx1"/>
                </a:solidFill>
                <a:effectLst/>
                <a:latin typeface="Times" panose="02020603050405020304" pitchFamily="18" charset="0"/>
                <a:ea typeface="华文细黑" panose="02010600040101010101" pitchFamily="2" charset="-122"/>
              </a:rPr>
              <a:t>(1)</a:t>
            </a:r>
            <a:r>
              <a:rPr lang="zh-CN" altLang="en-US" sz="2200" b="0" i="0" kern="1200" dirty="0">
                <a:solidFill>
                  <a:schemeClr val="tx1"/>
                </a:solidFill>
                <a:effectLst/>
                <a:latin typeface="Times" panose="02020603050405020304" pitchFamily="18" charset="0"/>
                <a:ea typeface="华文细黑" panose="02010600040101010101" pitchFamily="2" charset="-122"/>
              </a:rPr>
              <a:t>。</a:t>
            </a:r>
          </a:p>
        </p:txBody>
      </p:sp>
    </p:spTree>
    <p:extLst>
      <p:ext uri="{BB962C8B-B14F-4D97-AF65-F5344CB8AC3E}">
        <p14:creationId xmlns:p14="http://schemas.microsoft.com/office/powerpoint/2010/main" val="330175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18DBE0-D31D-4282-AE32-F979A54249E4}"/>
              </a:ext>
            </a:extLst>
          </p:cNvPr>
          <p:cNvPicPr>
            <a:picLocks noChangeAspect="1"/>
          </p:cNvPicPr>
          <p:nvPr/>
        </p:nvPicPr>
        <p:blipFill>
          <a:blip r:embed="rId3"/>
          <a:stretch>
            <a:fillRect/>
          </a:stretch>
        </p:blipFill>
        <p:spPr>
          <a:xfrm>
            <a:off x="10587" y="228599"/>
            <a:ext cx="9153621" cy="6324601"/>
          </a:xfrm>
          <a:prstGeom prst="rect">
            <a:avLst/>
          </a:prstGeom>
        </p:spPr>
      </p:pic>
      <p:sp>
        <p:nvSpPr>
          <p:cNvPr id="2" name="灯片编号占位符 1">
            <a:extLst>
              <a:ext uri="{FF2B5EF4-FFF2-40B4-BE49-F238E27FC236}">
                <a16:creationId xmlns:a16="http://schemas.microsoft.com/office/drawing/2014/main" id="{CE742704-E451-4693-838F-C47258A40BF1}"/>
              </a:ext>
            </a:extLst>
          </p:cNvPr>
          <p:cNvSpPr>
            <a:spLocks noGrp="1"/>
          </p:cNvSpPr>
          <p:nvPr>
            <p:ph type="sldNum" sz="quarter" idx="12"/>
          </p:nvPr>
        </p:nvSpPr>
        <p:spPr/>
        <p:txBody>
          <a:bodyPr/>
          <a:lstStyle/>
          <a:p>
            <a:fld id="{C462427C-90CD-4661-B725-C3D658441D48}" type="slidenum">
              <a:rPr lang="en-US" smtClean="0"/>
              <a:t>58</a:t>
            </a:fld>
            <a:endParaRPr lang="en-US"/>
          </a:p>
        </p:txBody>
      </p:sp>
      <p:cxnSp>
        <p:nvCxnSpPr>
          <p:cNvPr id="5" name="直接连接符 4">
            <a:extLst>
              <a:ext uri="{FF2B5EF4-FFF2-40B4-BE49-F238E27FC236}">
                <a16:creationId xmlns:a16="http://schemas.microsoft.com/office/drawing/2014/main" id="{9E82186B-A667-46EA-8423-9E6E724E5CAA}"/>
              </a:ext>
            </a:extLst>
          </p:cNvPr>
          <p:cNvCxnSpPr/>
          <p:nvPr/>
        </p:nvCxnSpPr>
        <p:spPr>
          <a:xfrm>
            <a:off x="2362200" y="2819400"/>
            <a:ext cx="990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572B285-DEB7-4E2A-A600-123AC8A7B224}"/>
              </a:ext>
            </a:extLst>
          </p:cNvPr>
          <p:cNvSpPr txBox="1"/>
          <p:nvPr/>
        </p:nvSpPr>
        <p:spPr>
          <a:xfrm>
            <a:off x="685800" y="5589896"/>
            <a:ext cx="8084264" cy="769441"/>
          </a:xfrm>
          <a:prstGeom prst="rect">
            <a:avLst/>
          </a:prstGeom>
          <a:noFill/>
        </p:spPr>
        <p:txBody>
          <a:bodyPr wrap="none" rtlCol="0">
            <a:spAutoFit/>
          </a:bodyPr>
          <a:lstStyle/>
          <a:p>
            <a:r>
              <a:rPr lang="zh-CN" altLang="en-US" sz="2200" dirty="0">
                <a:latin typeface="楷体" panose="02010609060101010101" pitchFamily="49" charset="-122"/>
                <a:ea typeface="楷体" panose="02010609060101010101" pitchFamily="49" charset="-122"/>
              </a:rPr>
              <a:t>堆栈在递归操作中经常用到，比如归并排序、快排序、深度优先</a:t>
            </a:r>
            <a:endParaRPr lang="en-US" altLang="zh-CN" sz="2200" dirty="0">
              <a:latin typeface="楷体" panose="02010609060101010101" pitchFamily="49" charset="-122"/>
              <a:ea typeface="楷体" panose="02010609060101010101" pitchFamily="49" charset="-122"/>
            </a:endParaRPr>
          </a:p>
          <a:p>
            <a:r>
              <a:rPr lang="zh-CN" altLang="en-US" sz="2200" dirty="0">
                <a:latin typeface="楷体" panose="02010609060101010101" pitchFamily="49" charset="-122"/>
                <a:ea typeface="楷体" panose="02010609060101010101" pitchFamily="49" charset="-122"/>
              </a:rPr>
              <a:t>搜索等运算中</a:t>
            </a:r>
            <a:endParaRPr lang="en-US" sz="2200"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9042D431-AEE7-4CBC-A092-5048447C3FC1}"/>
              </a:ext>
            </a:extLst>
          </p:cNvPr>
          <p:cNvPicPr>
            <a:picLocks noChangeAspect="1"/>
          </p:cNvPicPr>
          <p:nvPr/>
        </p:nvPicPr>
        <p:blipFill>
          <a:blip r:embed="rId4"/>
          <a:stretch>
            <a:fillRect/>
          </a:stretch>
        </p:blipFill>
        <p:spPr>
          <a:xfrm>
            <a:off x="206120" y="5468481"/>
            <a:ext cx="552450" cy="619124"/>
          </a:xfrm>
          <a:prstGeom prst="rect">
            <a:avLst/>
          </a:prstGeom>
        </p:spPr>
      </p:pic>
    </p:spTree>
    <p:extLst>
      <p:ext uri="{BB962C8B-B14F-4D97-AF65-F5344CB8AC3E}">
        <p14:creationId xmlns:p14="http://schemas.microsoft.com/office/powerpoint/2010/main" val="1208378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446201-A921-4A95-8819-838F63BE324B}"/>
              </a:ext>
            </a:extLst>
          </p:cNvPr>
          <p:cNvSpPr>
            <a:spLocks noGrp="1"/>
          </p:cNvSpPr>
          <p:nvPr>
            <p:ph type="sldNum" sz="quarter" idx="12"/>
          </p:nvPr>
        </p:nvSpPr>
        <p:spPr/>
        <p:txBody>
          <a:bodyPr/>
          <a:lstStyle/>
          <a:p>
            <a:fld id="{C462427C-90CD-4661-B725-C3D658441D48}" type="slidenum">
              <a:rPr lang="en-US" smtClean="0"/>
              <a:t>59</a:t>
            </a:fld>
            <a:endParaRPr lang="en-US"/>
          </a:p>
        </p:txBody>
      </p:sp>
      <p:pic>
        <p:nvPicPr>
          <p:cNvPr id="5" name="图片 4">
            <a:extLst>
              <a:ext uri="{FF2B5EF4-FFF2-40B4-BE49-F238E27FC236}">
                <a16:creationId xmlns:a16="http://schemas.microsoft.com/office/drawing/2014/main" id="{685A3D68-93A1-409E-91C0-AD955FDD47E0}"/>
              </a:ext>
            </a:extLst>
          </p:cNvPr>
          <p:cNvPicPr>
            <a:picLocks noChangeAspect="1"/>
          </p:cNvPicPr>
          <p:nvPr/>
        </p:nvPicPr>
        <p:blipFill>
          <a:blip r:embed="rId3"/>
          <a:stretch>
            <a:fillRect/>
          </a:stretch>
        </p:blipFill>
        <p:spPr>
          <a:xfrm>
            <a:off x="0" y="0"/>
            <a:ext cx="9144000" cy="5604387"/>
          </a:xfrm>
          <a:prstGeom prst="rect">
            <a:avLst/>
          </a:prstGeom>
        </p:spPr>
      </p:pic>
    </p:spTree>
    <p:extLst>
      <p:ext uri="{BB962C8B-B14F-4D97-AF65-F5344CB8AC3E}">
        <p14:creationId xmlns:p14="http://schemas.microsoft.com/office/powerpoint/2010/main" val="3339866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457200" y="1156607"/>
            <a:ext cx="8229600" cy="5273675"/>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pPr>
            <a:r>
              <a:rPr lang="zh-CN" altLang="en-US" dirty="0">
                <a:latin typeface="华文细黑" pitchFamily="2" charset="-122"/>
                <a:ea typeface="华文细黑" pitchFamily="2" charset="-122"/>
              </a:rPr>
              <a:t>考核方式</a:t>
            </a:r>
            <a:endParaRPr lang="en-US" altLang="zh-CN" dirty="0">
              <a:latin typeface="华文细黑" pitchFamily="2" charset="-122"/>
              <a:ea typeface="华文细黑" pitchFamily="2" charset="-122"/>
            </a:endParaRPr>
          </a:p>
          <a:p>
            <a:pPr lvl="1">
              <a:lnSpc>
                <a:spcPct val="90000"/>
              </a:lnSpc>
            </a:pPr>
            <a:r>
              <a:rPr lang="zh-CN" altLang="en-US" dirty="0">
                <a:latin typeface="华文细黑" pitchFamily="2" charset="-122"/>
                <a:ea typeface="华文细黑" pitchFamily="2" charset="-122"/>
              </a:rPr>
              <a:t>期末考试：</a:t>
            </a:r>
            <a:r>
              <a:rPr lang="en-US" altLang="zh-CN" dirty="0">
                <a:latin typeface="华文细黑" pitchFamily="2" charset="-122"/>
                <a:ea typeface="华文细黑" pitchFamily="2" charset="-122"/>
              </a:rPr>
              <a:t>70%</a:t>
            </a:r>
            <a:r>
              <a:rPr lang="zh-CN" altLang="en-US" dirty="0">
                <a:latin typeface="华文细黑" pitchFamily="2" charset="-122"/>
                <a:ea typeface="华文细黑" pitchFamily="2" charset="-122"/>
              </a:rPr>
              <a:t>，</a:t>
            </a:r>
            <a:r>
              <a:rPr lang="zh-CN" altLang="en-US" dirty="0">
                <a:solidFill>
                  <a:srgbClr val="FF0000"/>
                </a:solidFill>
                <a:latin typeface="华文细黑" pitchFamily="2" charset="-122"/>
                <a:ea typeface="华文细黑" pitchFamily="2" charset="-122"/>
              </a:rPr>
              <a:t>闭卷</a:t>
            </a:r>
            <a:r>
              <a:rPr lang="zh-CN" altLang="en-US" dirty="0">
                <a:latin typeface="华文细黑" pitchFamily="2" charset="-122"/>
                <a:ea typeface="华文细黑" pitchFamily="2" charset="-122"/>
              </a:rPr>
              <a:t>考试</a:t>
            </a:r>
            <a:r>
              <a:rPr lang="en-US" altLang="zh-CN" dirty="0">
                <a:latin typeface="华文细黑" pitchFamily="2" charset="-122"/>
                <a:ea typeface="华文细黑" pitchFamily="2" charset="-122"/>
              </a:rPr>
              <a:t>【</a:t>
            </a:r>
            <a:r>
              <a:rPr lang="zh-CN" altLang="en-US" dirty="0">
                <a:highlight>
                  <a:srgbClr val="FFFF00"/>
                </a:highlight>
                <a:latin typeface="华文细黑" pitchFamily="2" charset="-122"/>
                <a:ea typeface="华文细黑" pitchFamily="2" charset="-122"/>
              </a:rPr>
              <a:t>学科核心课</a:t>
            </a:r>
            <a:r>
              <a:rPr lang="en-US" altLang="zh-CN" dirty="0">
                <a:latin typeface="华文细黑" pitchFamily="2" charset="-122"/>
                <a:ea typeface="华文细黑" pitchFamily="2" charset="-122"/>
              </a:rPr>
              <a:t>】</a:t>
            </a:r>
          </a:p>
          <a:p>
            <a:pPr lvl="1">
              <a:lnSpc>
                <a:spcPct val="90000"/>
              </a:lnSpc>
            </a:pPr>
            <a:r>
              <a:rPr lang="zh-CN" altLang="en-US" dirty="0">
                <a:latin typeface="华文细黑" pitchFamily="2" charset="-122"/>
                <a:ea typeface="华文细黑" pitchFamily="2" charset="-122"/>
              </a:rPr>
              <a:t>课后作业</a:t>
            </a:r>
            <a:r>
              <a:rPr lang="en-US" altLang="zh-CN" dirty="0">
                <a:latin typeface="华文细黑" pitchFamily="2" charset="-122"/>
                <a:ea typeface="华文细黑" pitchFamily="2" charset="-122"/>
              </a:rPr>
              <a:t>+</a:t>
            </a:r>
            <a:r>
              <a:rPr lang="zh-CN" altLang="en-US" dirty="0">
                <a:latin typeface="华文细黑" pitchFamily="2" charset="-122"/>
                <a:ea typeface="华文细黑" pitchFamily="2" charset="-122"/>
              </a:rPr>
              <a:t>平时考勤：</a:t>
            </a:r>
            <a:r>
              <a:rPr lang="en-US" altLang="zh-CN" dirty="0">
                <a:latin typeface="华文细黑" pitchFamily="2" charset="-122"/>
                <a:ea typeface="华文细黑" pitchFamily="2" charset="-122"/>
              </a:rPr>
              <a:t>30%</a:t>
            </a:r>
          </a:p>
          <a:p>
            <a:pPr lvl="1">
              <a:lnSpc>
                <a:spcPct val="90000"/>
              </a:lnSpc>
            </a:pPr>
            <a:r>
              <a:rPr lang="zh-CN" altLang="en-US" dirty="0">
                <a:latin typeface="华文细黑" pitchFamily="2" charset="-122"/>
                <a:ea typeface="华文细黑" pitchFamily="2" charset="-122"/>
              </a:rPr>
              <a:t>期末成绩</a:t>
            </a:r>
            <a:r>
              <a:rPr lang="en-US" altLang="zh-CN" u="heavy" dirty="0">
                <a:solidFill>
                  <a:srgbClr val="FF0000"/>
                </a:solidFill>
                <a:uFill>
                  <a:solidFill>
                    <a:srgbClr val="0000FF"/>
                  </a:solidFill>
                </a:uFill>
                <a:latin typeface="华文细黑" pitchFamily="2" charset="-122"/>
                <a:ea typeface="华文细黑" pitchFamily="2" charset="-122"/>
              </a:rPr>
              <a:t>max</a:t>
            </a:r>
            <a:r>
              <a:rPr lang="en-US" altLang="zh-CN" u="heavy" dirty="0">
                <a:uFill>
                  <a:solidFill>
                    <a:srgbClr val="0000FF"/>
                  </a:solidFill>
                </a:uFill>
                <a:latin typeface="华文细黑" pitchFamily="2" charset="-122"/>
                <a:ea typeface="华文细黑" pitchFamily="2" charset="-122"/>
              </a:rPr>
              <a:t>{</a:t>
            </a:r>
            <a:r>
              <a:rPr lang="zh-CN" altLang="en-US" u="heavy" dirty="0">
                <a:uFill>
                  <a:solidFill>
                    <a:srgbClr val="0000FF"/>
                  </a:solidFill>
                </a:uFill>
                <a:latin typeface="华文细黑" pitchFamily="2" charset="-122"/>
                <a:ea typeface="华文细黑" pitchFamily="2" charset="-122"/>
              </a:rPr>
              <a:t>考试成绩，</a:t>
            </a:r>
            <a:r>
              <a:rPr lang="en-US" altLang="zh-CN" u="heavy" dirty="0">
                <a:uFill>
                  <a:solidFill>
                    <a:srgbClr val="0000FF"/>
                  </a:solidFill>
                </a:uFill>
                <a:latin typeface="华文细黑" pitchFamily="2" charset="-122"/>
                <a:ea typeface="华文细黑" pitchFamily="2" charset="-122"/>
              </a:rPr>
              <a:t> 70%*</a:t>
            </a:r>
            <a:r>
              <a:rPr lang="zh-CN" altLang="en-US" u="heavy" dirty="0">
                <a:uFill>
                  <a:solidFill>
                    <a:srgbClr val="0000FF"/>
                  </a:solidFill>
                </a:uFill>
                <a:latin typeface="华文细黑" pitchFamily="2" charset="-122"/>
                <a:ea typeface="华文细黑" pitchFamily="2" charset="-122"/>
              </a:rPr>
              <a:t>考试成绩</a:t>
            </a:r>
            <a:r>
              <a:rPr lang="en-US" altLang="zh-CN" u="heavy" dirty="0">
                <a:uFill>
                  <a:solidFill>
                    <a:srgbClr val="0000FF"/>
                  </a:solidFill>
                </a:uFill>
                <a:latin typeface="华文细黑" pitchFamily="2" charset="-122"/>
                <a:ea typeface="华文细黑" pitchFamily="2" charset="-122"/>
              </a:rPr>
              <a:t>+30%</a:t>
            </a:r>
            <a:r>
              <a:rPr lang="zh-CN" altLang="en-US" u="heavy" dirty="0">
                <a:uFill>
                  <a:solidFill>
                    <a:srgbClr val="0000FF"/>
                  </a:solidFill>
                </a:uFill>
                <a:latin typeface="华文细黑" pitchFamily="2" charset="-122"/>
                <a:ea typeface="华文细黑" pitchFamily="2" charset="-122"/>
              </a:rPr>
              <a:t>*平时成绩</a:t>
            </a:r>
            <a:r>
              <a:rPr lang="en-US" altLang="zh-CN" u="heavy" dirty="0">
                <a:uFill>
                  <a:solidFill>
                    <a:srgbClr val="0000FF"/>
                  </a:solidFill>
                </a:uFill>
                <a:latin typeface="华文细黑" pitchFamily="2" charset="-122"/>
                <a:ea typeface="华文细黑" pitchFamily="2" charset="-122"/>
              </a:rPr>
              <a:t>}</a:t>
            </a:r>
          </a:p>
          <a:p>
            <a:pPr>
              <a:lnSpc>
                <a:spcPct val="90000"/>
              </a:lnSpc>
            </a:pPr>
            <a:endParaRPr lang="en-US" altLang="zh-CN" dirty="0">
              <a:latin typeface="华文细黑" pitchFamily="2" charset="-122"/>
              <a:ea typeface="华文细黑" pitchFamily="2" charset="-122"/>
            </a:endParaRPr>
          </a:p>
          <a:p>
            <a:pPr>
              <a:lnSpc>
                <a:spcPct val="90000"/>
              </a:lnSpc>
            </a:pPr>
            <a:r>
              <a:rPr lang="zh-CN" altLang="en-US" dirty="0">
                <a:latin typeface="华文细黑" pitchFamily="2" charset="-122"/>
                <a:ea typeface="华文细黑" pitchFamily="2" charset="-122"/>
              </a:rPr>
              <a:t>任课教师：张宝贤 </a:t>
            </a:r>
            <a:endParaRPr lang="en-US" altLang="zh-CN" dirty="0">
              <a:latin typeface="华文细黑" pitchFamily="2" charset="-122"/>
              <a:ea typeface="华文细黑" pitchFamily="2" charset="-122"/>
            </a:endParaRPr>
          </a:p>
          <a:p>
            <a:pPr lvl="1">
              <a:lnSpc>
                <a:spcPct val="90000"/>
              </a:lnSpc>
            </a:pPr>
            <a:r>
              <a:rPr lang="zh-CN" altLang="en-US" dirty="0">
                <a:latin typeface="华文细黑" pitchFamily="2" charset="-122"/>
                <a:ea typeface="华文细黑" pitchFamily="2" charset="-122"/>
              </a:rPr>
              <a:t>单位信息：国科大人工智能学院，校部</a:t>
            </a:r>
            <a:endParaRPr lang="en-US" altLang="zh-CN" dirty="0">
              <a:latin typeface="华文细黑" pitchFamily="2" charset="-122"/>
              <a:ea typeface="华文细黑" pitchFamily="2" charset="-122"/>
            </a:endParaRPr>
          </a:p>
          <a:p>
            <a:pPr lvl="1">
              <a:lnSpc>
                <a:spcPct val="90000"/>
              </a:lnSpc>
            </a:pPr>
            <a:r>
              <a:rPr lang="zh-CN" altLang="en-US" dirty="0">
                <a:latin typeface="华文细黑" pitchFamily="2" charset="-122"/>
                <a:ea typeface="华文细黑" pitchFamily="2" charset="-122"/>
              </a:rPr>
              <a:t>办公室：国科大玉泉路校区综合楼</a:t>
            </a:r>
            <a:r>
              <a:rPr lang="en-US" altLang="zh-CN" dirty="0">
                <a:latin typeface="华文细黑" pitchFamily="2" charset="-122"/>
                <a:ea typeface="华文细黑" pitchFamily="2" charset="-122"/>
              </a:rPr>
              <a:t>413</a:t>
            </a:r>
          </a:p>
          <a:p>
            <a:pPr lvl="1">
              <a:lnSpc>
                <a:spcPct val="90000"/>
              </a:lnSpc>
            </a:pPr>
            <a:r>
              <a:rPr lang="zh-CN" altLang="en-US" dirty="0">
                <a:latin typeface="华文细黑" pitchFamily="2" charset="-122"/>
                <a:ea typeface="华文细黑" pitchFamily="2" charset="-122"/>
              </a:rPr>
              <a:t>电话：</a:t>
            </a:r>
            <a:r>
              <a:rPr lang="en-US" altLang="zh-CN" dirty="0">
                <a:latin typeface="华文细黑" pitchFamily="2" charset="-122"/>
                <a:ea typeface="华文细黑" pitchFamily="2" charset="-122"/>
              </a:rPr>
              <a:t>010-88256565</a:t>
            </a:r>
          </a:p>
          <a:p>
            <a:pPr lvl="1">
              <a:lnSpc>
                <a:spcPct val="90000"/>
              </a:lnSpc>
            </a:pPr>
            <a:r>
              <a:rPr lang="zh-CN" altLang="en-US" dirty="0">
                <a:latin typeface="华文细黑" pitchFamily="2" charset="-122"/>
                <a:ea typeface="华文细黑" pitchFamily="2" charset="-122"/>
              </a:rPr>
              <a:t>邮件：</a:t>
            </a:r>
            <a:r>
              <a:rPr lang="en-US" altLang="zh-CN" dirty="0">
                <a:latin typeface="华文细黑" pitchFamily="2" charset="-122"/>
                <a:ea typeface="华文细黑" pitchFamily="2" charset="-122"/>
              </a:rPr>
              <a:t>bxzhang@ucas.ac.cn</a:t>
            </a:r>
          </a:p>
        </p:txBody>
      </p:sp>
      <p:pic>
        <p:nvPicPr>
          <p:cNvPr id="4" name="图片 3">
            <a:extLst>
              <a:ext uri="{FF2B5EF4-FFF2-40B4-BE49-F238E27FC236}">
                <a16:creationId xmlns:a16="http://schemas.microsoft.com/office/drawing/2014/main" id="{C151EC3D-E0EF-4A09-9D76-D108BFF65D1E}"/>
              </a:ext>
            </a:extLst>
          </p:cNvPr>
          <p:cNvPicPr>
            <a:picLocks noChangeAspect="1"/>
          </p:cNvPicPr>
          <p:nvPr/>
        </p:nvPicPr>
        <p:blipFill>
          <a:blip r:embed="rId3"/>
          <a:stretch>
            <a:fillRect/>
          </a:stretch>
        </p:blipFill>
        <p:spPr>
          <a:xfrm>
            <a:off x="0" y="152400"/>
            <a:ext cx="9144000" cy="678445"/>
          </a:xfrm>
          <a:prstGeom prst="rect">
            <a:avLst/>
          </a:prstGeom>
        </p:spPr>
      </p:pic>
      <p:sp>
        <p:nvSpPr>
          <p:cNvPr id="6" name="灯片编号占位符 5">
            <a:extLst>
              <a:ext uri="{FF2B5EF4-FFF2-40B4-BE49-F238E27FC236}">
                <a16:creationId xmlns:a16="http://schemas.microsoft.com/office/drawing/2014/main" id="{A501C40F-249C-4A03-977C-0BDB2F5720ED}"/>
              </a:ext>
            </a:extLst>
          </p:cNvPr>
          <p:cNvSpPr>
            <a:spLocks noGrp="1"/>
          </p:cNvSpPr>
          <p:nvPr>
            <p:ph type="sldNum" sz="quarter" idx="12"/>
          </p:nvPr>
        </p:nvSpPr>
        <p:spPr/>
        <p:txBody>
          <a:bodyPr/>
          <a:lstStyle/>
          <a:p>
            <a:fld id="{C462427C-90CD-4661-B725-C3D658441D48}" type="slidenum">
              <a:rPr lang="en-US" smtClean="0"/>
              <a:t>6</a:t>
            </a:fld>
            <a:endParaRPr lang="en-US"/>
          </a:p>
        </p:txBody>
      </p:sp>
    </p:spTree>
    <p:extLst>
      <p:ext uri="{BB962C8B-B14F-4D97-AF65-F5344CB8AC3E}">
        <p14:creationId xmlns:p14="http://schemas.microsoft.com/office/powerpoint/2010/main" val="1245158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5EEF1F4-30AE-4FA2-888B-204528322313}"/>
              </a:ext>
            </a:extLst>
          </p:cNvPr>
          <p:cNvPicPr>
            <a:picLocks noChangeAspect="1"/>
          </p:cNvPicPr>
          <p:nvPr/>
        </p:nvPicPr>
        <p:blipFill>
          <a:blip r:embed="rId3"/>
          <a:stretch>
            <a:fillRect/>
          </a:stretch>
        </p:blipFill>
        <p:spPr>
          <a:xfrm>
            <a:off x="443426" y="441687"/>
            <a:ext cx="8257147" cy="854188"/>
          </a:xfrm>
          <a:prstGeom prst="rect">
            <a:avLst/>
          </a:prstGeom>
        </p:spPr>
      </p:pic>
      <p:pic>
        <p:nvPicPr>
          <p:cNvPr id="8" name="图片 7">
            <a:extLst>
              <a:ext uri="{FF2B5EF4-FFF2-40B4-BE49-F238E27FC236}">
                <a16:creationId xmlns:a16="http://schemas.microsoft.com/office/drawing/2014/main" id="{77C3FB58-23C5-4083-B235-F9C66703E2EE}"/>
              </a:ext>
            </a:extLst>
          </p:cNvPr>
          <p:cNvPicPr>
            <a:picLocks noChangeAspect="1"/>
          </p:cNvPicPr>
          <p:nvPr/>
        </p:nvPicPr>
        <p:blipFill>
          <a:blip r:embed="rId4"/>
          <a:stretch>
            <a:fillRect/>
          </a:stretch>
        </p:blipFill>
        <p:spPr>
          <a:xfrm>
            <a:off x="392741" y="1568057"/>
            <a:ext cx="7319102" cy="712834"/>
          </a:xfrm>
          <a:prstGeom prst="rect">
            <a:avLst/>
          </a:prstGeom>
        </p:spPr>
      </p:pic>
      <p:pic>
        <p:nvPicPr>
          <p:cNvPr id="10" name="图片 9">
            <a:extLst>
              <a:ext uri="{FF2B5EF4-FFF2-40B4-BE49-F238E27FC236}">
                <a16:creationId xmlns:a16="http://schemas.microsoft.com/office/drawing/2014/main" id="{E1B8458A-5FDE-4A32-8648-70C68666503D}"/>
              </a:ext>
            </a:extLst>
          </p:cNvPr>
          <p:cNvPicPr>
            <a:picLocks noChangeAspect="1"/>
          </p:cNvPicPr>
          <p:nvPr/>
        </p:nvPicPr>
        <p:blipFill>
          <a:blip r:embed="rId5"/>
          <a:stretch>
            <a:fillRect/>
          </a:stretch>
        </p:blipFill>
        <p:spPr>
          <a:xfrm>
            <a:off x="304800" y="3124200"/>
            <a:ext cx="8363248" cy="1847344"/>
          </a:xfrm>
          <a:prstGeom prst="rect">
            <a:avLst/>
          </a:prstGeom>
        </p:spPr>
      </p:pic>
      <p:pic>
        <p:nvPicPr>
          <p:cNvPr id="12" name="图片 11">
            <a:extLst>
              <a:ext uri="{FF2B5EF4-FFF2-40B4-BE49-F238E27FC236}">
                <a16:creationId xmlns:a16="http://schemas.microsoft.com/office/drawing/2014/main" id="{38AA9305-6D1F-490E-91DF-20DF099E2761}"/>
              </a:ext>
            </a:extLst>
          </p:cNvPr>
          <p:cNvPicPr>
            <a:picLocks noChangeAspect="1"/>
          </p:cNvPicPr>
          <p:nvPr/>
        </p:nvPicPr>
        <p:blipFill>
          <a:blip r:embed="rId6"/>
          <a:stretch>
            <a:fillRect/>
          </a:stretch>
        </p:blipFill>
        <p:spPr>
          <a:xfrm>
            <a:off x="392741" y="2366369"/>
            <a:ext cx="391556" cy="441756"/>
          </a:xfrm>
          <a:prstGeom prst="rect">
            <a:avLst/>
          </a:prstGeom>
        </p:spPr>
      </p:pic>
      <p:sp>
        <p:nvSpPr>
          <p:cNvPr id="13" name="矩形 12">
            <a:extLst>
              <a:ext uri="{FF2B5EF4-FFF2-40B4-BE49-F238E27FC236}">
                <a16:creationId xmlns:a16="http://schemas.microsoft.com/office/drawing/2014/main" id="{81504825-9EE5-4A75-86A4-F885B275B54C}"/>
              </a:ext>
            </a:extLst>
          </p:cNvPr>
          <p:cNvSpPr/>
          <p:nvPr/>
        </p:nvSpPr>
        <p:spPr>
          <a:xfrm>
            <a:off x="682894" y="2366368"/>
            <a:ext cx="7119986" cy="769441"/>
          </a:xfrm>
          <a:prstGeom prst="rect">
            <a:avLst/>
          </a:prstGeom>
        </p:spPr>
        <p:txBody>
          <a:bodyPr wrap="square">
            <a:spAutoFit/>
          </a:bodyPr>
          <a:lstStyle/>
          <a:p>
            <a:r>
              <a:rPr lang="zh-CN" altLang="en-US" sz="2200" dirty="0">
                <a:latin typeface="Arial" panose="020B0604020202020204" pitchFamily="34" charset="0"/>
                <a:ea typeface="华文楷体" panose="02010600040101010101" pitchFamily="2" charset="-122"/>
                <a:cs typeface="Arial" panose="020B0604020202020204" pitchFamily="34" charset="0"/>
              </a:rPr>
              <a:t>队列只允许在队尾</a:t>
            </a:r>
            <a:r>
              <a:rPr lang="en-US" altLang="zh-CN" sz="2200" dirty="0">
                <a:latin typeface="Arial" panose="020B0604020202020204" pitchFamily="34" charset="0"/>
                <a:ea typeface="华文楷体" panose="02010600040101010101" pitchFamily="2" charset="-122"/>
                <a:cs typeface="Arial" panose="020B0604020202020204" pitchFamily="34" charset="0"/>
              </a:rPr>
              <a:t>(tail)</a:t>
            </a:r>
            <a:r>
              <a:rPr lang="zh-CN" altLang="en-US" sz="2200" dirty="0">
                <a:latin typeface="Arial" panose="020B0604020202020204" pitchFamily="34" charset="0"/>
                <a:ea typeface="华文楷体" panose="02010600040101010101" pitchFamily="2" charset="-122"/>
                <a:cs typeface="Arial" panose="020B0604020202020204" pitchFamily="34" charset="0"/>
              </a:rPr>
              <a:t>进行</a:t>
            </a:r>
            <a:r>
              <a:rPr lang="zh-CN" altLang="en-US" sz="2200" u="sng" dirty="0">
                <a:uFill>
                  <a:solidFill>
                    <a:srgbClr val="FF0000"/>
                  </a:solidFill>
                </a:uFill>
                <a:latin typeface="Arial" panose="020B0604020202020204" pitchFamily="34" charset="0"/>
                <a:ea typeface="华文楷体" panose="02010600040101010101" pitchFamily="2" charset="-122"/>
                <a:cs typeface="Arial" panose="020B0604020202020204" pitchFamily="34" charset="0"/>
              </a:rPr>
              <a:t>插入操作</a:t>
            </a:r>
            <a:r>
              <a:rPr lang="zh-CN" altLang="en-US" sz="2200" dirty="0">
                <a:latin typeface="Arial" panose="020B0604020202020204" pitchFamily="34" charset="0"/>
                <a:ea typeface="华文楷体" panose="02010600040101010101" pitchFamily="2" charset="-122"/>
                <a:cs typeface="Arial" panose="020B0604020202020204" pitchFamily="34" charset="0"/>
              </a:rPr>
              <a:t>，在队头</a:t>
            </a:r>
            <a:r>
              <a:rPr lang="en-US" altLang="zh-CN" sz="2200" dirty="0">
                <a:latin typeface="Arial" panose="020B0604020202020204" pitchFamily="34" charset="0"/>
                <a:ea typeface="华文楷体" panose="02010600040101010101" pitchFamily="2" charset="-122"/>
                <a:cs typeface="Arial" panose="020B0604020202020204" pitchFamily="34" charset="0"/>
              </a:rPr>
              <a:t>(head)</a:t>
            </a:r>
            <a:r>
              <a:rPr lang="zh-CN" altLang="en-US" sz="2200" dirty="0">
                <a:latin typeface="Arial" panose="020B0604020202020204" pitchFamily="34" charset="0"/>
                <a:ea typeface="华文楷体" panose="02010600040101010101" pitchFamily="2" charset="-122"/>
                <a:cs typeface="Arial" panose="020B0604020202020204" pitchFamily="34" charset="0"/>
              </a:rPr>
              <a:t>进行</a:t>
            </a:r>
            <a:r>
              <a:rPr lang="zh-CN" altLang="en-US" sz="2200" u="sng" dirty="0">
                <a:uFill>
                  <a:solidFill>
                    <a:srgbClr val="FF0000"/>
                  </a:solidFill>
                </a:uFill>
                <a:latin typeface="Arial" panose="020B0604020202020204" pitchFamily="34" charset="0"/>
                <a:ea typeface="华文楷体" panose="02010600040101010101" pitchFamily="2" charset="-122"/>
                <a:cs typeface="Arial" panose="020B0604020202020204" pitchFamily="34" charset="0"/>
              </a:rPr>
              <a:t>删除操作</a:t>
            </a:r>
            <a:r>
              <a:rPr lang="zh-CN" altLang="en-US" sz="2200" dirty="0">
                <a:latin typeface="Arial" panose="020B0604020202020204" pitchFamily="34" charset="0"/>
                <a:ea typeface="华文楷体" panose="02010600040101010101" pitchFamily="2" charset="-122"/>
                <a:cs typeface="Arial" panose="020B0604020202020204" pitchFamily="34" charset="0"/>
              </a:rPr>
              <a:t>，在具体应用中可通过链表或数组来实现</a:t>
            </a:r>
            <a:endParaRPr lang="en-US" sz="2200" dirty="0">
              <a:latin typeface="Arial" panose="020B0604020202020204" pitchFamily="34" charset="0"/>
              <a:ea typeface="华文楷体" panose="02010600040101010101" pitchFamily="2" charset="-122"/>
              <a:cs typeface="Arial" panose="020B0604020202020204" pitchFamily="34" charset="0"/>
            </a:endParaRPr>
          </a:p>
        </p:txBody>
      </p:sp>
      <p:sp>
        <p:nvSpPr>
          <p:cNvPr id="2" name="灯片编号占位符 1">
            <a:extLst>
              <a:ext uri="{FF2B5EF4-FFF2-40B4-BE49-F238E27FC236}">
                <a16:creationId xmlns:a16="http://schemas.microsoft.com/office/drawing/2014/main" id="{00FD0957-4833-41A9-8F6D-362F546556A8}"/>
              </a:ext>
            </a:extLst>
          </p:cNvPr>
          <p:cNvSpPr>
            <a:spLocks noGrp="1"/>
          </p:cNvSpPr>
          <p:nvPr>
            <p:ph type="sldNum" sz="quarter" idx="12"/>
          </p:nvPr>
        </p:nvSpPr>
        <p:spPr/>
        <p:txBody>
          <a:bodyPr/>
          <a:lstStyle/>
          <a:p>
            <a:fld id="{C462427C-90CD-4661-B725-C3D658441D48}" type="slidenum">
              <a:rPr lang="en-US" smtClean="0"/>
              <a:t>60</a:t>
            </a:fld>
            <a:endParaRPr lang="en-US"/>
          </a:p>
        </p:txBody>
      </p:sp>
      <p:cxnSp>
        <p:nvCxnSpPr>
          <p:cNvPr id="4" name="直接连接符 3">
            <a:extLst>
              <a:ext uri="{FF2B5EF4-FFF2-40B4-BE49-F238E27FC236}">
                <a16:creationId xmlns:a16="http://schemas.microsoft.com/office/drawing/2014/main" id="{188E46C3-0BE6-4EFA-A4D6-269D7195A6ED}"/>
              </a:ext>
            </a:extLst>
          </p:cNvPr>
          <p:cNvCxnSpPr/>
          <p:nvPr/>
        </p:nvCxnSpPr>
        <p:spPr>
          <a:xfrm>
            <a:off x="1752600" y="2133600"/>
            <a:ext cx="990600"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46376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241F5C-CB58-4EEA-9B4C-68D330EF30DD}"/>
              </a:ext>
            </a:extLst>
          </p:cNvPr>
          <p:cNvPicPr>
            <a:picLocks noChangeAspect="1"/>
          </p:cNvPicPr>
          <p:nvPr/>
        </p:nvPicPr>
        <p:blipFill>
          <a:blip r:embed="rId3"/>
          <a:stretch>
            <a:fillRect/>
          </a:stretch>
        </p:blipFill>
        <p:spPr>
          <a:xfrm>
            <a:off x="264841" y="136525"/>
            <a:ext cx="8720718" cy="5582844"/>
          </a:xfrm>
          <a:prstGeom prst="rect">
            <a:avLst/>
          </a:prstGeom>
        </p:spPr>
      </p:pic>
      <p:pic>
        <p:nvPicPr>
          <p:cNvPr id="7" name="图片 6">
            <a:extLst>
              <a:ext uri="{FF2B5EF4-FFF2-40B4-BE49-F238E27FC236}">
                <a16:creationId xmlns:a16="http://schemas.microsoft.com/office/drawing/2014/main" id="{DA841677-6F3C-4A59-B7FE-152E18D69C67}"/>
              </a:ext>
            </a:extLst>
          </p:cNvPr>
          <p:cNvPicPr>
            <a:picLocks noChangeAspect="1"/>
          </p:cNvPicPr>
          <p:nvPr/>
        </p:nvPicPr>
        <p:blipFill>
          <a:blip r:embed="rId4"/>
          <a:stretch>
            <a:fillRect/>
          </a:stretch>
        </p:blipFill>
        <p:spPr>
          <a:xfrm>
            <a:off x="655319" y="5761914"/>
            <a:ext cx="8161037" cy="365125"/>
          </a:xfrm>
          <a:prstGeom prst="rect">
            <a:avLst/>
          </a:prstGeom>
        </p:spPr>
      </p:pic>
      <p:sp>
        <p:nvSpPr>
          <p:cNvPr id="2" name="灯片编号占位符 1">
            <a:extLst>
              <a:ext uri="{FF2B5EF4-FFF2-40B4-BE49-F238E27FC236}">
                <a16:creationId xmlns:a16="http://schemas.microsoft.com/office/drawing/2014/main" id="{1E0ECDD7-C88B-4755-BA36-F136C6F93EB3}"/>
              </a:ext>
            </a:extLst>
          </p:cNvPr>
          <p:cNvSpPr>
            <a:spLocks noGrp="1"/>
          </p:cNvSpPr>
          <p:nvPr>
            <p:ph type="sldNum" sz="quarter" idx="12"/>
          </p:nvPr>
        </p:nvSpPr>
        <p:spPr/>
        <p:txBody>
          <a:bodyPr/>
          <a:lstStyle/>
          <a:p>
            <a:fld id="{C462427C-90CD-4661-B725-C3D658441D48}" type="slidenum">
              <a:rPr lang="en-US" smtClean="0"/>
              <a:t>61</a:t>
            </a:fld>
            <a:endParaRPr lang="en-US"/>
          </a:p>
        </p:txBody>
      </p:sp>
      <p:pic>
        <p:nvPicPr>
          <p:cNvPr id="4" name="图片 3">
            <a:extLst>
              <a:ext uri="{FF2B5EF4-FFF2-40B4-BE49-F238E27FC236}">
                <a16:creationId xmlns:a16="http://schemas.microsoft.com/office/drawing/2014/main" id="{C957094B-494E-41C3-9F14-16E558898439}"/>
              </a:ext>
            </a:extLst>
          </p:cNvPr>
          <p:cNvPicPr>
            <a:picLocks noChangeAspect="1"/>
          </p:cNvPicPr>
          <p:nvPr/>
        </p:nvPicPr>
        <p:blipFill>
          <a:blip r:embed="rId5"/>
          <a:stretch>
            <a:fillRect/>
          </a:stretch>
        </p:blipFill>
        <p:spPr>
          <a:xfrm>
            <a:off x="5879670" y="0"/>
            <a:ext cx="3264330" cy="1187355"/>
          </a:xfrm>
          <a:prstGeom prst="rect">
            <a:avLst/>
          </a:prstGeom>
        </p:spPr>
      </p:pic>
    </p:spTree>
    <p:extLst>
      <p:ext uri="{BB962C8B-B14F-4D97-AF65-F5344CB8AC3E}">
        <p14:creationId xmlns:p14="http://schemas.microsoft.com/office/powerpoint/2010/main" val="2763194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3A37B7-291A-468A-A482-5EE31C53A2CD}"/>
              </a:ext>
            </a:extLst>
          </p:cNvPr>
          <p:cNvSpPr>
            <a:spLocks noGrp="1"/>
          </p:cNvSpPr>
          <p:nvPr>
            <p:ph type="sldNum" sz="quarter" idx="12"/>
          </p:nvPr>
        </p:nvSpPr>
        <p:spPr/>
        <p:txBody>
          <a:bodyPr/>
          <a:lstStyle/>
          <a:p>
            <a:fld id="{C462427C-90CD-4661-B725-C3D658441D48}" type="slidenum">
              <a:rPr lang="en-US" smtClean="0"/>
              <a:t>62</a:t>
            </a:fld>
            <a:endParaRPr lang="en-US"/>
          </a:p>
        </p:txBody>
      </p:sp>
      <p:pic>
        <p:nvPicPr>
          <p:cNvPr id="7" name="图片 6">
            <a:extLst>
              <a:ext uri="{FF2B5EF4-FFF2-40B4-BE49-F238E27FC236}">
                <a16:creationId xmlns:a16="http://schemas.microsoft.com/office/drawing/2014/main" id="{A8AEE05C-C5D3-670C-2665-C28267ADFF72}"/>
              </a:ext>
            </a:extLst>
          </p:cNvPr>
          <p:cNvPicPr>
            <a:picLocks noChangeAspect="1"/>
          </p:cNvPicPr>
          <p:nvPr/>
        </p:nvPicPr>
        <p:blipFill>
          <a:blip r:embed="rId3"/>
          <a:stretch>
            <a:fillRect/>
          </a:stretch>
        </p:blipFill>
        <p:spPr>
          <a:xfrm>
            <a:off x="380999" y="4107173"/>
            <a:ext cx="8379213" cy="2522227"/>
          </a:xfrm>
          <a:prstGeom prst="rect">
            <a:avLst/>
          </a:prstGeom>
        </p:spPr>
      </p:pic>
      <p:pic>
        <p:nvPicPr>
          <p:cNvPr id="9" name="图片 8">
            <a:extLst>
              <a:ext uri="{FF2B5EF4-FFF2-40B4-BE49-F238E27FC236}">
                <a16:creationId xmlns:a16="http://schemas.microsoft.com/office/drawing/2014/main" id="{D62D50DC-E76E-7FE7-C21B-834D84115E47}"/>
              </a:ext>
            </a:extLst>
          </p:cNvPr>
          <p:cNvPicPr>
            <a:picLocks noChangeAspect="1"/>
          </p:cNvPicPr>
          <p:nvPr/>
        </p:nvPicPr>
        <p:blipFill>
          <a:blip r:embed="rId4"/>
          <a:stretch>
            <a:fillRect/>
          </a:stretch>
        </p:blipFill>
        <p:spPr>
          <a:xfrm>
            <a:off x="-30760" y="21400"/>
            <a:ext cx="9144000" cy="3616921"/>
          </a:xfrm>
          <a:prstGeom prst="rect">
            <a:avLst/>
          </a:prstGeom>
        </p:spPr>
      </p:pic>
      <p:sp>
        <p:nvSpPr>
          <p:cNvPr id="5" name="文本框 4">
            <a:extLst>
              <a:ext uri="{FF2B5EF4-FFF2-40B4-BE49-F238E27FC236}">
                <a16:creationId xmlns:a16="http://schemas.microsoft.com/office/drawing/2014/main" id="{1B007C9A-97CC-21BE-28C7-2AB6B17CE699}"/>
              </a:ext>
            </a:extLst>
          </p:cNvPr>
          <p:cNvSpPr txBox="1"/>
          <p:nvPr/>
        </p:nvSpPr>
        <p:spPr>
          <a:xfrm>
            <a:off x="914400" y="3417815"/>
            <a:ext cx="8078598" cy="646331"/>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完美二叉树的所有叶结点，都在最下面一层，即：其它层没有叶子节点，而满二叉树则可以在其它层有叶子节点</a:t>
            </a:r>
            <a:r>
              <a:rPr lang="en-US" altLang="zh-CN" dirty="0">
                <a:latin typeface="楷体" panose="02010609060101010101" pitchFamily="49" charset="-122"/>
                <a:ea typeface="楷体" panose="02010609060101010101" pitchFamily="49" charset="-122"/>
              </a:rPr>
              <a:t>.</a:t>
            </a:r>
            <a:endParaRPr 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6155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AC4CA3-BB63-4532-963D-A418C867A085}"/>
              </a:ext>
            </a:extLst>
          </p:cNvPr>
          <p:cNvPicPr>
            <a:picLocks noChangeAspect="1"/>
          </p:cNvPicPr>
          <p:nvPr/>
        </p:nvPicPr>
        <p:blipFill>
          <a:blip r:embed="rId3"/>
          <a:stretch>
            <a:fillRect/>
          </a:stretch>
        </p:blipFill>
        <p:spPr>
          <a:xfrm>
            <a:off x="103632" y="277368"/>
            <a:ext cx="8542388" cy="5993277"/>
          </a:xfrm>
          <a:prstGeom prst="rect">
            <a:avLst/>
          </a:prstGeom>
        </p:spPr>
      </p:pic>
      <p:sp>
        <p:nvSpPr>
          <p:cNvPr id="4" name="文本框 3">
            <a:extLst>
              <a:ext uri="{FF2B5EF4-FFF2-40B4-BE49-F238E27FC236}">
                <a16:creationId xmlns:a16="http://schemas.microsoft.com/office/drawing/2014/main" id="{06E2E284-5E44-4BD9-BA03-B9F0E66D6481}"/>
              </a:ext>
            </a:extLst>
          </p:cNvPr>
          <p:cNvSpPr txBox="1"/>
          <p:nvPr/>
        </p:nvSpPr>
        <p:spPr>
          <a:xfrm>
            <a:off x="1485900" y="5045529"/>
            <a:ext cx="4706609" cy="346249"/>
          </a:xfrm>
          <a:prstGeom prst="rect">
            <a:avLst/>
          </a:prstGeom>
          <a:noFill/>
        </p:spPr>
        <p:txBody>
          <a:bodyPr wrap="none" rtlCol="0">
            <a:spAutoFit/>
          </a:bodyPr>
          <a:lstStyle/>
          <a:p>
            <a:r>
              <a:rPr lang="zh-CN" altLang="en-US" sz="1650" dirty="0"/>
              <a:t>注：图中数值为元素的数组下标，而不是其</a:t>
            </a:r>
            <a:r>
              <a:rPr lang="en-US" altLang="zh-CN" sz="1650" dirty="0"/>
              <a:t>key</a:t>
            </a:r>
            <a:r>
              <a:rPr lang="zh-CN" altLang="en-US" sz="1650" dirty="0"/>
              <a:t>值</a:t>
            </a:r>
            <a:endParaRPr lang="en-US" sz="1650" dirty="0"/>
          </a:p>
        </p:txBody>
      </p:sp>
      <p:sp>
        <p:nvSpPr>
          <p:cNvPr id="2" name="灯片编号占位符 1">
            <a:extLst>
              <a:ext uri="{FF2B5EF4-FFF2-40B4-BE49-F238E27FC236}">
                <a16:creationId xmlns:a16="http://schemas.microsoft.com/office/drawing/2014/main" id="{F7A750CE-61E3-4001-99AA-709E3F7AAADD}"/>
              </a:ext>
            </a:extLst>
          </p:cNvPr>
          <p:cNvSpPr>
            <a:spLocks noGrp="1"/>
          </p:cNvSpPr>
          <p:nvPr>
            <p:ph type="sldNum" sz="quarter" idx="12"/>
          </p:nvPr>
        </p:nvSpPr>
        <p:spPr/>
        <p:txBody>
          <a:bodyPr/>
          <a:lstStyle/>
          <a:p>
            <a:fld id="{C462427C-90CD-4661-B725-C3D658441D48}" type="slidenum">
              <a:rPr lang="en-US" smtClean="0"/>
              <a:t>63</a:t>
            </a:fld>
            <a:endParaRPr lang="en-US"/>
          </a:p>
        </p:txBody>
      </p:sp>
    </p:spTree>
    <p:extLst>
      <p:ext uri="{BB962C8B-B14F-4D97-AF65-F5344CB8AC3E}">
        <p14:creationId xmlns:p14="http://schemas.microsoft.com/office/powerpoint/2010/main" val="2568655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AB9C9-BE8C-4261-9A8E-B6958EBAF421}"/>
              </a:ext>
            </a:extLst>
          </p:cNvPr>
          <p:cNvPicPr>
            <a:picLocks noChangeAspect="1"/>
          </p:cNvPicPr>
          <p:nvPr/>
        </p:nvPicPr>
        <p:blipFill>
          <a:blip r:embed="rId3"/>
          <a:stretch>
            <a:fillRect/>
          </a:stretch>
        </p:blipFill>
        <p:spPr>
          <a:xfrm>
            <a:off x="111755" y="274320"/>
            <a:ext cx="8498845" cy="5910075"/>
          </a:xfrm>
          <a:prstGeom prst="rect">
            <a:avLst/>
          </a:prstGeom>
        </p:spPr>
      </p:pic>
      <p:sp>
        <p:nvSpPr>
          <p:cNvPr id="2" name="灯片编号占位符 1">
            <a:extLst>
              <a:ext uri="{FF2B5EF4-FFF2-40B4-BE49-F238E27FC236}">
                <a16:creationId xmlns:a16="http://schemas.microsoft.com/office/drawing/2014/main" id="{74EF99AD-F1C6-476D-9DF2-5ED9FB998E41}"/>
              </a:ext>
            </a:extLst>
          </p:cNvPr>
          <p:cNvSpPr>
            <a:spLocks noGrp="1"/>
          </p:cNvSpPr>
          <p:nvPr>
            <p:ph type="sldNum" sz="quarter" idx="12"/>
          </p:nvPr>
        </p:nvSpPr>
        <p:spPr/>
        <p:txBody>
          <a:bodyPr/>
          <a:lstStyle/>
          <a:p>
            <a:fld id="{C462427C-90CD-4661-B725-C3D658441D48}" type="slidenum">
              <a:rPr lang="en-US" smtClean="0"/>
              <a:t>64</a:t>
            </a:fld>
            <a:endParaRPr lang="en-US"/>
          </a:p>
        </p:txBody>
      </p:sp>
    </p:spTree>
    <p:extLst>
      <p:ext uri="{BB962C8B-B14F-4D97-AF65-F5344CB8AC3E}">
        <p14:creationId xmlns:p14="http://schemas.microsoft.com/office/powerpoint/2010/main" val="4212473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8924C5-7EEA-43CD-A34D-EDD0888D18EA}"/>
              </a:ext>
            </a:extLst>
          </p:cNvPr>
          <p:cNvSpPr>
            <a:spLocks noGrp="1"/>
          </p:cNvSpPr>
          <p:nvPr>
            <p:ph type="sldNum" sz="quarter" idx="12"/>
          </p:nvPr>
        </p:nvSpPr>
        <p:spPr/>
        <p:txBody>
          <a:bodyPr/>
          <a:lstStyle/>
          <a:p>
            <a:fld id="{C462427C-90CD-4661-B725-C3D658441D48}" type="slidenum">
              <a:rPr lang="en-US" smtClean="0"/>
              <a:t>65</a:t>
            </a:fld>
            <a:endParaRPr lang="en-US"/>
          </a:p>
        </p:txBody>
      </p:sp>
      <p:pic>
        <p:nvPicPr>
          <p:cNvPr id="5" name="图片 4">
            <a:extLst>
              <a:ext uri="{FF2B5EF4-FFF2-40B4-BE49-F238E27FC236}">
                <a16:creationId xmlns:a16="http://schemas.microsoft.com/office/drawing/2014/main" id="{5318EEFC-111A-4C95-8DD3-1A3EB231367D}"/>
              </a:ext>
            </a:extLst>
          </p:cNvPr>
          <p:cNvPicPr>
            <a:picLocks noChangeAspect="1"/>
          </p:cNvPicPr>
          <p:nvPr/>
        </p:nvPicPr>
        <p:blipFill>
          <a:blip r:embed="rId3"/>
          <a:stretch>
            <a:fillRect/>
          </a:stretch>
        </p:blipFill>
        <p:spPr>
          <a:xfrm>
            <a:off x="3886200" y="1676400"/>
            <a:ext cx="1123950" cy="381000"/>
          </a:xfrm>
          <a:prstGeom prst="rect">
            <a:avLst/>
          </a:prstGeom>
        </p:spPr>
      </p:pic>
      <p:pic>
        <p:nvPicPr>
          <p:cNvPr id="10" name="图片 9">
            <a:extLst>
              <a:ext uri="{FF2B5EF4-FFF2-40B4-BE49-F238E27FC236}">
                <a16:creationId xmlns:a16="http://schemas.microsoft.com/office/drawing/2014/main" id="{A9E6908C-284D-40FA-A2BF-536216A76210}"/>
              </a:ext>
            </a:extLst>
          </p:cNvPr>
          <p:cNvPicPr>
            <a:picLocks noChangeAspect="1"/>
          </p:cNvPicPr>
          <p:nvPr/>
        </p:nvPicPr>
        <p:blipFill>
          <a:blip r:embed="rId4"/>
          <a:stretch>
            <a:fillRect/>
          </a:stretch>
        </p:blipFill>
        <p:spPr>
          <a:xfrm>
            <a:off x="0" y="250775"/>
            <a:ext cx="9144000" cy="6548954"/>
          </a:xfrm>
          <a:prstGeom prst="rect">
            <a:avLst/>
          </a:prstGeom>
        </p:spPr>
      </p:pic>
      <p:cxnSp>
        <p:nvCxnSpPr>
          <p:cNvPr id="4" name="直接连接符 3">
            <a:extLst>
              <a:ext uri="{FF2B5EF4-FFF2-40B4-BE49-F238E27FC236}">
                <a16:creationId xmlns:a16="http://schemas.microsoft.com/office/drawing/2014/main" id="{7A76D587-4599-47A6-9FA8-0057544ECC79}"/>
              </a:ext>
            </a:extLst>
          </p:cNvPr>
          <p:cNvCxnSpPr/>
          <p:nvPr/>
        </p:nvCxnSpPr>
        <p:spPr>
          <a:xfrm>
            <a:off x="2230272" y="2680648"/>
            <a:ext cx="13716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6BB7203F-BD79-4885-9DDA-2A42C3CF14AE}"/>
              </a:ext>
            </a:extLst>
          </p:cNvPr>
          <p:cNvCxnSpPr>
            <a:cxnSpLocks/>
          </p:cNvCxnSpPr>
          <p:nvPr/>
        </p:nvCxnSpPr>
        <p:spPr>
          <a:xfrm>
            <a:off x="7561997" y="2680648"/>
            <a:ext cx="112480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BF9AC99F-E91F-4EA9-8478-43F5EAA5800C}"/>
              </a:ext>
            </a:extLst>
          </p:cNvPr>
          <p:cNvCxnSpPr/>
          <p:nvPr/>
        </p:nvCxnSpPr>
        <p:spPr>
          <a:xfrm>
            <a:off x="-228600" y="250775"/>
            <a:ext cx="1043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48206A3-39BC-4D7F-8511-D8BD41B5500D}"/>
              </a:ext>
            </a:extLst>
          </p:cNvPr>
          <p:cNvCxnSpPr/>
          <p:nvPr/>
        </p:nvCxnSpPr>
        <p:spPr>
          <a:xfrm>
            <a:off x="76200" y="-152400"/>
            <a:ext cx="0" cy="7239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169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8924C5-7EEA-43CD-A34D-EDD0888D18EA}"/>
              </a:ext>
            </a:extLst>
          </p:cNvPr>
          <p:cNvSpPr>
            <a:spLocks noGrp="1"/>
          </p:cNvSpPr>
          <p:nvPr>
            <p:ph type="sldNum" sz="quarter" idx="12"/>
          </p:nvPr>
        </p:nvSpPr>
        <p:spPr/>
        <p:txBody>
          <a:bodyPr/>
          <a:lstStyle/>
          <a:p>
            <a:fld id="{C462427C-90CD-4661-B725-C3D658441D48}" type="slidenum">
              <a:rPr lang="en-US" smtClean="0"/>
              <a:t>66</a:t>
            </a:fld>
            <a:endParaRPr lang="en-US"/>
          </a:p>
        </p:txBody>
      </p:sp>
      <p:sp>
        <p:nvSpPr>
          <p:cNvPr id="4" name="文本框 3">
            <a:extLst>
              <a:ext uri="{FF2B5EF4-FFF2-40B4-BE49-F238E27FC236}">
                <a16:creationId xmlns:a16="http://schemas.microsoft.com/office/drawing/2014/main" id="{2361ADDF-AEC0-4BBF-8FA8-3B724976397B}"/>
              </a:ext>
            </a:extLst>
          </p:cNvPr>
          <p:cNvSpPr txBox="1"/>
          <p:nvPr/>
        </p:nvSpPr>
        <p:spPr>
          <a:xfrm>
            <a:off x="2971800" y="2905780"/>
            <a:ext cx="3657600" cy="646331"/>
          </a:xfrm>
          <a:prstGeom prst="rect">
            <a:avLst/>
          </a:prstGeom>
          <a:noFill/>
        </p:spPr>
        <p:txBody>
          <a:bodyPr wrap="square" rtlCol="0">
            <a:spAutoFit/>
          </a:bodyPr>
          <a:lstStyle/>
          <a:p>
            <a:pPr algn="ctr"/>
            <a:r>
              <a:rPr lang="zh-CN" altLang="en-US" sz="3600" dirty="0"/>
              <a:t>（完）</a:t>
            </a:r>
            <a:endParaRPr lang="en-US" sz="3600" dirty="0"/>
          </a:p>
        </p:txBody>
      </p:sp>
    </p:spTree>
    <p:extLst>
      <p:ext uri="{BB962C8B-B14F-4D97-AF65-F5344CB8AC3E}">
        <p14:creationId xmlns:p14="http://schemas.microsoft.com/office/powerpoint/2010/main" val="154168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457200" y="1156607"/>
            <a:ext cx="8534400" cy="5273675"/>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pPr>
            <a:r>
              <a:rPr lang="zh-CN" altLang="en-US" dirty="0">
                <a:latin typeface="华文细黑" pitchFamily="2" charset="-122"/>
                <a:ea typeface="华文细黑" pitchFamily="2" charset="-122"/>
              </a:rPr>
              <a:t>张宝贤</a:t>
            </a:r>
            <a:endParaRPr lang="en-US" altLang="zh-CN" dirty="0">
              <a:latin typeface="华文细黑" pitchFamily="2" charset="-122"/>
              <a:ea typeface="华文细黑" pitchFamily="2" charset="-122"/>
            </a:endParaRPr>
          </a:p>
          <a:p>
            <a:pPr marL="358775" indent="0" algn="just">
              <a:spcBef>
                <a:spcPts val="1400"/>
              </a:spcBef>
              <a:buNone/>
            </a:pP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个人简历</a:t>
            </a:r>
            <a:endParaRPr lang="en-US" altLang="zh-CN"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endParaRPr>
          </a:p>
          <a:p>
            <a:pPr marL="625475" indent="-266700" algn="just">
              <a:spcBef>
                <a:spcPts val="600"/>
              </a:spcBef>
            </a:pPr>
            <a:r>
              <a:rPr lang="en-US" altLang="zh-CN" sz="2000" kern="100" dirty="0">
                <a:latin typeface="Times" panose="02020603050405020304" pitchFamily="18" charset="0"/>
              </a:rPr>
              <a:t>【2005</a:t>
            </a:r>
            <a:r>
              <a:rPr lang="zh-CN" altLang="en-US" sz="2000" kern="100" dirty="0">
                <a:latin typeface="Times" panose="02020603050405020304" pitchFamily="18" charset="0"/>
              </a:rPr>
              <a:t>年至今</a:t>
            </a:r>
            <a:r>
              <a:rPr lang="en-US" altLang="zh-CN" sz="2000" kern="100" dirty="0">
                <a:latin typeface="Times" panose="02020603050405020304" pitchFamily="18" charset="0"/>
              </a:rPr>
              <a:t>】</a:t>
            </a:r>
            <a:r>
              <a:rPr lang="zh-CN" sz="2000" kern="100" dirty="0">
                <a:solidFill>
                  <a:srgbClr val="333333"/>
                </a:solidFill>
                <a:effectLst/>
                <a:latin typeface="Times" panose="02020603050405020304" pitchFamily="18" charset="0"/>
                <a:ea typeface="宋体" panose="02010600030101010101" pitchFamily="2" charset="-122"/>
              </a:rPr>
              <a:t>中国科学院大学人工智能学院</a:t>
            </a:r>
            <a:r>
              <a:rPr lang="zh-CN" sz="2000" kern="100" dirty="0">
                <a:effectLst/>
                <a:latin typeface="Times" panose="02020603050405020304" pitchFamily="18" charset="0"/>
                <a:ea typeface="宋体" panose="02010600030101010101" pitchFamily="2" charset="-122"/>
              </a:rPr>
              <a:t>教授，博士生导师</a:t>
            </a:r>
            <a:r>
              <a:rPr lang="zh-CN" altLang="en-US" sz="2000" kern="100" dirty="0">
                <a:latin typeface="Times" panose="02020603050405020304" pitchFamily="18" charset="0"/>
                <a:ea typeface="宋体" panose="02010600030101010101" pitchFamily="2" charset="-122"/>
              </a:rPr>
              <a:t>。</a:t>
            </a:r>
            <a:r>
              <a:rPr lang="en-US" altLang="zh-CN" sz="2000" kern="100" dirty="0">
                <a:solidFill>
                  <a:srgbClr val="333333"/>
                </a:solidFill>
                <a:latin typeface="Times" panose="02020603050405020304" pitchFamily="18" charset="0"/>
              </a:rPr>
              <a:t> </a:t>
            </a:r>
          </a:p>
          <a:p>
            <a:pPr marL="625475" indent="-266700" algn="just">
              <a:spcBef>
                <a:spcPts val="600"/>
              </a:spcBef>
            </a:pPr>
            <a:r>
              <a:rPr lang="en-US" altLang="zh-CN" sz="2000" kern="100" dirty="0">
                <a:solidFill>
                  <a:srgbClr val="333333"/>
                </a:solidFill>
                <a:latin typeface="Times" panose="02020603050405020304" pitchFamily="18" charset="0"/>
              </a:rPr>
              <a:t>【2001</a:t>
            </a:r>
            <a:r>
              <a:rPr lang="zh-CN" altLang="zh-CN" sz="2000" kern="100" dirty="0">
                <a:solidFill>
                  <a:srgbClr val="333333"/>
                </a:solidFill>
                <a:latin typeface="Times" panose="02020603050405020304" pitchFamily="18" charset="0"/>
              </a:rPr>
              <a:t>年</a:t>
            </a:r>
            <a:r>
              <a:rPr lang="en-US" altLang="zh-CN" sz="2000" kern="100" dirty="0">
                <a:solidFill>
                  <a:srgbClr val="333333"/>
                </a:solidFill>
                <a:latin typeface="Times" panose="02020603050405020304" pitchFamily="18" charset="0"/>
              </a:rPr>
              <a:t>1</a:t>
            </a:r>
            <a:r>
              <a:rPr lang="zh-CN" altLang="zh-CN" sz="2000" kern="100" dirty="0">
                <a:solidFill>
                  <a:srgbClr val="333333"/>
                </a:solidFill>
                <a:latin typeface="Times" panose="02020603050405020304" pitchFamily="18" charset="0"/>
              </a:rPr>
              <a:t>月</a:t>
            </a:r>
            <a:r>
              <a:rPr lang="en-US" altLang="zh-CN" sz="2000" kern="100" dirty="0">
                <a:solidFill>
                  <a:srgbClr val="333333"/>
                </a:solidFill>
                <a:latin typeface="Times" panose="02020603050405020304" pitchFamily="18" charset="0"/>
              </a:rPr>
              <a:t>—2005</a:t>
            </a:r>
            <a:r>
              <a:rPr lang="zh-CN" altLang="zh-CN" sz="2000" kern="100" dirty="0">
                <a:solidFill>
                  <a:srgbClr val="333333"/>
                </a:solidFill>
                <a:latin typeface="Times" panose="02020603050405020304" pitchFamily="18" charset="0"/>
              </a:rPr>
              <a:t>年</a:t>
            </a:r>
            <a:r>
              <a:rPr lang="en-US" altLang="zh-CN" sz="2000" kern="100" dirty="0">
                <a:solidFill>
                  <a:srgbClr val="333333"/>
                </a:solidFill>
                <a:latin typeface="Times" panose="02020603050405020304" pitchFamily="18" charset="0"/>
              </a:rPr>
              <a:t>8</a:t>
            </a:r>
            <a:r>
              <a:rPr lang="zh-CN" altLang="zh-CN" sz="2000" kern="100" dirty="0">
                <a:solidFill>
                  <a:srgbClr val="333333"/>
                </a:solidFill>
                <a:latin typeface="Times" panose="02020603050405020304" pitchFamily="18" charset="0"/>
              </a:rPr>
              <a:t>月</a:t>
            </a:r>
            <a:r>
              <a:rPr lang="en-US" altLang="zh-CN" sz="2000" kern="100" dirty="0">
                <a:solidFill>
                  <a:srgbClr val="333333"/>
                </a:solidFill>
                <a:latin typeface="Times" panose="02020603050405020304" pitchFamily="18" charset="0"/>
              </a:rPr>
              <a:t>】</a:t>
            </a:r>
            <a:r>
              <a:rPr lang="zh-CN" altLang="zh-CN" sz="2000" kern="100" dirty="0">
                <a:solidFill>
                  <a:srgbClr val="333333"/>
                </a:solidFill>
                <a:latin typeface="Times" panose="02020603050405020304" pitchFamily="18" charset="0"/>
              </a:rPr>
              <a:t>先后在加拿大女皇大学、渥太华大学从事</a:t>
            </a:r>
            <a:r>
              <a:rPr lang="zh-CN" altLang="en-US" sz="2000" kern="100" dirty="0">
                <a:solidFill>
                  <a:srgbClr val="333333"/>
                </a:solidFill>
                <a:latin typeface="Times" panose="02020603050405020304" pitchFamily="18" charset="0"/>
              </a:rPr>
              <a:t>物联网、无线网络</a:t>
            </a:r>
            <a:r>
              <a:rPr lang="zh-CN" altLang="zh-CN" sz="2000" kern="100" dirty="0">
                <a:solidFill>
                  <a:srgbClr val="333333"/>
                </a:solidFill>
                <a:latin typeface="Times" panose="02020603050405020304" pitchFamily="18" charset="0"/>
              </a:rPr>
              <a:t>科研工作</a:t>
            </a:r>
            <a:r>
              <a:rPr lang="en-US" altLang="zh-CN" sz="2000" kern="100" dirty="0">
                <a:solidFill>
                  <a:srgbClr val="333333"/>
                </a:solidFill>
                <a:latin typeface="Times" panose="02020603050405020304" pitchFamily="18" charset="0"/>
              </a:rPr>
              <a:t>. </a:t>
            </a:r>
            <a:endParaRPr lang="en-US" altLang="zh-CN" sz="2000" kern="100" dirty="0">
              <a:latin typeface="Times" panose="02020603050405020304" pitchFamily="18" charset="0"/>
              <a:ea typeface="宋体" panose="02010600030101010101" pitchFamily="2" charset="-122"/>
            </a:endParaRPr>
          </a:p>
          <a:p>
            <a:pPr marL="625475" indent="-266700" algn="just">
              <a:spcBef>
                <a:spcPts val="600"/>
              </a:spcBef>
            </a:pPr>
            <a:r>
              <a:rPr lang="zh-CN" altLang="en-US" sz="2000" kern="100" dirty="0">
                <a:effectLst/>
                <a:latin typeface="Times" panose="02020603050405020304" pitchFamily="18" charset="0"/>
                <a:ea typeface="宋体" panose="02010600030101010101" pitchFamily="2" charset="-122"/>
              </a:rPr>
              <a:t>主要</a:t>
            </a:r>
            <a:r>
              <a:rPr lang="zh-CN" sz="2000" kern="100" dirty="0">
                <a:effectLst/>
                <a:latin typeface="Times" panose="02020603050405020304" pitchFamily="18" charset="0"/>
                <a:ea typeface="宋体" panose="02010600030101010101" pitchFamily="2" charset="-122"/>
              </a:rPr>
              <a:t>研究方向物联网、无线网络、</a:t>
            </a:r>
            <a:r>
              <a:rPr lang="zh-CN" altLang="en-US" sz="2000" kern="100" dirty="0">
                <a:effectLst/>
                <a:latin typeface="Times" panose="02020603050405020304" pitchFamily="18" charset="0"/>
                <a:ea typeface="宋体" panose="02010600030101010101" pitchFamily="2" charset="-122"/>
              </a:rPr>
              <a:t>边缘</a:t>
            </a:r>
            <a:r>
              <a:rPr lang="zh-CN" sz="2000" kern="100" dirty="0">
                <a:effectLst/>
                <a:latin typeface="Times" panose="02020603050405020304" pitchFamily="18" charset="0"/>
                <a:ea typeface="宋体" panose="02010600030101010101" pitchFamily="2" charset="-122"/>
              </a:rPr>
              <a:t>计算</a:t>
            </a:r>
            <a:r>
              <a:rPr lang="zh-CN" altLang="en-US" sz="2000" kern="100" dirty="0">
                <a:effectLst/>
                <a:latin typeface="Times" panose="02020603050405020304" pitchFamily="18" charset="0"/>
                <a:ea typeface="宋体" panose="02010600030101010101" pitchFamily="2" charset="-122"/>
              </a:rPr>
              <a:t>。</a:t>
            </a:r>
            <a:endParaRPr lang="en-US" altLang="zh-CN" sz="2000" kern="100" dirty="0">
              <a:solidFill>
                <a:srgbClr val="333333"/>
              </a:solidFill>
              <a:effectLst/>
              <a:latin typeface="Times" panose="02020603050405020304" pitchFamily="18" charset="0"/>
              <a:ea typeface="宋体" panose="02010600030101010101" pitchFamily="2" charset="-122"/>
            </a:endParaRPr>
          </a:p>
          <a:p>
            <a:pPr marL="358775" indent="0" algn="just">
              <a:spcBef>
                <a:spcPts val="1400"/>
              </a:spcBef>
              <a:buNone/>
            </a:pPr>
            <a:r>
              <a:rPr lang="zh-CN" altLang="en-US"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科研情况</a:t>
            </a:r>
            <a:endParaRPr lang="en-US" altLang="zh-CN" sz="2400" b="1" dirty="0">
              <a:solidFill>
                <a:srgbClr val="0000FF"/>
              </a:solidFill>
              <a:effectLst>
                <a:outerShdw blurRad="38100" dist="38100" dir="2700000" algn="tl">
                  <a:srgbClr val="C0C0C0"/>
                </a:outerShdw>
              </a:effectLst>
              <a:latin typeface="华文细黑" panose="02010600040101010101" pitchFamily="2" charset="-122"/>
              <a:ea typeface="华文细黑" panose="02010600040101010101" pitchFamily="2" charset="-122"/>
            </a:endParaRPr>
          </a:p>
          <a:p>
            <a:pPr marL="625475" indent="-266700" algn="just">
              <a:lnSpc>
                <a:spcPct val="95000"/>
              </a:lnSpc>
              <a:spcBef>
                <a:spcPts val="0"/>
              </a:spcBef>
            </a:pP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迄今已在高水平国际学术期刊和国际学术会议上发表论文</a:t>
            </a:r>
            <a:r>
              <a:rPr lang="en-US" sz="2000" dirty="0">
                <a:solidFill>
                  <a:srgbClr val="333333"/>
                </a:solidFill>
                <a:effectLst/>
                <a:latin typeface="Times" panose="02020603050405020304" pitchFamily="18" charset="0"/>
                <a:ea typeface="宋体" panose="02010600030101010101" pitchFamily="2" charset="-122"/>
              </a:rPr>
              <a:t>200</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余篇，包含</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IEEE</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汇刊</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期刊</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50</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多篇，涵盖</a:t>
            </a:r>
            <a:r>
              <a:rPr lang="en-US" sz="2000" dirty="0">
                <a:solidFill>
                  <a:srgbClr val="333333"/>
                </a:solidFill>
                <a:effectLst/>
                <a:latin typeface="Times" panose="02020603050405020304" pitchFamily="18" charset="0"/>
                <a:ea typeface="宋体" panose="02010600030101010101" pitchFamily="2" charset="-122"/>
              </a:rPr>
              <a:t>IEEE JSAC</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altLang="zh-CN" sz="2000" dirty="0" err="1">
                <a:solidFill>
                  <a:srgbClr val="333333"/>
                </a:solidFill>
                <a:latin typeface="Times" panose="02020603050405020304" pitchFamily="18" charset="0"/>
                <a:ea typeface="宋体" panose="02010600030101010101" pitchFamily="2" charset="-122"/>
                <a:cs typeface="Arial" panose="020B0604020202020204" pitchFamily="34" charset="0"/>
              </a:rPr>
              <a:t>ToN</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TWC</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TMC</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T-COMPUT</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TMM</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TVT</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TGCN</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IEEE IoT J.</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IEEE Commun</a:t>
            </a:r>
            <a:r>
              <a:rPr lang="en-US" altLang="zh-CN" sz="2000" dirty="0">
                <a:solidFill>
                  <a:srgbClr val="333333"/>
                </a:solidFill>
                <a:effectLst/>
                <a:latin typeface="Times" panose="02020603050405020304" pitchFamily="18" charset="0"/>
                <a:ea typeface="宋体" panose="02010600030101010101" pitchFamily="2" charset="-122"/>
              </a:rPr>
              <a:t>ications</a:t>
            </a:r>
            <a:r>
              <a:rPr lang="en-US" sz="2000" dirty="0">
                <a:solidFill>
                  <a:srgbClr val="333333"/>
                </a:solidFill>
                <a:effectLst/>
                <a:latin typeface="Times" panose="02020603050405020304" pitchFamily="18" charset="0"/>
                <a:ea typeface="宋体" panose="02010600030101010101" pitchFamily="2" charset="-122"/>
              </a:rPr>
              <a:t> Magazine</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IEEE Wireless Communications</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r>
              <a:rPr lang="en-US" sz="2000" dirty="0">
                <a:solidFill>
                  <a:srgbClr val="333333"/>
                </a:solidFill>
                <a:effectLst/>
                <a:latin typeface="Times" panose="02020603050405020304" pitchFamily="18" charset="0"/>
                <a:ea typeface="宋体" panose="02010600030101010101" pitchFamily="2" charset="-122"/>
              </a:rPr>
              <a:t>IEEE Network</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等。</a:t>
            </a:r>
            <a:r>
              <a:rPr lang="zh-CN" altLang="en-US" sz="2000" dirty="0">
                <a:solidFill>
                  <a:srgbClr val="333333"/>
                </a:solidFill>
                <a:effectLst/>
                <a:latin typeface="Times" panose="02020603050405020304" pitchFamily="18" charset="0"/>
                <a:ea typeface="宋体" panose="02010600030101010101" pitchFamily="2" charset="-122"/>
              </a:rPr>
              <a:t>谷歌学术</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引用</a:t>
            </a:r>
            <a:r>
              <a:rPr lang="en-US" sz="2000" dirty="0">
                <a:solidFill>
                  <a:srgbClr val="333333"/>
                </a:solidFill>
                <a:effectLst/>
                <a:latin typeface="Times" panose="02020603050405020304" pitchFamily="18" charset="0"/>
                <a:ea typeface="宋体" panose="02010600030101010101" pitchFamily="2" charset="-122"/>
              </a:rPr>
              <a:t>3900</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余次</a:t>
            </a:r>
            <a:r>
              <a:rPr lang="zh-CN" altLang="en-US" sz="2000" dirty="0">
                <a:solidFill>
                  <a:srgbClr val="333333"/>
                </a:solidFill>
                <a:latin typeface="Times" panose="02020603050405020304" pitchFamily="18" charset="0"/>
                <a:ea typeface="宋体" panose="02010600030101010101" pitchFamily="2" charset="-122"/>
                <a:cs typeface="Arial" panose="020B0604020202020204" pitchFamily="34" charset="0"/>
              </a:rPr>
              <a:t>，</a:t>
            </a:r>
            <a:r>
              <a:rPr lang="en-US" altLang="zh-CN" sz="2000" dirty="0">
                <a:solidFill>
                  <a:srgbClr val="333333"/>
                </a:solidFill>
                <a:latin typeface="Times" panose="02020603050405020304" pitchFamily="18" charset="0"/>
                <a:ea typeface="宋体" panose="02010600030101010101" pitchFamily="2" charset="-122"/>
                <a:cs typeface="Arial" panose="020B0604020202020204" pitchFamily="34" charset="0"/>
              </a:rPr>
              <a:t>H-Index: 32</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a:t>
            </a:r>
            <a:endParaRPr lang="en-US" alt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endParaRPr>
          </a:p>
          <a:p>
            <a:pPr marL="625475" indent="-266700" algn="just">
              <a:lnSpc>
                <a:spcPct val="95000"/>
              </a:lnSpc>
              <a:spcBef>
                <a:spcPts val="0"/>
              </a:spcBef>
            </a:pP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作为负责人</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主持国家级</a:t>
            </a:r>
            <a:r>
              <a:rPr lang="en-US" sz="2000" dirty="0">
                <a:solidFill>
                  <a:srgbClr val="333333"/>
                </a:solidFill>
                <a:effectLst/>
                <a:latin typeface="Times" panose="02020603050405020304" pitchFamily="18" charset="0"/>
                <a:ea typeface="宋体" panose="02010600030101010101" pitchFamily="2" charset="-122"/>
              </a:rPr>
              <a:t>/</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省部级科研项目</a:t>
            </a:r>
            <a:r>
              <a:rPr lang="en-US" sz="2000" dirty="0">
                <a:solidFill>
                  <a:srgbClr val="333333"/>
                </a:solidFill>
                <a:effectLst/>
                <a:latin typeface="Times" panose="02020603050405020304" pitchFamily="18" charset="0"/>
                <a:ea typeface="宋体" panose="02010600030101010101" pitchFamily="2" charset="-122"/>
              </a:rPr>
              <a:t>10</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多项。</a:t>
            </a:r>
            <a:r>
              <a:rPr lang="zh-CN" altLang="en-US"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现任</a:t>
            </a:r>
            <a:r>
              <a:rPr lang="en-US" altLang="zh-CN" sz="2000" dirty="0">
                <a:solidFill>
                  <a:srgbClr val="333333"/>
                </a:solidFill>
                <a:latin typeface="Times" panose="02020603050405020304" pitchFamily="18" charset="0"/>
                <a:ea typeface="宋体" panose="02010600030101010101" pitchFamily="2" charset="-122"/>
              </a:rPr>
              <a:t>《IEEE Transactions on Cognitive Communications and Networking》</a:t>
            </a:r>
            <a:r>
              <a:rPr lang="zh-CN" altLang="en-US" sz="2000" dirty="0">
                <a:solidFill>
                  <a:srgbClr val="333333"/>
                </a:solidFill>
                <a:latin typeface="Times" panose="02020603050405020304" pitchFamily="18" charset="0"/>
                <a:ea typeface="宋体" panose="02010600030101010101" pitchFamily="2" charset="-122"/>
              </a:rPr>
              <a:t>、</a:t>
            </a:r>
            <a:r>
              <a:rPr lang="en-US" altLang="zh-CN" sz="2000" dirty="0">
                <a:solidFill>
                  <a:srgbClr val="333333"/>
                </a:solidFill>
                <a:latin typeface="Times" panose="02020603050405020304" pitchFamily="18" charset="0"/>
                <a:ea typeface="宋体" panose="02010600030101010101" pitchFamily="2" charset="-122"/>
              </a:rPr>
              <a:t>《IEEE Communications Magazine》</a:t>
            </a:r>
            <a:r>
              <a:rPr lang="zh-CN" altLang="en-US" sz="2000" dirty="0">
                <a:solidFill>
                  <a:srgbClr val="333333"/>
                </a:solidFill>
                <a:latin typeface="Times" panose="02020603050405020304" pitchFamily="18" charset="0"/>
                <a:ea typeface="宋体" panose="02010600030101010101" pitchFamily="2" charset="-122"/>
              </a:rPr>
              <a:t>、</a:t>
            </a:r>
            <a:r>
              <a:rPr lang="en-US" altLang="zh-CN" sz="2000" dirty="0">
                <a:solidFill>
                  <a:srgbClr val="333333"/>
                </a:solidFill>
                <a:latin typeface="Times" panose="02020603050405020304" pitchFamily="18" charset="0"/>
                <a:ea typeface="宋体" panose="02010600030101010101" pitchFamily="2" charset="-122"/>
              </a:rPr>
              <a:t>《</a:t>
            </a:r>
            <a:r>
              <a:rPr lang="en-US" sz="2000" dirty="0">
                <a:solidFill>
                  <a:srgbClr val="333333"/>
                </a:solidFill>
                <a:latin typeface="Times" panose="02020603050405020304" pitchFamily="18" charset="0"/>
                <a:ea typeface="宋体" panose="02010600030101010101" pitchFamily="2" charset="-122"/>
              </a:rPr>
              <a:t>IEEE Systems Journal</a:t>
            </a:r>
            <a:r>
              <a:rPr lang="en-US" altLang="zh-CN" sz="2000" dirty="0">
                <a:solidFill>
                  <a:srgbClr val="333333"/>
                </a:solidFill>
                <a:latin typeface="Times" panose="02020603050405020304" pitchFamily="18" charset="0"/>
                <a:ea typeface="宋体" panose="02010600030101010101" pitchFamily="2" charset="-122"/>
              </a:rPr>
              <a:t>》</a:t>
            </a:r>
            <a:r>
              <a:rPr lang="zh-CN" altLang="en-US" sz="2000" dirty="0">
                <a:solidFill>
                  <a:srgbClr val="333333"/>
                </a:solidFill>
                <a:latin typeface="Times" panose="02020603050405020304" pitchFamily="18" charset="0"/>
                <a:ea typeface="宋体" panose="02010600030101010101" pitchFamily="2" charset="-122"/>
              </a:rPr>
              <a:t>编委。多次</a:t>
            </a:r>
            <a:r>
              <a:rPr lang="zh-CN" sz="2000" dirty="0">
                <a:solidFill>
                  <a:srgbClr val="333333"/>
                </a:solidFill>
                <a:effectLst/>
                <a:latin typeface="Times" panose="02020603050405020304" pitchFamily="18" charset="0"/>
                <a:ea typeface="宋体" panose="02010600030101010101" pitchFamily="2" charset="-122"/>
                <a:cs typeface="Arial" panose="020B0604020202020204" pitchFamily="34" charset="0"/>
              </a:rPr>
              <a:t>获国际学术会议最佳论文奖。</a:t>
            </a:r>
            <a:endParaRPr lang="en-US" sz="2200" kern="100" dirty="0">
              <a:effectLst/>
              <a:latin typeface="Times" panose="02020603050405020304" pitchFamily="18" charset="0"/>
              <a:ea typeface="宋体" panose="02010600030101010101" pitchFamily="2" charset="-122"/>
            </a:endParaRPr>
          </a:p>
          <a:p>
            <a:pPr lvl="1"/>
            <a:endParaRPr lang="en-US" altLang="zh-CN" dirty="0">
              <a:latin typeface="华文细黑" pitchFamily="2" charset="-122"/>
              <a:ea typeface="华文细黑" pitchFamily="2" charset="-122"/>
            </a:endParaRPr>
          </a:p>
        </p:txBody>
      </p:sp>
      <p:sp>
        <p:nvSpPr>
          <p:cNvPr id="6" name="灯片编号占位符 5">
            <a:extLst>
              <a:ext uri="{FF2B5EF4-FFF2-40B4-BE49-F238E27FC236}">
                <a16:creationId xmlns:a16="http://schemas.microsoft.com/office/drawing/2014/main" id="{A501C40F-249C-4A03-977C-0BDB2F5720ED}"/>
              </a:ext>
            </a:extLst>
          </p:cNvPr>
          <p:cNvSpPr>
            <a:spLocks noGrp="1"/>
          </p:cNvSpPr>
          <p:nvPr>
            <p:ph type="sldNum" sz="quarter" idx="12"/>
          </p:nvPr>
        </p:nvSpPr>
        <p:spPr/>
        <p:txBody>
          <a:bodyPr/>
          <a:lstStyle/>
          <a:p>
            <a:fld id="{C462427C-90CD-4661-B725-C3D658441D48}" type="slidenum">
              <a:rPr lang="en-US" smtClean="0"/>
              <a:t>7</a:t>
            </a:fld>
            <a:endParaRPr lang="en-US"/>
          </a:p>
        </p:txBody>
      </p:sp>
      <p:sp>
        <p:nvSpPr>
          <p:cNvPr id="2" name="文本框 1">
            <a:extLst>
              <a:ext uri="{FF2B5EF4-FFF2-40B4-BE49-F238E27FC236}">
                <a16:creationId xmlns:a16="http://schemas.microsoft.com/office/drawing/2014/main" id="{6A8885FC-F5AD-4A63-A989-13027CE19C1D}"/>
              </a:ext>
            </a:extLst>
          </p:cNvPr>
          <p:cNvSpPr txBox="1"/>
          <p:nvPr/>
        </p:nvSpPr>
        <p:spPr>
          <a:xfrm>
            <a:off x="533400" y="533400"/>
            <a:ext cx="1826141" cy="584775"/>
          </a:xfrm>
          <a:prstGeom prst="rect">
            <a:avLst/>
          </a:prstGeom>
          <a:noFill/>
        </p:spPr>
        <p:txBody>
          <a:bodyPr wrap="none" rtlCol="0">
            <a:spAutoFit/>
          </a:bodyPr>
          <a:lstStyle/>
          <a:p>
            <a:r>
              <a:rPr lang="zh-CN" altLang="en-US" sz="3200" b="1" dirty="0">
                <a:latin typeface="华文细黑" pitchFamily="2" charset="-122"/>
                <a:ea typeface="华文细黑" pitchFamily="2" charset="-122"/>
              </a:rPr>
              <a:t>任课教师</a:t>
            </a:r>
            <a:endParaRPr lang="en-US" sz="3200" b="1" dirty="0">
              <a:latin typeface="华文细黑" pitchFamily="2" charset="-122"/>
              <a:ea typeface="华文细黑" pitchFamily="2" charset="-122"/>
            </a:endParaRPr>
          </a:p>
        </p:txBody>
      </p:sp>
    </p:spTree>
    <p:extLst>
      <p:ext uri="{BB962C8B-B14F-4D97-AF65-F5344CB8AC3E}">
        <p14:creationId xmlns:p14="http://schemas.microsoft.com/office/powerpoint/2010/main" val="315439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a:xfrm>
            <a:off x="609600" y="427038"/>
            <a:ext cx="8229600" cy="1143000"/>
          </a:xfrm>
          <a:prstGeom prst="rect">
            <a:avLst/>
          </a:prstGeom>
          <a:noFill/>
          <a:ln/>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r>
              <a:rPr lang="zh-CN" altLang="en-US" b="1" dirty="0">
                <a:latin typeface="华文细黑" pitchFamily="2" charset="-122"/>
                <a:ea typeface="华文细黑" pitchFamily="2" charset="-122"/>
              </a:rPr>
              <a:t>提纲</a:t>
            </a:r>
          </a:p>
        </p:txBody>
      </p:sp>
      <p:sp>
        <p:nvSpPr>
          <p:cNvPr id="13" name="Rectangle 3"/>
          <p:cNvSpPr txBox="1">
            <a:spLocks noChangeArrowheads="1"/>
          </p:cNvSpPr>
          <p:nvPr/>
        </p:nvSpPr>
        <p:spPr>
          <a:xfrm>
            <a:off x="609600" y="1752601"/>
            <a:ext cx="8229600" cy="3886200"/>
          </a:xfrm>
          <a:prstGeom prst="rect">
            <a:avLst/>
          </a:prstGeom>
          <a:no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90000"/>
              </a:lnSpc>
              <a:spcBef>
                <a:spcPts val="568"/>
              </a:spcBef>
              <a:buNone/>
            </a:pPr>
            <a:r>
              <a:rPr lang="en-US" altLang="zh-CN" dirty="0">
                <a:latin typeface="华文细黑" pitchFamily="2" charset="-122"/>
                <a:ea typeface="华文细黑" pitchFamily="2" charset="-122"/>
              </a:rPr>
              <a:t>1    </a:t>
            </a:r>
            <a:r>
              <a:rPr lang="zh-CN" altLang="en-US" dirty="0">
                <a:latin typeface="华文细黑" pitchFamily="2" charset="-122"/>
                <a:ea typeface="华文细黑" pitchFamily="2" charset="-122"/>
              </a:rPr>
              <a:t>课程设置 </a:t>
            </a:r>
          </a:p>
          <a:p>
            <a:pPr marL="609600" indent="-609600">
              <a:spcBef>
                <a:spcPts val="568"/>
              </a:spcBef>
              <a:buFontTx/>
              <a:buAutoNum type="arabicPlain" startAt="2"/>
            </a:pPr>
            <a:r>
              <a:rPr lang="zh-CN" altLang="en-US" b="1" dirty="0">
                <a:solidFill>
                  <a:srgbClr val="002060"/>
                </a:solidFill>
                <a:latin typeface="华文细黑" pitchFamily="2" charset="-122"/>
                <a:ea typeface="华文细黑" pitchFamily="2" charset="-122"/>
              </a:rPr>
              <a:t>计算机算法与复杂性分析简介</a:t>
            </a:r>
            <a:endParaRPr lang="en-US" altLang="zh-CN" b="1" dirty="0">
              <a:solidFill>
                <a:srgbClr val="002060"/>
              </a:solidFill>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背景知识</a:t>
            </a:r>
            <a:endParaRPr lang="en-US" altLang="zh-CN" dirty="0">
              <a:latin typeface="华文细黑" pitchFamily="2" charset="-122"/>
              <a:ea typeface="华文细黑" pitchFamily="2" charset="-122"/>
            </a:endParaRPr>
          </a:p>
          <a:p>
            <a:pPr marL="609600" indent="-609600">
              <a:spcBef>
                <a:spcPts val="568"/>
              </a:spcBef>
              <a:buFontTx/>
              <a:buAutoNum type="arabicPlain" startAt="2"/>
            </a:pPr>
            <a:r>
              <a:rPr lang="zh-CN" altLang="en-US" dirty="0">
                <a:latin typeface="华文细黑" pitchFamily="2" charset="-122"/>
                <a:ea typeface="华文细黑" pitchFamily="2" charset="-122"/>
              </a:rPr>
              <a:t>基本数据结构</a:t>
            </a:r>
            <a:endParaRPr lang="en-US" altLang="zh-CN" dirty="0">
              <a:latin typeface="华文细黑" pitchFamily="2" charset="-122"/>
              <a:ea typeface="华文细黑" pitchFamily="2" charset="-122"/>
            </a:endParaRPr>
          </a:p>
          <a:p>
            <a:pPr marL="609600" indent="-609600">
              <a:lnSpc>
                <a:spcPct val="90000"/>
              </a:lnSpc>
              <a:buFontTx/>
              <a:buNone/>
            </a:pPr>
            <a:endParaRPr lang="en-US" altLang="zh-CN" dirty="0">
              <a:latin typeface="华文细黑" pitchFamily="2" charset="-122"/>
              <a:ea typeface="华文细黑" pitchFamily="2" charset="-122"/>
            </a:endParaRPr>
          </a:p>
        </p:txBody>
      </p:sp>
      <p:sp>
        <p:nvSpPr>
          <p:cNvPr id="14" name="Rectangle 4"/>
          <p:cNvSpPr>
            <a:spLocks noChangeArrowheads="1"/>
          </p:cNvSpPr>
          <p:nvPr/>
        </p:nvSpPr>
        <p:spPr bwMode="auto">
          <a:xfrm>
            <a:off x="635668" y="2308226"/>
            <a:ext cx="8243887" cy="504825"/>
          </a:xfrm>
          <a:prstGeom prst="rect">
            <a:avLst/>
          </a:prstGeom>
          <a:noFill/>
          <a:ln w="38100" cmpd="dbl">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5"/>
          <p:cNvSpPr>
            <a:spLocks noChangeShapeType="1"/>
          </p:cNvSpPr>
          <p:nvPr/>
        </p:nvSpPr>
        <p:spPr bwMode="auto">
          <a:xfrm>
            <a:off x="152400" y="1493838"/>
            <a:ext cx="91440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AAFEBE6-C70D-4CF5-8A11-037DC149C7D1}"/>
              </a:ext>
            </a:extLst>
          </p:cNvPr>
          <p:cNvSpPr>
            <a:spLocks noGrp="1"/>
          </p:cNvSpPr>
          <p:nvPr>
            <p:ph type="sldNum" sz="quarter" idx="12"/>
          </p:nvPr>
        </p:nvSpPr>
        <p:spPr/>
        <p:txBody>
          <a:bodyPr/>
          <a:lstStyle/>
          <a:p>
            <a:fld id="{C462427C-90CD-4661-B725-C3D658441D48}" type="slidenum">
              <a:rPr lang="en-US" smtClean="0"/>
              <a:t>8</a:t>
            </a:fld>
            <a:endParaRPr lang="en-US"/>
          </a:p>
        </p:txBody>
      </p:sp>
    </p:spTree>
    <p:extLst>
      <p:ext uri="{BB962C8B-B14F-4D97-AF65-F5344CB8AC3E}">
        <p14:creationId xmlns:p14="http://schemas.microsoft.com/office/powerpoint/2010/main" val="631948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2133600"/>
            <a:ext cx="8153400" cy="3581400"/>
          </a:xfrm>
        </p:spPr>
        <p:txBody>
          <a:bodyPr>
            <a:normAutofit/>
          </a:bodyPr>
          <a:lstStyle/>
          <a:p>
            <a:r>
              <a:rPr lang="zh-CN" altLang="en-US" b="1" dirty="0">
                <a:solidFill>
                  <a:schemeClr val="tx1"/>
                </a:solidFill>
                <a:latin typeface="华文细黑" panose="02010600040101010101" pitchFamily="2" charset="-122"/>
                <a:ea typeface="华文细黑" panose="02010600040101010101" pitchFamily="2" charset="-122"/>
                <a:cs typeface="Times New Roman" pitchFamily="18" charset="0"/>
              </a:rPr>
              <a:t>计算机算法研究</a:t>
            </a:r>
            <a:endParaRPr lang="en-US" altLang="zh-CN" b="1" dirty="0">
              <a:solidFill>
                <a:schemeClr val="tx1"/>
              </a:solidFill>
              <a:latin typeface="华文细黑" panose="02010600040101010101" pitchFamily="2" charset="-122"/>
              <a:ea typeface="华文细黑" panose="02010600040101010101" pitchFamily="2" charset="-122"/>
              <a:cs typeface="Times New Roman" pitchFamily="18" charset="0"/>
            </a:endParaRPr>
          </a:p>
          <a:p>
            <a:endParaRPr lang="en-US" sz="2400" dirty="0">
              <a:solidFill>
                <a:schemeClr val="tx1"/>
              </a:solidFill>
              <a:latin typeface="华文细黑" panose="02010600040101010101" pitchFamily="2" charset="-122"/>
              <a:ea typeface="华文细黑" panose="02010600040101010101" pitchFamily="2" charset="-122"/>
              <a:cs typeface="Times New Roman" pitchFamily="18" charset="0"/>
            </a:endParaRPr>
          </a:p>
          <a:p>
            <a:pPr marL="465138" indent="-465138" algn="just">
              <a:buAutoNum type="arabicParenBoth"/>
            </a:pPr>
            <a:r>
              <a:rPr lang="zh-CN" altLang="en-US" sz="2400" dirty="0">
                <a:solidFill>
                  <a:schemeClr val="tx1"/>
                </a:solidFill>
                <a:latin typeface="华文细黑" panose="02010600040101010101" pitchFamily="2" charset="-122"/>
                <a:ea typeface="华文细黑" panose="02010600040101010101" pitchFamily="2" charset="-122"/>
                <a:cs typeface="Times New Roman" pitchFamily="18" charset="0"/>
              </a:rPr>
              <a:t>如何分析一个给定算法的时间复杂度？</a:t>
            </a:r>
            <a:endParaRPr lang="en-US" altLang="zh-CN" sz="2400" dirty="0">
              <a:solidFill>
                <a:schemeClr val="tx1"/>
              </a:solidFill>
              <a:latin typeface="华文细黑" panose="02010600040101010101" pitchFamily="2" charset="-122"/>
              <a:ea typeface="华文细黑" panose="02010600040101010101" pitchFamily="2" charset="-122"/>
              <a:cs typeface="Times New Roman" pitchFamily="18" charset="0"/>
            </a:endParaRPr>
          </a:p>
          <a:p>
            <a:pPr algn="just"/>
            <a:endParaRPr lang="en-US" sz="2400" dirty="0">
              <a:solidFill>
                <a:schemeClr val="tx1"/>
              </a:solidFill>
              <a:latin typeface="华文细黑" panose="02010600040101010101" pitchFamily="2" charset="-122"/>
              <a:ea typeface="华文细黑" panose="02010600040101010101" pitchFamily="2" charset="-122"/>
              <a:cs typeface="Times New Roman" pitchFamily="18" charset="0"/>
            </a:endParaRPr>
          </a:p>
          <a:p>
            <a:pPr marL="465138" indent="-465138" algn="just"/>
            <a:r>
              <a:rPr lang="en-US" sz="2400" dirty="0">
                <a:solidFill>
                  <a:schemeClr val="tx1"/>
                </a:solidFill>
                <a:latin typeface="华文细黑" panose="02010600040101010101" pitchFamily="2" charset="-122"/>
                <a:ea typeface="华文细黑" panose="02010600040101010101" pitchFamily="2" charset="-122"/>
                <a:cs typeface="Times New Roman" pitchFamily="18" charset="0"/>
              </a:rPr>
              <a:t>(2)	 </a:t>
            </a:r>
            <a:r>
              <a:rPr lang="zh-CN" altLang="en-US" sz="2400" dirty="0">
                <a:solidFill>
                  <a:schemeClr val="tx1"/>
                </a:solidFill>
                <a:latin typeface="华文细黑" panose="02010600040101010101" pitchFamily="2" charset="-122"/>
                <a:ea typeface="华文细黑" panose="02010600040101010101" pitchFamily="2" charset="-122"/>
                <a:cs typeface="Times New Roman" pitchFamily="18" charset="0"/>
              </a:rPr>
              <a:t>给定一个计算问题，如何设计一个具有最小复杂度的算法？</a:t>
            </a:r>
            <a:endParaRPr lang="en-US" sz="2400" dirty="0">
              <a:solidFill>
                <a:schemeClr val="tx1"/>
              </a:solidFill>
              <a:latin typeface="华文细黑" panose="02010600040101010101" pitchFamily="2" charset="-122"/>
              <a:ea typeface="华文细黑" panose="02010600040101010101" pitchFamily="2" charset="-122"/>
              <a:cs typeface="Times New Roman" pitchFamily="18" charset="0"/>
            </a:endParaRPr>
          </a:p>
        </p:txBody>
      </p:sp>
      <p:sp>
        <p:nvSpPr>
          <p:cNvPr id="5" name="灯片编号占位符 4">
            <a:extLst>
              <a:ext uri="{FF2B5EF4-FFF2-40B4-BE49-F238E27FC236}">
                <a16:creationId xmlns:a16="http://schemas.microsoft.com/office/drawing/2014/main" id="{D700561B-3F0A-4741-B4F0-5F489FC88D23}"/>
              </a:ext>
            </a:extLst>
          </p:cNvPr>
          <p:cNvSpPr>
            <a:spLocks noGrp="1"/>
          </p:cNvSpPr>
          <p:nvPr>
            <p:ph type="sldNum" sz="quarter" idx="12"/>
          </p:nvPr>
        </p:nvSpPr>
        <p:spPr/>
        <p:txBody>
          <a:bodyPr/>
          <a:lstStyle/>
          <a:p>
            <a:fld id="{C462427C-90CD-4661-B725-C3D658441D48}" type="slidenum">
              <a:rPr lang="en-US" smtClean="0"/>
              <a:t>9</a:t>
            </a:fld>
            <a:endParaRPr lang="en-US"/>
          </a:p>
        </p:txBody>
      </p:sp>
      <p:sp>
        <p:nvSpPr>
          <p:cNvPr id="6" name="文本框 5">
            <a:extLst>
              <a:ext uri="{FF2B5EF4-FFF2-40B4-BE49-F238E27FC236}">
                <a16:creationId xmlns:a16="http://schemas.microsoft.com/office/drawing/2014/main" id="{92EC6AA8-4B73-470A-8E4B-432E336D795A}"/>
              </a:ext>
            </a:extLst>
          </p:cNvPr>
          <p:cNvSpPr txBox="1"/>
          <p:nvPr/>
        </p:nvSpPr>
        <p:spPr>
          <a:xfrm>
            <a:off x="609600" y="4953000"/>
            <a:ext cx="4572000" cy="461665"/>
          </a:xfrm>
          <a:prstGeom prst="rect">
            <a:avLst/>
          </a:prstGeom>
          <a:noFill/>
        </p:spPr>
        <p:txBody>
          <a:bodyPr wrap="square">
            <a:spAutoFit/>
          </a:bodyPr>
          <a:lstStyle/>
          <a:p>
            <a:r>
              <a:rPr lang="zh-CN" altLang="en-US" sz="2400" dirty="0">
                <a:latin typeface="华文细黑" panose="02010600040101010101" pitchFamily="2" charset="-122"/>
                <a:ea typeface="华文细黑" panose="02010600040101010101" pitchFamily="2" charset="-122"/>
                <a:cs typeface="Times New Roman" pitchFamily="18" charset="0"/>
              </a:rPr>
              <a:t>当然，首先要保证算法的正确性</a:t>
            </a:r>
            <a:r>
              <a:rPr lang="en-US" altLang="zh-CN" sz="2400" dirty="0"/>
              <a:t>.</a:t>
            </a:r>
            <a:endParaRPr lang="en-US" sz="2400" dirty="0"/>
          </a:p>
        </p:txBody>
      </p:sp>
    </p:spTree>
    <p:extLst>
      <p:ext uri="{BB962C8B-B14F-4D97-AF65-F5344CB8AC3E}">
        <p14:creationId xmlns:p14="http://schemas.microsoft.com/office/powerpoint/2010/main" val="4272841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30871</TotalTime>
  <Words>5933</Words>
  <Application>Microsoft Office PowerPoint</Application>
  <PresentationFormat>全屏显示(4:3)</PresentationFormat>
  <Paragraphs>501</Paragraphs>
  <Slides>66</Slides>
  <Notes>60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66</vt:i4>
      </vt:variant>
    </vt:vector>
  </HeadingPairs>
  <TitlesOfParts>
    <vt:vector size="78" baseType="lpstr">
      <vt:lpstr>华文楷体</vt:lpstr>
      <vt:lpstr>华文细黑</vt:lpstr>
      <vt:lpstr>楷体</vt:lpstr>
      <vt:lpstr>SimSun</vt:lpstr>
      <vt:lpstr>SimSun</vt:lpstr>
      <vt:lpstr>Arial</vt:lpstr>
      <vt:lpstr>Calibri</vt:lpstr>
      <vt:lpstr>Cambria Math</vt:lpstr>
      <vt:lpstr>Symbol</vt:lpstr>
      <vt:lpstr>Times</vt:lpstr>
      <vt:lpstr>Times New Roman</vt:lpstr>
      <vt:lpstr>Office Theme</vt:lpstr>
      <vt:lpstr>第 1 章 算法概述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算法的伪代码(Pseudo code)表示</vt:lpstr>
      <vt:lpstr>算法与数据结构的关系</vt:lpstr>
      <vt:lpstr>一个例子: 选择排序(Selection Sort)</vt:lpstr>
      <vt:lpstr>选择排序的另一种描述</vt:lpstr>
      <vt:lpstr>算法复杂度的分析   找出算法运行所需时间和输入规模之间的函数关系。</vt:lpstr>
      <vt:lpstr>为什么这样做？</vt:lpstr>
      <vt:lpstr>为什么这样做？</vt:lpstr>
      <vt:lpstr>举例</vt:lpstr>
      <vt:lpstr>PowerPoint 演示文稿</vt:lpstr>
      <vt:lpstr>举例: 线性搜索</vt:lpstr>
      <vt:lpstr>函数增长渐近性态的比较（1/3）</vt:lpstr>
      <vt:lpstr>PowerPoint 演示文稿</vt:lpstr>
      <vt:lpstr>PowerPoint 演示文稿</vt:lpstr>
      <vt:lpstr>表示算法复杂度的常用函数</vt:lpstr>
      <vt:lpstr>渐进阶增长速度</vt:lpstr>
      <vt:lpstr>函数渐进阶分析的意义</vt:lpstr>
      <vt:lpstr>(g)、(g)和O(g)的性质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1 章 概述</dc:title>
  <dc:creator>Shen, Xiaojun</dc:creator>
  <cp:lastModifiedBy>zbx</cp:lastModifiedBy>
  <cp:revision>316</cp:revision>
  <dcterms:created xsi:type="dcterms:W3CDTF">2013-04-07T22:24:56Z</dcterms:created>
  <dcterms:modified xsi:type="dcterms:W3CDTF">2024-11-29T07:55:42Z</dcterms:modified>
</cp:coreProperties>
</file>